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422" r:id="rId2"/>
    <p:sldId id="435" r:id="rId3"/>
    <p:sldId id="375" r:id="rId4"/>
    <p:sldId id="411" r:id="rId5"/>
    <p:sldId id="376" r:id="rId6"/>
    <p:sldId id="388" r:id="rId7"/>
    <p:sldId id="406" r:id="rId8"/>
    <p:sldId id="378" r:id="rId9"/>
    <p:sldId id="418" r:id="rId10"/>
    <p:sldId id="390" r:id="rId11"/>
    <p:sldId id="380" r:id="rId12"/>
    <p:sldId id="383" r:id="rId13"/>
    <p:sldId id="382" r:id="rId14"/>
    <p:sldId id="384" r:id="rId15"/>
    <p:sldId id="385" r:id="rId16"/>
    <p:sldId id="386" r:id="rId17"/>
    <p:sldId id="379" r:id="rId18"/>
    <p:sldId id="387" r:id="rId19"/>
    <p:sldId id="407" r:id="rId20"/>
    <p:sldId id="437" r:id="rId21"/>
    <p:sldId id="368" r:id="rId22"/>
    <p:sldId id="433" r:id="rId23"/>
    <p:sldId id="434" r:id="rId24"/>
    <p:sldId id="438" r:id="rId25"/>
    <p:sldId id="405" r:id="rId26"/>
    <p:sldId id="439" r:id="rId27"/>
    <p:sldId id="440" r:id="rId28"/>
    <p:sldId id="441" r:id="rId29"/>
    <p:sldId id="442" r:id="rId30"/>
    <p:sldId id="443" r:id="rId31"/>
    <p:sldId id="444" r:id="rId32"/>
    <p:sldId id="445" r:id="rId33"/>
    <p:sldId id="428" r:id="rId34"/>
    <p:sldId id="446" r:id="rId35"/>
    <p:sldId id="397"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0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398" autoAdjust="0"/>
  </p:normalViewPr>
  <p:slideViewPr>
    <p:cSldViewPr snapToGrid="0">
      <p:cViewPr varScale="1">
        <p:scale>
          <a:sx n="64" d="100"/>
          <a:sy n="64" d="100"/>
        </p:scale>
        <p:origin x="1566" y="6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elinda\Documents\A%20CURes\Long%20Beach%20photo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Number</a:t>
            </a:r>
            <a:r>
              <a:rPr lang="en-US" baseline="0"/>
              <a:t> of Coyotes Present Throughout the Day</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Sheet1!$B$2:$B$25</c:f>
              <c:numCache>
                <c:formatCode>General</c:formatCode>
                <c:ptCount val="24"/>
                <c:pt idx="0">
                  <c:v>75</c:v>
                </c:pt>
                <c:pt idx="1">
                  <c:v>53</c:v>
                </c:pt>
                <c:pt idx="2">
                  <c:v>58</c:v>
                </c:pt>
                <c:pt idx="3">
                  <c:v>34</c:v>
                </c:pt>
                <c:pt idx="4">
                  <c:v>24</c:v>
                </c:pt>
                <c:pt idx="5">
                  <c:v>38</c:v>
                </c:pt>
                <c:pt idx="6">
                  <c:v>13</c:v>
                </c:pt>
                <c:pt idx="7">
                  <c:v>3</c:v>
                </c:pt>
                <c:pt idx="8">
                  <c:v>10</c:v>
                </c:pt>
                <c:pt idx="9">
                  <c:v>3</c:v>
                </c:pt>
                <c:pt idx="10">
                  <c:v>0</c:v>
                </c:pt>
                <c:pt idx="11">
                  <c:v>3</c:v>
                </c:pt>
                <c:pt idx="12">
                  <c:v>2</c:v>
                </c:pt>
                <c:pt idx="13">
                  <c:v>0</c:v>
                </c:pt>
                <c:pt idx="14">
                  <c:v>2</c:v>
                </c:pt>
                <c:pt idx="15">
                  <c:v>2</c:v>
                </c:pt>
                <c:pt idx="16">
                  <c:v>1</c:v>
                </c:pt>
                <c:pt idx="17">
                  <c:v>5</c:v>
                </c:pt>
                <c:pt idx="18">
                  <c:v>34</c:v>
                </c:pt>
                <c:pt idx="19">
                  <c:v>53</c:v>
                </c:pt>
                <c:pt idx="20">
                  <c:v>44</c:v>
                </c:pt>
                <c:pt idx="21">
                  <c:v>68</c:v>
                </c:pt>
                <c:pt idx="22">
                  <c:v>78</c:v>
                </c:pt>
                <c:pt idx="23">
                  <c:v>81</c:v>
                </c:pt>
              </c:numCache>
            </c:numRef>
          </c:val>
          <c:extLst>
            <c:ext xmlns:c16="http://schemas.microsoft.com/office/drawing/2014/chart" uri="{C3380CC4-5D6E-409C-BE32-E72D297353CC}">
              <c16:uniqueId val="{00000000-46A0-4792-A855-D64D44936A01}"/>
            </c:ext>
          </c:extLst>
        </c:ser>
        <c:dLbls>
          <c:showLegendKey val="0"/>
          <c:showVal val="0"/>
          <c:showCatName val="0"/>
          <c:showSerName val="0"/>
          <c:showPercent val="0"/>
          <c:showBubbleSize val="0"/>
        </c:dLbls>
        <c:gapWidth val="219"/>
        <c:overlap val="-27"/>
        <c:axId val="458714760"/>
        <c:axId val="458715088"/>
      </c:barChart>
      <c:catAx>
        <c:axId val="45871476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of Day (army</a:t>
                </a:r>
                <a:r>
                  <a:rPr lang="en-US" baseline="0"/>
                  <a:t> time)</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8715088"/>
        <c:crosses val="autoZero"/>
        <c:auto val="1"/>
        <c:lblAlgn val="ctr"/>
        <c:lblOffset val="100"/>
        <c:noMultiLvlLbl val="0"/>
      </c:catAx>
      <c:valAx>
        <c:axId val="4587150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a:t>
                </a:r>
                <a:r>
                  <a:rPr lang="en-US" baseline="0"/>
                  <a:t> of Coyotes</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87147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DDBB2D-0EC4-584C-80D3-1C763811DF54}" type="datetimeFigureOut">
              <a:rPr lang="en-US" smtClean="0"/>
              <a:t>5/14/2020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F95A53-B1F6-2D46-B8A3-8796E4B840ED}" type="slidenum">
              <a:rPr lang="en-US" smtClean="0"/>
              <a:t>‹#›</a:t>
            </a:fld>
            <a:endParaRPr lang="en-US"/>
          </a:p>
        </p:txBody>
      </p:sp>
    </p:spTree>
    <p:extLst>
      <p:ext uri="{BB962C8B-B14F-4D97-AF65-F5344CB8AC3E}">
        <p14:creationId xmlns:p14="http://schemas.microsoft.com/office/powerpoint/2010/main" val="12664741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225" name="Shape 22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other methods can include lethal removal. Rehoming is not an option in California because most coyotes will try to return to that area and die trying. They can think about all of these options for their debate during the next class period.</a:t>
            </a:r>
          </a:p>
        </p:txBody>
      </p:sp>
      <p:sp>
        <p:nvSpPr>
          <p:cNvPr id="4" name="Slide Number Placeholder 3"/>
          <p:cNvSpPr>
            <a:spLocks noGrp="1"/>
          </p:cNvSpPr>
          <p:nvPr>
            <p:ph type="sldNum" sz="quarter" idx="5"/>
          </p:nvPr>
        </p:nvSpPr>
        <p:spPr/>
        <p:txBody>
          <a:bodyPr/>
          <a:lstStyle/>
          <a:p>
            <a:fld id="{60F95A53-B1F6-2D46-B8A3-8796E4B840ED}" type="slidenum">
              <a:rPr lang="en-US" smtClean="0"/>
              <a:t>33</a:t>
            </a:fld>
            <a:endParaRPr lang="en-US"/>
          </a:p>
        </p:txBody>
      </p:sp>
    </p:spTree>
    <p:extLst>
      <p:ext uri="{BB962C8B-B14F-4D97-AF65-F5344CB8AC3E}">
        <p14:creationId xmlns:p14="http://schemas.microsoft.com/office/powerpoint/2010/main" val="1274376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how they can go into their backyard and answer questions about things that might attract coyotes and determine their risk factor. Results will go into a larger study about why coyotes are attracted to certain neighborhoods in Los Angeles.</a:t>
            </a:r>
          </a:p>
        </p:txBody>
      </p:sp>
      <p:sp>
        <p:nvSpPr>
          <p:cNvPr id="4" name="Slide Number Placeholder 3"/>
          <p:cNvSpPr>
            <a:spLocks noGrp="1"/>
          </p:cNvSpPr>
          <p:nvPr>
            <p:ph type="sldNum" sz="quarter" idx="5"/>
          </p:nvPr>
        </p:nvSpPr>
        <p:spPr/>
        <p:txBody>
          <a:bodyPr/>
          <a:lstStyle/>
          <a:p>
            <a:fld id="{60F95A53-B1F6-2D46-B8A3-8796E4B840ED}" type="slidenum">
              <a:rPr lang="en-US" smtClean="0"/>
              <a:t>34</a:t>
            </a:fld>
            <a:endParaRPr lang="en-US"/>
          </a:p>
        </p:txBody>
      </p:sp>
    </p:spTree>
    <p:extLst>
      <p:ext uri="{BB962C8B-B14F-4D97-AF65-F5344CB8AC3E}">
        <p14:creationId xmlns:p14="http://schemas.microsoft.com/office/powerpoint/2010/main" val="2171796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activity.</a:t>
            </a:r>
          </a:p>
        </p:txBody>
      </p:sp>
      <p:sp>
        <p:nvSpPr>
          <p:cNvPr id="4" name="Slide Number Placeholder 3"/>
          <p:cNvSpPr>
            <a:spLocks noGrp="1"/>
          </p:cNvSpPr>
          <p:nvPr>
            <p:ph type="sldNum" sz="quarter" idx="5"/>
          </p:nvPr>
        </p:nvSpPr>
        <p:spPr/>
        <p:txBody>
          <a:bodyPr/>
          <a:lstStyle/>
          <a:p>
            <a:fld id="{60F95A53-B1F6-2D46-B8A3-8796E4B840ED}" type="slidenum">
              <a:rPr lang="en-US" smtClean="0"/>
              <a:t>35</a:t>
            </a:fld>
            <a:endParaRPr lang="en-US"/>
          </a:p>
        </p:txBody>
      </p:sp>
    </p:spTree>
    <p:extLst>
      <p:ext uri="{BB962C8B-B14F-4D97-AF65-F5344CB8AC3E}">
        <p14:creationId xmlns:p14="http://schemas.microsoft.com/office/powerpoint/2010/main" val="1149125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179" name="Shape 179"/>
          <p:cNvSpPr txBox="1">
            <a:spLocks noGrp="1"/>
          </p:cNvSpPr>
          <p:nvPr>
            <p:ph type="sldNum" idx="12"/>
          </p:nvPr>
        </p:nvSpPr>
        <p:spPr>
          <a:xfrm>
            <a:off x="3884613"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 cameras deployed throughout Culver City. Have collected more than 100 images of coyotes. Black dots represent camera locations. Blue dots represent camera locations where I have spotted a coyote. Brown indicates places where I collect scat. Red indicates where I have found cat carcasses. Study is in preliminary phase so no data has been collected.</a:t>
            </a:r>
          </a:p>
        </p:txBody>
      </p:sp>
      <p:sp>
        <p:nvSpPr>
          <p:cNvPr id="4" name="Slide Number Placeholder 3"/>
          <p:cNvSpPr>
            <a:spLocks noGrp="1"/>
          </p:cNvSpPr>
          <p:nvPr>
            <p:ph type="sldNum" sz="quarter" idx="5"/>
          </p:nvPr>
        </p:nvSpPr>
        <p:spPr/>
        <p:txBody>
          <a:bodyPr/>
          <a:lstStyle/>
          <a:p>
            <a:fld id="{60F95A53-B1F6-2D46-B8A3-8796E4B840ED}" type="slidenum">
              <a:rPr lang="en-US" smtClean="0"/>
              <a:t>26</a:t>
            </a:fld>
            <a:endParaRPr lang="en-US"/>
          </a:p>
        </p:txBody>
      </p:sp>
    </p:spTree>
    <p:extLst>
      <p:ext uri="{BB962C8B-B14F-4D97-AF65-F5344CB8AC3E}">
        <p14:creationId xmlns:p14="http://schemas.microsoft.com/office/powerpoint/2010/main" val="1787873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Culver City Park</a:t>
            </a:r>
          </a:p>
        </p:txBody>
      </p:sp>
      <p:sp>
        <p:nvSpPr>
          <p:cNvPr id="4" name="Slide Number Placeholder 3"/>
          <p:cNvSpPr>
            <a:spLocks noGrp="1"/>
          </p:cNvSpPr>
          <p:nvPr>
            <p:ph type="sldNum" sz="quarter" idx="5"/>
          </p:nvPr>
        </p:nvSpPr>
        <p:spPr/>
        <p:txBody>
          <a:bodyPr/>
          <a:lstStyle/>
          <a:p>
            <a:fld id="{60F95A53-B1F6-2D46-B8A3-8796E4B840ED}" type="slidenum">
              <a:rPr lang="en-US" smtClean="0"/>
              <a:t>27</a:t>
            </a:fld>
            <a:endParaRPr lang="en-US"/>
          </a:p>
        </p:txBody>
      </p:sp>
    </p:spTree>
    <p:extLst>
      <p:ext uri="{BB962C8B-B14F-4D97-AF65-F5344CB8AC3E}">
        <p14:creationId xmlns:p14="http://schemas.microsoft.com/office/powerpoint/2010/main" val="1132055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MaryCrest</a:t>
            </a:r>
            <a:r>
              <a:rPr lang="en-US" dirty="0"/>
              <a:t> Manor</a:t>
            </a:r>
          </a:p>
        </p:txBody>
      </p:sp>
      <p:sp>
        <p:nvSpPr>
          <p:cNvPr id="4" name="Slide Number Placeholder 3"/>
          <p:cNvSpPr>
            <a:spLocks noGrp="1"/>
          </p:cNvSpPr>
          <p:nvPr>
            <p:ph type="sldNum" sz="quarter" idx="5"/>
          </p:nvPr>
        </p:nvSpPr>
        <p:spPr/>
        <p:txBody>
          <a:bodyPr/>
          <a:lstStyle/>
          <a:p>
            <a:fld id="{60F95A53-B1F6-2D46-B8A3-8796E4B840ED}" type="slidenum">
              <a:rPr lang="en-US" smtClean="0"/>
              <a:t>28</a:t>
            </a:fld>
            <a:endParaRPr lang="en-US"/>
          </a:p>
        </p:txBody>
      </p:sp>
    </p:spTree>
    <p:extLst>
      <p:ext uri="{BB962C8B-B14F-4D97-AF65-F5344CB8AC3E}">
        <p14:creationId xmlns:p14="http://schemas.microsoft.com/office/powerpoint/2010/main" val="1035125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Culver City Park</a:t>
            </a:r>
          </a:p>
        </p:txBody>
      </p:sp>
      <p:sp>
        <p:nvSpPr>
          <p:cNvPr id="4" name="Slide Number Placeholder 3"/>
          <p:cNvSpPr>
            <a:spLocks noGrp="1"/>
          </p:cNvSpPr>
          <p:nvPr>
            <p:ph type="sldNum" sz="quarter" idx="5"/>
          </p:nvPr>
        </p:nvSpPr>
        <p:spPr/>
        <p:txBody>
          <a:bodyPr/>
          <a:lstStyle/>
          <a:p>
            <a:fld id="{60F95A53-B1F6-2D46-B8A3-8796E4B840ED}" type="slidenum">
              <a:rPr lang="en-US" smtClean="0"/>
              <a:t>29</a:t>
            </a:fld>
            <a:endParaRPr lang="en-US"/>
          </a:p>
        </p:txBody>
      </p:sp>
    </p:spTree>
    <p:extLst>
      <p:ext uri="{BB962C8B-B14F-4D97-AF65-F5344CB8AC3E}">
        <p14:creationId xmlns:p14="http://schemas.microsoft.com/office/powerpoint/2010/main" val="4214229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Jasmine St.</a:t>
            </a:r>
          </a:p>
        </p:txBody>
      </p:sp>
      <p:sp>
        <p:nvSpPr>
          <p:cNvPr id="4" name="Slide Number Placeholder 3"/>
          <p:cNvSpPr>
            <a:spLocks noGrp="1"/>
          </p:cNvSpPr>
          <p:nvPr>
            <p:ph type="sldNum" sz="quarter" idx="5"/>
          </p:nvPr>
        </p:nvSpPr>
        <p:spPr/>
        <p:txBody>
          <a:bodyPr/>
          <a:lstStyle/>
          <a:p>
            <a:fld id="{60F95A53-B1F6-2D46-B8A3-8796E4B840ED}" type="slidenum">
              <a:rPr lang="en-US" smtClean="0"/>
              <a:t>30</a:t>
            </a:fld>
            <a:endParaRPr lang="en-US"/>
          </a:p>
        </p:txBody>
      </p:sp>
    </p:spTree>
    <p:extLst>
      <p:ext uri="{BB962C8B-B14F-4D97-AF65-F5344CB8AC3E}">
        <p14:creationId xmlns:p14="http://schemas.microsoft.com/office/powerpoint/2010/main" val="1222242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Hiking trail behind </a:t>
            </a:r>
            <a:r>
              <a:rPr lang="en-US" dirty="0" err="1"/>
              <a:t>MaryCrest</a:t>
            </a:r>
            <a:r>
              <a:rPr lang="en-US" dirty="0"/>
              <a:t> Manor</a:t>
            </a:r>
          </a:p>
        </p:txBody>
      </p:sp>
      <p:sp>
        <p:nvSpPr>
          <p:cNvPr id="4" name="Slide Number Placeholder 3"/>
          <p:cNvSpPr>
            <a:spLocks noGrp="1"/>
          </p:cNvSpPr>
          <p:nvPr>
            <p:ph type="sldNum" sz="quarter" idx="5"/>
          </p:nvPr>
        </p:nvSpPr>
        <p:spPr/>
        <p:txBody>
          <a:bodyPr/>
          <a:lstStyle/>
          <a:p>
            <a:fld id="{60F95A53-B1F6-2D46-B8A3-8796E4B840ED}" type="slidenum">
              <a:rPr lang="en-US" smtClean="0"/>
              <a:t>31</a:t>
            </a:fld>
            <a:endParaRPr lang="en-US"/>
          </a:p>
        </p:txBody>
      </p:sp>
    </p:spTree>
    <p:extLst>
      <p:ext uri="{BB962C8B-B14F-4D97-AF65-F5344CB8AC3E}">
        <p14:creationId xmlns:p14="http://schemas.microsoft.com/office/powerpoint/2010/main" val="3953057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Culver City Park</a:t>
            </a:r>
          </a:p>
        </p:txBody>
      </p:sp>
      <p:sp>
        <p:nvSpPr>
          <p:cNvPr id="4" name="Slide Number Placeholder 3"/>
          <p:cNvSpPr>
            <a:spLocks noGrp="1"/>
          </p:cNvSpPr>
          <p:nvPr>
            <p:ph type="sldNum" sz="quarter" idx="5"/>
          </p:nvPr>
        </p:nvSpPr>
        <p:spPr/>
        <p:txBody>
          <a:bodyPr/>
          <a:lstStyle/>
          <a:p>
            <a:fld id="{60F95A53-B1F6-2D46-B8A3-8796E4B840ED}" type="slidenum">
              <a:rPr lang="en-US" smtClean="0"/>
              <a:t>32</a:t>
            </a:fld>
            <a:endParaRPr lang="en-US"/>
          </a:p>
        </p:txBody>
      </p:sp>
    </p:spTree>
    <p:extLst>
      <p:ext uri="{BB962C8B-B14F-4D97-AF65-F5344CB8AC3E}">
        <p14:creationId xmlns:p14="http://schemas.microsoft.com/office/powerpoint/2010/main" val="3026264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726730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911116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034027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103292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098270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867243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27656B-C0CE-7A4C-ABFF-F2CFF447EA1A}" type="datetimeFigureOut">
              <a:rPr lang="en-US" smtClean="0"/>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991499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27656B-C0CE-7A4C-ABFF-F2CFF447EA1A}" type="datetimeFigureOut">
              <a:rPr lang="en-US" smtClean="0"/>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149231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27656B-C0CE-7A4C-ABFF-F2CFF447EA1A}" type="datetimeFigureOut">
              <a:rPr lang="en-US" smtClean="0"/>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560748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463356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430592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alphaModFix amt="21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27656B-C0CE-7A4C-ABFF-F2CFF447EA1A}" type="datetimeFigureOut">
              <a:rPr lang="en-US" smtClean="0"/>
              <a:t>5/14/2020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A3C7B-E275-EB46-B45D-C2AEA4242F75}" type="slidenum">
              <a:rPr lang="en-US" smtClean="0"/>
              <a:t>‹#›</a:t>
            </a:fld>
            <a:endParaRPr lang="en-US"/>
          </a:p>
        </p:txBody>
      </p:sp>
    </p:spTree>
    <p:extLst>
      <p:ext uri="{BB962C8B-B14F-4D97-AF65-F5344CB8AC3E}">
        <p14:creationId xmlns:p14="http://schemas.microsoft.com/office/powerpoint/2010/main" val="2997695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lmu-la.maps.arcgis.com/apps/Cascade/index.html?appid=7793de1b35d74d538cbb7baf5aef9f8c"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4.emf"/><Relationship Id="rId4" Type="http://schemas.openxmlformats.org/officeDocument/2006/relationships/oleObject" Target="../embeddings/oleObject2.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3FC1778-5F14-4D84-BF20-CD8266592176}"/>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t="552" b="19448"/>
          <a:stretch/>
        </p:blipFill>
        <p:spPr>
          <a:xfrm>
            <a:off x="20" y="10"/>
            <a:ext cx="9143980" cy="6857990"/>
          </a:xfrm>
          <a:prstGeom prst="rect">
            <a:avLst/>
          </a:prstGeom>
        </p:spPr>
      </p:pic>
      <p:sp>
        <p:nvSpPr>
          <p:cNvPr id="5" name="Rectangle 2">
            <a:extLst>
              <a:ext uri="{FF2B5EF4-FFF2-40B4-BE49-F238E27FC236}">
                <a16:creationId xmlns:a16="http://schemas.microsoft.com/office/drawing/2014/main" id="{29BAC8F9-EEA1-4C55-8AA0-A24F920E80D7}"/>
              </a:ext>
            </a:extLst>
          </p:cNvPr>
          <p:cNvSpPr>
            <a:spLocks noGrp="1" noChangeArrowheads="1"/>
          </p:cNvSpPr>
          <p:nvPr>
            <p:ph type="title"/>
          </p:nvPr>
        </p:nvSpPr>
        <p:spPr>
          <a:xfrm>
            <a:off x="685800" y="457200"/>
            <a:ext cx="7772400" cy="990600"/>
          </a:xfrm>
          <a:solidFill>
            <a:srgbClr val="FFCC99"/>
          </a:solidFill>
        </p:spPr>
        <p:txBody>
          <a:bodyPr/>
          <a:lstStyle/>
          <a:p>
            <a:pPr eaLnBrk="1" hangingPunct="1"/>
            <a:r>
              <a:rPr lang="en-US" sz="2800" dirty="0">
                <a:solidFill>
                  <a:schemeClr val="tx1"/>
                </a:solidFill>
                <a:latin typeface="Times New Roman" charset="0"/>
                <a:ea typeface="ＭＳ Ｐゴシック" charset="0"/>
                <a:cs typeface="ＭＳ Ｐゴシック" charset="0"/>
              </a:rPr>
              <a:t>Module 12_Lesson 5_Coyote Wildlife Management</a:t>
            </a:r>
          </a:p>
        </p:txBody>
      </p:sp>
    </p:spTree>
    <p:extLst>
      <p:ext uri="{BB962C8B-B14F-4D97-AF65-F5344CB8AC3E}">
        <p14:creationId xmlns:p14="http://schemas.microsoft.com/office/powerpoint/2010/main" val="2228064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1227518" y="175875"/>
            <a:ext cx="6683850" cy="959655"/>
          </a:xfrm>
          <a:prstGeom prst="rect">
            <a:avLst/>
          </a:prstGeom>
          <a:solidFill>
            <a:srgbClr val="FF6600"/>
          </a:solidFill>
        </p:spPr>
        <p:txBody>
          <a:bodyPr wrap="square" lIns="91425" tIns="91425" rIns="91425" bIns="91425" anchor="t" anchorCtr="0">
            <a:noAutofit/>
          </a:bodyPr>
          <a:lstStyle/>
          <a:p>
            <a:pPr lvl="0">
              <a:spcBef>
                <a:spcPts val="0"/>
              </a:spcBef>
              <a:buNone/>
            </a:pPr>
            <a:r>
              <a:rPr lang="en-US" sz="4800" dirty="0"/>
              <a:t>Game Camera Data</a:t>
            </a:r>
          </a:p>
        </p:txBody>
      </p:sp>
      <p:sp>
        <p:nvSpPr>
          <p:cNvPr id="182" name="Shape 182"/>
          <p:cNvSpPr txBox="1">
            <a:spLocks noGrp="1"/>
          </p:cNvSpPr>
          <p:nvPr>
            <p:ph type="body" idx="1"/>
          </p:nvPr>
        </p:nvSpPr>
        <p:spPr>
          <a:xfrm>
            <a:off x="462732" y="1401483"/>
            <a:ext cx="8427267" cy="5456517"/>
          </a:xfrm>
          <a:prstGeom prst="rect">
            <a:avLst/>
          </a:prstGeom>
        </p:spPr>
        <p:txBody>
          <a:bodyPr wrap="square" lIns="91425" tIns="91425" rIns="91425" bIns="91425" anchor="t" anchorCtr="0">
            <a:noAutofit/>
          </a:bodyPr>
          <a:lstStyle/>
          <a:p>
            <a:pPr marL="457200" lvl="0" indent="-228600" rtl="0">
              <a:spcBef>
                <a:spcPts val="0"/>
              </a:spcBef>
            </a:pPr>
            <a:r>
              <a:rPr lang="en-US" dirty="0"/>
              <a:t>More than 250,000 images collected</a:t>
            </a:r>
          </a:p>
          <a:p>
            <a:pPr marL="914400" lvl="1" indent="-228600" rtl="0">
              <a:spcBef>
                <a:spcPts val="0"/>
              </a:spcBef>
            </a:pPr>
            <a:r>
              <a:rPr lang="en-US" dirty="0"/>
              <a:t>684 of the images contained coyotes</a:t>
            </a:r>
          </a:p>
          <a:p>
            <a:pPr marL="914400" lvl="1" indent="-228600" rtl="0">
              <a:spcBef>
                <a:spcPts val="0"/>
              </a:spcBef>
            </a:pPr>
            <a:r>
              <a:rPr lang="en-US" dirty="0"/>
              <a:t>185 images contained non-coyote species including raccoons, opossums, rabbits and squirrels</a:t>
            </a:r>
          </a:p>
          <a:p>
            <a:pPr marL="914400" lvl="1" indent="-228600" rtl="0">
              <a:spcBef>
                <a:spcPts val="0"/>
              </a:spcBef>
            </a:pPr>
            <a:r>
              <a:rPr lang="en-US" dirty="0"/>
              <a:t>84 of the images contained cats</a:t>
            </a:r>
          </a:p>
          <a:p>
            <a:pPr marL="457200" lvl="0" indent="-228600" rtl="0">
              <a:spcBef>
                <a:spcPts val="0"/>
              </a:spcBef>
            </a:pPr>
            <a:r>
              <a:rPr lang="en-US" dirty="0"/>
              <a:t>Majority of images and videos were false positives, as the motion cameras are very sensitive, reacting to small plant movements</a:t>
            </a:r>
          </a:p>
        </p:txBody>
      </p:sp>
    </p:spTree>
    <p:extLst>
      <p:ext uri="{BB962C8B-B14F-4D97-AF65-F5344CB8AC3E}">
        <p14:creationId xmlns:p14="http://schemas.microsoft.com/office/powerpoint/2010/main" val="2696257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121.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
        <p:nvSpPr>
          <p:cNvPr id="5"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June 18th</a:t>
            </a:r>
          </a:p>
        </p:txBody>
      </p:sp>
      <p:pic>
        <p:nvPicPr>
          <p:cNvPr id="6"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481747" y="6269546"/>
            <a:ext cx="1584140" cy="514153"/>
          </a:xfrm>
          <a:prstGeom prst="rect">
            <a:avLst/>
          </a:prstGeom>
        </p:spPr>
      </p:pic>
    </p:spTree>
    <p:extLst>
      <p:ext uri="{BB962C8B-B14F-4D97-AF65-F5344CB8AC3E}">
        <p14:creationId xmlns:p14="http://schemas.microsoft.com/office/powerpoint/2010/main" val="2870552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descr="IMG_0411.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
        <p:nvSpPr>
          <p:cNvPr id="7"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June 20</a:t>
            </a:r>
            <a:r>
              <a:rPr lang="en-US" sz="3600" baseline="30000" dirty="0"/>
              <a:t>th</a:t>
            </a:r>
            <a:endParaRPr lang="en-US" sz="3600" dirty="0"/>
          </a:p>
          <a:p>
            <a:r>
              <a:rPr lang="en-US" sz="2500" i="1" dirty="0"/>
              <a:t>4 pups</a:t>
            </a:r>
          </a:p>
        </p:txBody>
      </p:sp>
      <p:pic>
        <p:nvPicPr>
          <p:cNvPr id="8"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379432" y="6210985"/>
            <a:ext cx="1764567" cy="572713"/>
          </a:xfrm>
          <a:prstGeom prst="rect">
            <a:avLst/>
          </a:prstGeom>
        </p:spPr>
      </p:pic>
    </p:spTree>
    <p:extLst>
      <p:ext uri="{BB962C8B-B14F-4D97-AF65-F5344CB8AC3E}">
        <p14:creationId xmlns:p14="http://schemas.microsoft.com/office/powerpoint/2010/main" val="1735571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457.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
        <p:nvSpPr>
          <p:cNvPr id="5"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June 28th</a:t>
            </a:r>
          </a:p>
        </p:txBody>
      </p:sp>
      <p:pic>
        <p:nvPicPr>
          <p:cNvPr id="7"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211552" y="6157000"/>
            <a:ext cx="1860752" cy="603931"/>
          </a:xfrm>
          <a:prstGeom prst="rect">
            <a:avLst/>
          </a:prstGeom>
        </p:spPr>
      </p:pic>
    </p:spTree>
    <p:extLst>
      <p:ext uri="{BB962C8B-B14F-4D97-AF65-F5344CB8AC3E}">
        <p14:creationId xmlns:p14="http://schemas.microsoft.com/office/powerpoint/2010/main" val="577649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616.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
        <p:nvSpPr>
          <p:cNvPr id="5"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July 8th</a:t>
            </a:r>
          </a:p>
        </p:txBody>
      </p:sp>
      <p:pic>
        <p:nvPicPr>
          <p:cNvPr id="6"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211552" y="6163795"/>
            <a:ext cx="1932448" cy="627201"/>
          </a:xfrm>
          <a:prstGeom prst="rect">
            <a:avLst/>
          </a:prstGeom>
        </p:spPr>
      </p:pic>
    </p:spTree>
    <p:extLst>
      <p:ext uri="{BB962C8B-B14F-4D97-AF65-F5344CB8AC3E}">
        <p14:creationId xmlns:p14="http://schemas.microsoft.com/office/powerpoint/2010/main" val="2703553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770.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
        <p:nvSpPr>
          <p:cNvPr id="5"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July 22nd</a:t>
            </a:r>
          </a:p>
        </p:txBody>
      </p:sp>
      <p:pic>
        <p:nvPicPr>
          <p:cNvPr id="6"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335638" y="6236913"/>
            <a:ext cx="1752146" cy="568681"/>
          </a:xfrm>
          <a:prstGeom prst="rect">
            <a:avLst/>
          </a:prstGeom>
        </p:spPr>
      </p:pic>
    </p:spTree>
    <p:extLst>
      <p:ext uri="{BB962C8B-B14F-4D97-AF65-F5344CB8AC3E}">
        <p14:creationId xmlns:p14="http://schemas.microsoft.com/office/powerpoint/2010/main" val="18390578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2359.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p:pic>
      <p:sp>
        <p:nvSpPr>
          <p:cNvPr id="5"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August 25th</a:t>
            </a:r>
          </a:p>
        </p:txBody>
      </p:sp>
      <p:pic>
        <p:nvPicPr>
          <p:cNvPr id="6"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269944" y="6153554"/>
            <a:ext cx="1874055" cy="608249"/>
          </a:xfrm>
          <a:prstGeom prst="rect">
            <a:avLst/>
          </a:prstGeom>
        </p:spPr>
      </p:pic>
    </p:spTree>
    <p:extLst>
      <p:ext uri="{BB962C8B-B14F-4D97-AF65-F5344CB8AC3E}">
        <p14:creationId xmlns:p14="http://schemas.microsoft.com/office/powerpoint/2010/main" val="2438054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89614"/>
          </a:xfrm>
          <a:solidFill>
            <a:srgbClr val="FF6600"/>
          </a:solidFill>
        </p:spPr>
        <p:txBody>
          <a:bodyPr>
            <a:normAutofit fontScale="90000"/>
          </a:bodyPr>
          <a:lstStyle/>
          <a:p>
            <a:r>
              <a:rPr lang="en-US" sz="3600" dirty="0"/>
              <a:t>Game Camera Image from August 27</a:t>
            </a:r>
            <a:r>
              <a:rPr lang="en-US" sz="3600" baseline="30000" dirty="0"/>
              <a:t>th</a:t>
            </a:r>
            <a:br>
              <a:rPr lang="en-US" sz="3600" dirty="0"/>
            </a:br>
            <a:r>
              <a:rPr lang="en-US" sz="3600" i="1" dirty="0"/>
              <a:t>Only 3 pups remained</a:t>
            </a:r>
          </a:p>
        </p:txBody>
      </p:sp>
      <p:pic>
        <p:nvPicPr>
          <p:cNvPr id="4" name="Content Placeholder 3" descr="IMG_0979.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81330" y="1338284"/>
            <a:ext cx="8625771" cy="4692541"/>
          </a:xfrm>
        </p:spPr>
      </p:pic>
      <p:pic>
        <p:nvPicPr>
          <p:cNvPr id="5"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7050970" y="6126276"/>
            <a:ext cx="2093029" cy="679319"/>
          </a:xfrm>
          <a:prstGeom prst="rect">
            <a:avLst/>
          </a:prstGeom>
        </p:spPr>
      </p:pic>
    </p:spTree>
    <p:extLst>
      <p:ext uri="{BB962C8B-B14F-4D97-AF65-F5344CB8AC3E}">
        <p14:creationId xmlns:p14="http://schemas.microsoft.com/office/powerpoint/2010/main" val="185463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8139.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435303" y="1432331"/>
            <a:ext cx="8229600" cy="4525963"/>
          </a:xfrm>
        </p:spPr>
      </p:pic>
      <p:sp>
        <p:nvSpPr>
          <p:cNvPr id="5" name="Title 1"/>
          <p:cNvSpPr txBox="1">
            <a:spLocks/>
          </p:cNvSpPr>
          <p:nvPr/>
        </p:nvSpPr>
        <p:spPr>
          <a:xfrm>
            <a:off x="457200" y="274638"/>
            <a:ext cx="8229600" cy="989614"/>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Game Camera Image from September 7th</a:t>
            </a:r>
          </a:p>
        </p:txBody>
      </p:sp>
      <p:pic>
        <p:nvPicPr>
          <p:cNvPr id="6" name="Content Placeholder 11" descr="CURES.png"/>
          <p:cNvPicPr>
            <a:picLocks noChangeAspect="1"/>
          </p:cNvPicPr>
          <p:nvPr/>
        </p:nvPicPr>
        <p:blipFill rotWithShape="1">
          <a:blip r:embed="rId3" cstate="screen">
            <a:extLst>
              <a:ext uri="{28A0092B-C50C-407E-A947-70E740481C1C}">
                <a14:useLocalDpi xmlns:a14="http://schemas.microsoft.com/office/drawing/2010/main"/>
              </a:ext>
            </a:extLst>
          </a:blip>
          <a:srcRect r="-368"/>
          <a:stretch/>
        </p:blipFill>
        <p:spPr>
          <a:xfrm>
            <a:off x="6977980" y="6106233"/>
            <a:ext cx="2109804" cy="684764"/>
          </a:xfrm>
          <a:prstGeom prst="rect">
            <a:avLst/>
          </a:prstGeom>
        </p:spPr>
      </p:pic>
    </p:spTree>
    <p:extLst>
      <p:ext uri="{BB962C8B-B14F-4D97-AF65-F5344CB8AC3E}">
        <p14:creationId xmlns:p14="http://schemas.microsoft.com/office/powerpoint/2010/main" val="3594321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F891AF3-34DD-4E8D-BD65-14E88DA6DC8C}"/>
              </a:ext>
            </a:extLst>
          </p:cNvPr>
          <p:cNvSpPr>
            <a:spLocks noGrp="1"/>
          </p:cNvSpPr>
          <p:nvPr>
            <p:ph type="title"/>
          </p:nvPr>
        </p:nvSpPr>
        <p:spPr>
          <a:xfrm>
            <a:off x="0" y="0"/>
            <a:ext cx="9042400" cy="1308100"/>
          </a:xfrm>
          <a:solidFill>
            <a:srgbClr val="FF6600"/>
          </a:solidFill>
        </p:spPr>
        <p:txBody>
          <a:bodyPr>
            <a:noAutofit/>
          </a:bodyPr>
          <a:lstStyle/>
          <a:p>
            <a:r>
              <a:rPr lang="en-US" sz="3600" dirty="0"/>
              <a:t>Secondary Study Site</a:t>
            </a:r>
            <a:br>
              <a:rPr lang="en-US" sz="3600" dirty="0"/>
            </a:br>
            <a:r>
              <a:rPr lang="en-US" sz="2400" dirty="0"/>
              <a:t>Jauregui Tree Nursery – off of E Wardlow Rd, Long Beach, CA</a:t>
            </a:r>
          </a:p>
        </p:txBody>
      </p:sp>
      <p:pic>
        <p:nvPicPr>
          <p:cNvPr id="6" name="Content Placeholder 5">
            <a:extLst>
              <a:ext uri="{FF2B5EF4-FFF2-40B4-BE49-F238E27FC236}">
                <a16:creationId xmlns:a16="http://schemas.microsoft.com/office/drawing/2014/main" id="{F24BBF83-B6A2-45FB-8AE1-5DA716198131}"/>
              </a:ext>
            </a:extLst>
          </p:cNvPr>
          <p:cNvPicPr>
            <a:picLocks noGrp="1" noChangeAspect="1"/>
          </p:cNvPicPr>
          <p:nvPr>
            <p:ph idx="1"/>
          </p:nvPr>
        </p:nvPicPr>
        <p:blipFill rotWithShape="1">
          <a:blip r:embed="rId2">
            <a:extLst>
              <a:ext uri="{BEBA8EAE-BF5A-486C-A8C5-ECC9F3942E4B}">
                <a14:imgProps xmlns:a14="http://schemas.microsoft.com/office/drawing/2010/main">
                  <a14:imgLayer>
                    <a14:imgEffect>
                      <a14:sharpenSoften amount="50000"/>
                    </a14:imgEffect>
                  </a14:imgLayer>
                </a14:imgProps>
              </a:ext>
            </a:extLst>
          </a:blip>
          <a:srcRect l="22412" t="-54" r="6398" b="54"/>
          <a:stretch/>
        </p:blipFill>
        <p:spPr>
          <a:xfrm>
            <a:off x="1135930" y="1428053"/>
            <a:ext cx="6872140" cy="5429947"/>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24760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65B4F-A545-4C96-868C-F76CC0557C95}"/>
              </a:ext>
            </a:extLst>
          </p:cNvPr>
          <p:cNvSpPr>
            <a:spLocks noGrp="1"/>
          </p:cNvSpPr>
          <p:nvPr>
            <p:ph type="title"/>
          </p:nvPr>
        </p:nvSpPr>
        <p:spPr/>
        <p:txBody>
          <a:bodyPr/>
          <a:lstStyle/>
          <a:p>
            <a:r>
              <a:rPr lang="en-US" dirty="0"/>
              <a:t>What is a Case Study?</a:t>
            </a:r>
          </a:p>
        </p:txBody>
      </p:sp>
      <p:sp>
        <p:nvSpPr>
          <p:cNvPr id="3" name="Content Placeholder 2">
            <a:extLst>
              <a:ext uri="{FF2B5EF4-FFF2-40B4-BE49-F238E27FC236}">
                <a16:creationId xmlns:a16="http://schemas.microsoft.com/office/drawing/2014/main" id="{A142073B-4AAF-4380-89D0-BC29B907CA50}"/>
              </a:ext>
            </a:extLst>
          </p:cNvPr>
          <p:cNvSpPr>
            <a:spLocks noGrp="1"/>
          </p:cNvSpPr>
          <p:nvPr>
            <p:ph idx="1"/>
          </p:nvPr>
        </p:nvSpPr>
        <p:spPr/>
        <p:txBody>
          <a:bodyPr/>
          <a:lstStyle/>
          <a:p>
            <a:r>
              <a:rPr lang="en-US" dirty="0"/>
              <a:t>Real-world inquiry</a:t>
            </a:r>
          </a:p>
          <a:p>
            <a:r>
              <a:rPr lang="en-US" dirty="0"/>
              <a:t>Applied research</a:t>
            </a:r>
          </a:p>
          <a:p>
            <a:r>
              <a:rPr lang="en-US" dirty="0"/>
              <a:t>Examination of a problem or issue over time</a:t>
            </a:r>
          </a:p>
          <a:p>
            <a:r>
              <a:rPr lang="en-US" dirty="0"/>
              <a:t>Could be 1-3 </a:t>
            </a:r>
            <a:r>
              <a:rPr lang="en-US" dirty="0" err="1"/>
              <a:t>yrs</a:t>
            </a:r>
            <a:r>
              <a:rPr lang="en-US" dirty="0"/>
              <a:t>; 3-5 </a:t>
            </a:r>
            <a:r>
              <a:rPr lang="en-US" dirty="0" err="1"/>
              <a:t>yrs</a:t>
            </a:r>
            <a:r>
              <a:rPr lang="en-US" dirty="0"/>
              <a:t>; or …</a:t>
            </a:r>
          </a:p>
          <a:p>
            <a:r>
              <a:rPr lang="en-US" sz="3000" dirty="0"/>
              <a:t>Longitudinal – over an extended period ~ 5-10 </a:t>
            </a:r>
            <a:r>
              <a:rPr lang="en-US" sz="3000" dirty="0" err="1"/>
              <a:t>yrs</a:t>
            </a:r>
            <a:endParaRPr lang="en-US" sz="3000" dirty="0"/>
          </a:p>
          <a:p>
            <a:r>
              <a:rPr lang="en-US" sz="3000" dirty="0"/>
              <a:t>Supported by robust data collection</a:t>
            </a:r>
          </a:p>
          <a:p>
            <a:r>
              <a:rPr lang="en-US" sz="2800" dirty="0"/>
              <a:t>Results can be used as an example for further study</a:t>
            </a:r>
          </a:p>
          <a:p>
            <a:r>
              <a:rPr lang="en-US" sz="2800" dirty="0"/>
              <a:t>Can help inform practical solutions</a:t>
            </a:r>
          </a:p>
          <a:p>
            <a:endParaRPr lang="en-US" sz="3000" dirty="0"/>
          </a:p>
        </p:txBody>
      </p:sp>
    </p:spTree>
    <p:extLst>
      <p:ext uri="{BB962C8B-B14F-4D97-AF65-F5344CB8AC3E}">
        <p14:creationId xmlns:p14="http://schemas.microsoft.com/office/powerpoint/2010/main" val="18065217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F5F8761-FC8B-4168-A87B-2EE9611756D1}"/>
              </a:ext>
            </a:extLst>
          </p:cNvPr>
          <p:cNvGrpSpPr/>
          <p:nvPr/>
        </p:nvGrpSpPr>
        <p:grpSpPr>
          <a:xfrm>
            <a:off x="569626" y="599607"/>
            <a:ext cx="7884826" cy="5606321"/>
            <a:chOff x="0" y="0"/>
            <a:chExt cx="4619625" cy="3409950"/>
          </a:xfrm>
        </p:grpSpPr>
        <p:sp>
          <p:nvSpPr>
            <p:cNvPr id="5" name="Text Box 23">
              <a:extLst>
                <a:ext uri="{FF2B5EF4-FFF2-40B4-BE49-F238E27FC236}">
                  <a16:creationId xmlns:a16="http://schemas.microsoft.com/office/drawing/2014/main" id="{3C8849D8-FB1A-4D3C-98B0-A38ED630A1B2}"/>
                </a:ext>
              </a:extLst>
            </p:cNvPr>
            <p:cNvSpPr txBox="1"/>
            <p:nvPr/>
          </p:nvSpPr>
          <p:spPr>
            <a:xfrm>
              <a:off x="0" y="2847975"/>
              <a:ext cx="4619625" cy="56197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Figure 8. Number of coyotes recorded during each hour of the night during the eight-month period that game cameras were capturing images in Jauregui Nursery in Long Beach, Calif.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Chart 5">
              <a:extLst>
                <a:ext uri="{FF2B5EF4-FFF2-40B4-BE49-F238E27FC236}">
                  <a16:creationId xmlns:a16="http://schemas.microsoft.com/office/drawing/2014/main" id="{C0B86A72-6F29-489D-ABE7-96B6174D9064}"/>
                </a:ext>
              </a:extLst>
            </p:cNvPr>
            <p:cNvGraphicFramePr/>
            <p:nvPr/>
          </p:nvGraphicFramePr>
          <p:xfrm>
            <a:off x="0" y="0"/>
            <a:ext cx="4572000" cy="2743200"/>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3365519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1" name="Object 2"/>
          <p:cNvGraphicFramePr>
            <a:graphicFrameLocks noChangeAspect="1"/>
          </p:cNvGraphicFramePr>
          <p:nvPr>
            <p:extLst>
              <p:ext uri="{D42A27DB-BD31-4B8C-83A1-F6EECF244321}">
                <p14:modId xmlns:p14="http://schemas.microsoft.com/office/powerpoint/2010/main" val="403604464"/>
              </p:ext>
            </p:extLst>
          </p:nvPr>
        </p:nvGraphicFramePr>
        <p:xfrm>
          <a:off x="838200" y="1143000"/>
          <a:ext cx="8139113" cy="4799013"/>
        </p:xfrm>
        <a:graphic>
          <a:graphicData uri="http://schemas.openxmlformats.org/presentationml/2006/ole">
            <mc:AlternateContent xmlns:mc="http://schemas.openxmlformats.org/markup-compatibility/2006">
              <mc:Choice xmlns:v="urn:schemas-microsoft-com:vml" Requires="v">
                <p:oleObj spid="_x0000_s32895" name="Chart" r:id="rId3" imgW="39365079" imgH="20723810" progId="MSGraph.Chart.8">
                  <p:embed followColorScheme="full"/>
                </p:oleObj>
              </mc:Choice>
              <mc:Fallback>
                <p:oleObj name="Chart" r:id="rId3" imgW="39365079" imgH="20723810" progId="MSGraph.Chart.8">
                  <p:embed followColorScheme="full"/>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143000"/>
                        <a:ext cx="8139113" cy="47990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40962" name="Rectangle 4"/>
          <p:cNvSpPr>
            <a:spLocks noGrp="1" noChangeArrowheads="1"/>
          </p:cNvSpPr>
          <p:nvPr>
            <p:ph type="title"/>
          </p:nvPr>
        </p:nvSpPr>
        <p:spPr>
          <a:xfrm>
            <a:off x="838200" y="0"/>
            <a:ext cx="7772400" cy="1066800"/>
          </a:xfrm>
          <a:solidFill>
            <a:srgbClr val="FF6600"/>
          </a:solidFill>
        </p:spPr>
        <p:txBody>
          <a:bodyPr>
            <a:noAutofit/>
          </a:bodyPr>
          <a:lstStyle/>
          <a:p>
            <a:pPr eaLnBrk="1" hangingPunct="1"/>
            <a:r>
              <a:rPr lang="en-US" sz="3200" dirty="0">
                <a:latin typeface="+mn-lt"/>
                <a:ea typeface="ＭＳ Ｐゴシック" charset="0"/>
                <a:cs typeface="ＭＳ Ｐゴシック" charset="0"/>
              </a:rPr>
              <a:t>Coyote Activity Patterns: Temporal Partitioning of the Habitat on Cape Cod</a:t>
            </a:r>
          </a:p>
        </p:txBody>
      </p:sp>
      <p:sp>
        <p:nvSpPr>
          <p:cNvPr id="40963" name="Text Box 6"/>
          <p:cNvSpPr txBox="1">
            <a:spLocks noChangeArrowheads="1"/>
          </p:cNvSpPr>
          <p:nvPr/>
        </p:nvSpPr>
        <p:spPr bwMode="auto">
          <a:xfrm rot="16200000">
            <a:off x="-609002" y="3505989"/>
            <a:ext cx="217619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7150">
                <a:solidFill>
                  <a:srgbClr val="000000"/>
                </a:solidFill>
                <a:miter lim="800000"/>
                <a:headEnd type="none" w="sm" len="sm"/>
                <a:tailEnd type="none" w="sm" len="sm"/>
              </a14:hiddenLine>
            </a:ext>
          </a:extLst>
        </p:spPr>
        <p:txBody>
          <a:bodyPr wrap="none" anchor="ctr">
            <a:spAutoFit/>
          </a:bodyPr>
          <a:lstStyle>
            <a:lvl1pPr defTabSz="762000" eaLnBrk="0" hangingPunct="0">
              <a:defRPr sz="2400">
                <a:solidFill>
                  <a:schemeClr val="tx1"/>
                </a:solidFill>
                <a:latin typeface="Times New Roman" charset="0"/>
                <a:ea typeface="ＭＳ Ｐゴシック" charset="0"/>
                <a:cs typeface="ＭＳ Ｐゴシック" charset="0"/>
              </a:defRPr>
            </a:lvl1pPr>
            <a:lvl2pPr marL="742950" indent="-285750" defTabSz="762000" eaLnBrk="0" hangingPunct="0">
              <a:defRPr sz="2400">
                <a:solidFill>
                  <a:schemeClr val="tx1"/>
                </a:solidFill>
                <a:latin typeface="Times New Roman" charset="0"/>
                <a:ea typeface="ＭＳ Ｐゴシック" charset="0"/>
              </a:defRPr>
            </a:lvl2pPr>
            <a:lvl3pPr marL="1143000" indent="-228600" defTabSz="762000" eaLnBrk="0" hangingPunct="0">
              <a:defRPr sz="2400">
                <a:solidFill>
                  <a:schemeClr val="tx1"/>
                </a:solidFill>
                <a:latin typeface="Times New Roman" charset="0"/>
                <a:ea typeface="ＭＳ Ｐゴシック" charset="0"/>
              </a:defRPr>
            </a:lvl3pPr>
            <a:lvl4pPr marL="1600200" indent="-228600" defTabSz="762000" eaLnBrk="0" hangingPunct="0">
              <a:defRPr sz="2400">
                <a:solidFill>
                  <a:schemeClr val="tx1"/>
                </a:solidFill>
                <a:latin typeface="Times New Roman" charset="0"/>
                <a:ea typeface="ＭＳ Ｐゴシック" charset="0"/>
              </a:defRPr>
            </a:lvl4pPr>
            <a:lvl5pPr marL="2057400" indent="-228600" defTabSz="762000" eaLnBrk="0" hangingPunct="0">
              <a:defRPr sz="2400">
                <a:solidFill>
                  <a:schemeClr val="tx1"/>
                </a:solidFill>
                <a:latin typeface="Times New Roman" charset="0"/>
                <a:ea typeface="ＭＳ Ｐゴシック" charset="0"/>
              </a:defRPr>
            </a:lvl5pPr>
            <a:lvl6pPr marL="2514600" indent="-228600" defTabSz="7620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7620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7620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7620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r>
              <a:rPr lang="en-US" dirty="0">
                <a:latin typeface="+mj-lt"/>
              </a:rPr>
              <a:t>Percent Activity</a:t>
            </a:r>
          </a:p>
        </p:txBody>
      </p:sp>
      <p:sp>
        <p:nvSpPr>
          <p:cNvPr id="40964" name="Text Box 7"/>
          <p:cNvSpPr txBox="1">
            <a:spLocks noChangeArrowheads="1"/>
          </p:cNvSpPr>
          <p:nvPr/>
        </p:nvSpPr>
        <p:spPr bwMode="auto">
          <a:xfrm>
            <a:off x="2548724" y="6459508"/>
            <a:ext cx="488634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7150">
                <a:solidFill>
                  <a:srgbClr val="000000"/>
                </a:solidFill>
                <a:miter lim="800000"/>
                <a:headEnd type="none" w="sm" len="sm"/>
                <a:tailEnd type="none" w="sm" len="sm"/>
              </a14:hiddenLine>
            </a:ext>
          </a:extLst>
        </p:spPr>
        <p:txBody>
          <a:bodyPr wrap="none" anchor="ctr">
            <a:spAutoFit/>
          </a:bodyPr>
          <a:lstStyle>
            <a:lvl1pPr defTabSz="762000" eaLnBrk="0" hangingPunct="0">
              <a:defRPr sz="2400">
                <a:solidFill>
                  <a:schemeClr val="tx1"/>
                </a:solidFill>
                <a:latin typeface="Times New Roman" charset="0"/>
                <a:ea typeface="ＭＳ Ｐゴシック" charset="0"/>
                <a:cs typeface="ＭＳ Ｐゴシック" charset="0"/>
              </a:defRPr>
            </a:lvl1pPr>
            <a:lvl2pPr marL="742950" indent="-285750" defTabSz="762000" eaLnBrk="0" hangingPunct="0">
              <a:defRPr sz="2400">
                <a:solidFill>
                  <a:schemeClr val="tx1"/>
                </a:solidFill>
                <a:latin typeface="Times New Roman" charset="0"/>
                <a:ea typeface="ＭＳ Ｐゴシック" charset="0"/>
              </a:defRPr>
            </a:lvl2pPr>
            <a:lvl3pPr marL="1143000" indent="-228600" defTabSz="762000" eaLnBrk="0" hangingPunct="0">
              <a:defRPr sz="2400">
                <a:solidFill>
                  <a:schemeClr val="tx1"/>
                </a:solidFill>
                <a:latin typeface="Times New Roman" charset="0"/>
                <a:ea typeface="ＭＳ Ｐゴシック" charset="0"/>
              </a:defRPr>
            </a:lvl3pPr>
            <a:lvl4pPr marL="1600200" indent="-228600" defTabSz="762000" eaLnBrk="0" hangingPunct="0">
              <a:defRPr sz="2400">
                <a:solidFill>
                  <a:schemeClr val="tx1"/>
                </a:solidFill>
                <a:latin typeface="Times New Roman" charset="0"/>
                <a:ea typeface="ＭＳ Ｐゴシック" charset="0"/>
              </a:defRPr>
            </a:lvl4pPr>
            <a:lvl5pPr marL="2057400" indent="-228600" defTabSz="762000" eaLnBrk="0" hangingPunct="0">
              <a:defRPr sz="2400">
                <a:solidFill>
                  <a:schemeClr val="tx1"/>
                </a:solidFill>
                <a:latin typeface="Times New Roman" charset="0"/>
                <a:ea typeface="ＭＳ Ｐゴシック" charset="0"/>
              </a:defRPr>
            </a:lvl5pPr>
            <a:lvl6pPr marL="2514600" indent="-228600" defTabSz="7620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7620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7620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7620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r>
              <a:rPr lang="en-US" sz="2000" i="1" dirty="0">
                <a:latin typeface="+mn-lt"/>
              </a:rPr>
              <a:t>Chi-square, mostly active at night (P&lt;0.001)</a:t>
            </a:r>
          </a:p>
        </p:txBody>
      </p:sp>
      <p:sp>
        <p:nvSpPr>
          <p:cNvPr id="40965" name="Text Box 8"/>
          <p:cNvSpPr txBox="1">
            <a:spLocks noChangeArrowheads="1"/>
          </p:cNvSpPr>
          <p:nvPr/>
        </p:nvSpPr>
        <p:spPr bwMode="auto">
          <a:xfrm>
            <a:off x="3276600" y="1295400"/>
            <a:ext cx="3733800" cy="1016000"/>
          </a:xfrm>
          <a:prstGeom prst="rect">
            <a:avLst/>
          </a:prstGeom>
          <a:solidFill>
            <a:schemeClr val="accent1"/>
          </a:solidFill>
          <a:ln>
            <a:noFill/>
          </a:ln>
          <a:extLs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sz="2400">
                <a:solidFill>
                  <a:schemeClr val="tx1"/>
                </a:solidFill>
                <a:latin typeface="Times New Roman" charset="0"/>
                <a:ea typeface="ＭＳ Ｐゴシック" charset="0"/>
                <a:cs typeface="ＭＳ Ｐゴシック" charset="0"/>
              </a:defRPr>
            </a:lvl1pPr>
            <a:lvl2pPr marL="742950" indent="-285750" defTabSz="762000" eaLnBrk="0" hangingPunct="0">
              <a:defRPr sz="2400">
                <a:solidFill>
                  <a:schemeClr val="tx1"/>
                </a:solidFill>
                <a:latin typeface="Times New Roman" charset="0"/>
                <a:ea typeface="ＭＳ Ｐゴシック" charset="0"/>
              </a:defRPr>
            </a:lvl2pPr>
            <a:lvl3pPr marL="1143000" indent="-228600" defTabSz="762000" eaLnBrk="0" hangingPunct="0">
              <a:defRPr sz="2400">
                <a:solidFill>
                  <a:schemeClr val="tx1"/>
                </a:solidFill>
                <a:latin typeface="Times New Roman" charset="0"/>
                <a:ea typeface="ＭＳ Ｐゴシック" charset="0"/>
              </a:defRPr>
            </a:lvl3pPr>
            <a:lvl4pPr marL="1600200" indent="-228600" defTabSz="762000" eaLnBrk="0" hangingPunct="0">
              <a:defRPr sz="2400">
                <a:solidFill>
                  <a:schemeClr val="tx1"/>
                </a:solidFill>
                <a:latin typeface="Times New Roman" charset="0"/>
                <a:ea typeface="ＭＳ Ｐゴシック" charset="0"/>
              </a:defRPr>
            </a:lvl4pPr>
            <a:lvl5pPr marL="2057400" indent="-228600" defTabSz="762000" eaLnBrk="0" hangingPunct="0">
              <a:defRPr sz="2400">
                <a:solidFill>
                  <a:schemeClr val="tx1"/>
                </a:solidFill>
                <a:latin typeface="Times New Roman" charset="0"/>
                <a:ea typeface="ＭＳ Ｐゴシック" charset="0"/>
              </a:defRPr>
            </a:lvl5pPr>
            <a:lvl6pPr marL="2514600" indent="-228600" defTabSz="7620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7620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7620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7620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spcBef>
                <a:spcPct val="50000"/>
              </a:spcBef>
            </a:pPr>
            <a:r>
              <a:rPr lang="en-US" sz="2000" dirty="0">
                <a:highlight>
                  <a:srgbClr val="00FFFF"/>
                </a:highlight>
                <a:latin typeface="+mj-lt"/>
              </a:rPr>
              <a:t>Exceptions to nocturnal patterns were breeding females during the denning season (April-June)</a:t>
            </a:r>
          </a:p>
        </p:txBody>
      </p:sp>
    </p:spTree>
    <p:extLst>
      <p:ext uri="{BB962C8B-B14F-4D97-AF65-F5344CB8AC3E}">
        <p14:creationId xmlns:p14="http://schemas.microsoft.com/office/powerpoint/2010/main" val="1649407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FBE0B49-11E9-4BBB-8929-58245855572A}"/>
              </a:ext>
            </a:extLst>
          </p:cNvPr>
          <p:cNvSpPr>
            <a:spLocks noGrp="1"/>
          </p:cNvSpPr>
          <p:nvPr>
            <p:ph idx="1"/>
          </p:nvPr>
        </p:nvSpPr>
        <p:spPr>
          <a:xfrm>
            <a:off x="0" y="697584"/>
            <a:ext cx="9144000" cy="6429452"/>
          </a:xfrm>
          <a:prstGeom prst="rect">
            <a:avLst/>
          </a:prstGeom>
        </p:spPr>
        <p:txBody>
          <a:bodyPr wrap="square">
            <a:spAutoFit/>
          </a:bodyPr>
          <a:lstStyle/>
          <a:p>
            <a:pPr marL="0" indent="0">
              <a:buNone/>
            </a:pPr>
            <a:endParaRPr lang="en-US" sz="1900" b="1" dirty="0"/>
          </a:p>
          <a:p>
            <a:r>
              <a:rPr lang="en-US" dirty="0"/>
              <a:t>Coyotes are synanthropes, coexisting with humans in human-dominated landscapes.  </a:t>
            </a:r>
          </a:p>
          <a:p>
            <a:r>
              <a:rPr lang="en-US" dirty="0"/>
              <a:t>These data at the Long Beach study site suggest that they can occupy different temporal niches through niche partitioning, leading to peaceful coexistence.  </a:t>
            </a:r>
          </a:p>
          <a:p>
            <a:r>
              <a:rPr lang="en-US" dirty="0"/>
              <a:t>This, combined with a known abundance of natural prey food in the area, and diligent citizen compliance with food ordinance laws of not feeding coyotes and not leaving out food subsidies, can result in minimal human-coyote interactions.  </a:t>
            </a:r>
          </a:p>
          <a:p>
            <a:pPr marL="0" indent="0">
              <a:buNone/>
            </a:pPr>
            <a:endParaRPr lang="en-US" sz="1800" dirty="0"/>
          </a:p>
        </p:txBody>
      </p:sp>
      <p:sp>
        <p:nvSpPr>
          <p:cNvPr id="7" name="Title 1">
            <a:extLst>
              <a:ext uri="{FF2B5EF4-FFF2-40B4-BE49-F238E27FC236}">
                <a16:creationId xmlns:a16="http://schemas.microsoft.com/office/drawing/2014/main" id="{A1403533-8385-4C78-BA9E-1626B151A06E}"/>
              </a:ext>
            </a:extLst>
          </p:cNvPr>
          <p:cNvSpPr txBox="1">
            <a:spLocks/>
          </p:cNvSpPr>
          <p:nvPr/>
        </p:nvSpPr>
        <p:spPr>
          <a:xfrm>
            <a:off x="0" y="0"/>
            <a:ext cx="9144000" cy="876693"/>
          </a:xfrm>
          <a:prstGeom prst="rect">
            <a:avLst/>
          </a:prstGeom>
          <a:solidFill>
            <a:srgbClr val="FF6600"/>
          </a:solidFill>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Discussion</a:t>
            </a:r>
            <a:endParaRPr lang="en-US" sz="2400" dirty="0"/>
          </a:p>
        </p:txBody>
      </p:sp>
    </p:spTree>
    <p:extLst>
      <p:ext uri="{BB962C8B-B14F-4D97-AF65-F5344CB8AC3E}">
        <p14:creationId xmlns:p14="http://schemas.microsoft.com/office/powerpoint/2010/main" val="2278171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FBE0B49-11E9-4BBB-8929-58245855572A}"/>
              </a:ext>
            </a:extLst>
          </p:cNvPr>
          <p:cNvSpPr>
            <a:spLocks noGrp="1"/>
          </p:cNvSpPr>
          <p:nvPr>
            <p:ph idx="1"/>
          </p:nvPr>
        </p:nvSpPr>
        <p:spPr>
          <a:xfrm>
            <a:off x="0" y="1593113"/>
            <a:ext cx="9144000" cy="3671774"/>
          </a:xfrm>
          <a:prstGeom prst="rect">
            <a:avLst/>
          </a:prstGeom>
        </p:spPr>
        <p:txBody>
          <a:bodyPr wrap="square">
            <a:spAutoFit/>
          </a:bodyPr>
          <a:lstStyle/>
          <a:p>
            <a:endParaRPr lang="en-US" sz="1900" b="1" dirty="0"/>
          </a:p>
          <a:p>
            <a:r>
              <a:rPr lang="en-US" sz="2000" dirty="0"/>
              <a:t>Future research includes radio collaring; this approach would allow for the tracking of coyotes’ exact movements in the area to determine range distribution. These data would help determine which coyotes are resident vs. transient. </a:t>
            </a:r>
          </a:p>
          <a:p>
            <a:r>
              <a:rPr lang="en-US" sz="2000" dirty="0"/>
              <a:t>Scat analysis results would aid in the knowledge of coyote diet. The assumption is that a vast majority of the coyote diet at the secondary study site is rabbit and vegetation.</a:t>
            </a:r>
          </a:p>
          <a:p>
            <a:r>
              <a:rPr lang="en-US" sz="2000" dirty="0"/>
              <a:t>Another part of this research is to implement a socioecological perspective to the coyote study. Surveys are currently being given out to Long Beach residents, so the community interaction and opinions of coyotes can be studied. </a:t>
            </a:r>
          </a:p>
          <a:p>
            <a:pPr marL="0" indent="0">
              <a:buNone/>
            </a:pPr>
            <a:endParaRPr lang="en-US" sz="1800" dirty="0"/>
          </a:p>
        </p:txBody>
      </p:sp>
      <p:sp>
        <p:nvSpPr>
          <p:cNvPr id="7" name="Title 1">
            <a:extLst>
              <a:ext uri="{FF2B5EF4-FFF2-40B4-BE49-F238E27FC236}">
                <a16:creationId xmlns:a16="http://schemas.microsoft.com/office/drawing/2014/main" id="{A1403533-8385-4C78-BA9E-1626B151A06E}"/>
              </a:ext>
            </a:extLst>
          </p:cNvPr>
          <p:cNvSpPr txBox="1">
            <a:spLocks/>
          </p:cNvSpPr>
          <p:nvPr/>
        </p:nvSpPr>
        <p:spPr>
          <a:xfrm>
            <a:off x="0" y="0"/>
            <a:ext cx="9144000" cy="876693"/>
          </a:xfrm>
          <a:prstGeom prst="rect">
            <a:avLst/>
          </a:prstGeom>
          <a:solidFill>
            <a:srgbClr val="FF6600"/>
          </a:solidFill>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Additional Research Methods</a:t>
            </a:r>
            <a:endParaRPr lang="en-US" sz="2400" dirty="0"/>
          </a:p>
        </p:txBody>
      </p:sp>
    </p:spTree>
    <p:extLst>
      <p:ext uri="{BB962C8B-B14F-4D97-AF65-F5344CB8AC3E}">
        <p14:creationId xmlns:p14="http://schemas.microsoft.com/office/powerpoint/2010/main" val="29714201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40919B6-8029-4202-9970-48CE6E5050A8}"/>
              </a:ext>
            </a:extLst>
          </p:cNvPr>
          <p:cNvGrpSpPr/>
          <p:nvPr/>
        </p:nvGrpSpPr>
        <p:grpSpPr>
          <a:xfrm>
            <a:off x="2357437" y="42863"/>
            <a:ext cx="4429125" cy="6772275"/>
            <a:chOff x="0" y="0"/>
            <a:chExt cx="4429125" cy="6772275"/>
          </a:xfrm>
        </p:grpSpPr>
        <p:sp>
          <p:nvSpPr>
            <p:cNvPr id="5" name="Text Box 12">
              <a:extLst>
                <a:ext uri="{FF2B5EF4-FFF2-40B4-BE49-F238E27FC236}">
                  <a16:creationId xmlns:a16="http://schemas.microsoft.com/office/drawing/2014/main" id="{6BA40013-138A-48AE-A48D-C021AEE5C067}"/>
                </a:ext>
              </a:extLst>
            </p:cNvPr>
            <p:cNvSpPr txBox="1"/>
            <p:nvPr/>
          </p:nvSpPr>
          <p:spPr>
            <a:xfrm>
              <a:off x="85725" y="6086475"/>
              <a:ext cx="4210050" cy="6858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Figure 3. We collected 21 scat samples from a Long Beach nursery and found that 14 of those samples contained cat while only 12 contained rabbit. In addition, nine of those samples contained both cat and rabbit.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A06C3373-7A6E-4F56-BEF0-CE717E6D70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429125" cy="6087110"/>
            </a:xfrm>
            <a:prstGeom prst="rect">
              <a:avLst/>
            </a:prstGeom>
          </p:spPr>
        </p:pic>
      </p:grpSp>
    </p:spTree>
    <p:extLst>
      <p:ext uri="{BB962C8B-B14F-4D97-AF65-F5344CB8AC3E}">
        <p14:creationId xmlns:p14="http://schemas.microsoft.com/office/powerpoint/2010/main" val="2391466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3C5D6-9B7A-4387-A79E-E7CFAD4802D2}"/>
              </a:ext>
            </a:extLst>
          </p:cNvPr>
          <p:cNvSpPr>
            <a:spLocks noGrp="1"/>
          </p:cNvSpPr>
          <p:nvPr>
            <p:ph type="title"/>
          </p:nvPr>
        </p:nvSpPr>
        <p:spPr>
          <a:xfrm>
            <a:off x="457200" y="0"/>
            <a:ext cx="8229600" cy="1989056"/>
          </a:xfrm>
        </p:spPr>
        <p:txBody>
          <a:bodyPr>
            <a:normAutofit fontScale="90000"/>
          </a:bodyPr>
          <a:lstStyle/>
          <a:p>
            <a:r>
              <a:rPr lang="en-US" dirty="0"/>
              <a:t>Culver City</a:t>
            </a:r>
            <a:br>
              <a:rPr lang="en-US" dirty="0"/>
            </a:br>
            <a:r>
              <a:rPr lang="en-US" dirty="0"/>
              <a:t>3-Year Coyote Management Project</a:t>
            </a:r>
            <a:br>
              <a:rPr lang="en-US" dirty="0"/>
            </a:br>
            <a:r>
              <a:rPr lang="en-US" dirty="0"/>
              <a:t>2019-2022</a:t>
            </a:r>
          </a:p>
        </p:txBody>
      </p:sp>
      <p:sp>
        <p:nvSpPr>
          <p:cNvPr id="3" name="Content Placeholder 2">
            <a:extLst>
              <a:ext uri="{FF2B5EF4-FFF2-40B4-BE49-F238E27FC236}">
                <a16:creationId xmlns:a16="http://schemas.microsoft.com/office/drawing/2014/main" id="{FA8C7C5B-78EE-4AFE-A1D4-2410DD9224B4}"/>
              </a:ext>
            </a:extLst>
          </p:cNvPr>
          <p:cNvSpPr>
            <a:spLocks noGrp="1"/>
          </p:cNvSpPr>
          <p:nvPr>
            <p:ph idx="1"/>
          </p:nvPr>
        </p:nvSpPr>
        <p:spPr>
          <a:xfrm>
            <a:off x="228600" y="1989056"/>
            <a:ext cx="8915400" cy="4868944"/>
          </a:xfrm>
        </p:spPr>
        <p:txBody>
          <a:bodyPr>
            <a:normAutofit lnSpcReduction="10000"/>
          </a:bodyPr>
          <a:lstStyle/>
          <a:p>
            <a:r>
              <a:rPr lang="en-US" dirty="0"/>
              <a:t>Aspects of the Proposal</a:t>
            </a:r>
          </a:p>
          <a:p>
            <a:pPr lvl="1"/>
            <a:r>
              <a:rPr lang="en-US" dirty="0"/>
              <a:t>Camera trap deployment to identify coyote abundance, residents vs. transients, movement patterns</a:t>
            </a:r>
          </a:p>
          <a:p>
            <a:pPr lvl="1"/>
            <a:r>
              <a:rPr lang="en-US" dirty="0"/>
              <a:t>Dietary analysis using scat samples collected</a:t>
            </a:r>
          </a:p>
          <a:p>
            <a:pPr lvl="1"/>
            <a:r>
              <a:rPr lang="en-US" dirty="0"/>
              <a:t>Potentially trapping and collaring to identify movement patterns, home ranges, potential problem coyotes</a:t>
            </a:r>
          </a:p>
          <a:p>
            <a:pPr lvl="1"/>
            <a:r>
              <a:rPr lang="en-US" dirty="0"/>
              <a:t>Community education and school program</a:t>
            </a:r>
          </a:p>
          <a:p>
            <a:pPr lvl="1"/>
            <a:r>
              <a:rPr lang="en-US" dirty="0"/>
              <a:t>Understand cat behavior to determine if cat behavior affects likelihood of attack</a:t>
            </a:r>
          </a:p>
          <a:p>
            <a:pPr lvl="1"/>
            <a:r>
              <a:rPr lang="en-US" dirty="0"/>
              <a:t>Backyard surveys</a:t>
            </a:r>
          </a:p>
        </p:txBody>
      </p:sp>
    </p:spTree>
    <p:extLst>
      <p:ext uri="{BB962C8B-B14F-4D97-AF65-F5344CB8AC3E}">
        <p14:creationId xmlns:p14="http://schemas.microsoft.com/office/powerpoint/2010/main" val="28594311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1DA617E-6B0D-4B45-9AF9-C003DD8AA7D1}"/>
              </a:ext>
            </a:extLst>
          </p:cNvPr>
          <p:cNvPicPr>
            <a:picLocks noGrp="1" noChangeAspect="1"/>
          </p:cNvPicPr>
          <p:nvPr>
            <p:ph idx="1"/>
          </p:nvPr>
        </p:nvPicPr>
        <p:blipFill>
          <a:blip r:embed="rId3"/>
          <a:stretch>
            <a:fillRect/>
          </a:stretch>
        </p:blipFill>
        <p:spPr>
          <a:xfrm>
            <a:off x="314974" y="195280"/>
            <a:ext cx="8514052" cy="5897814"/>
          </a:xfrm>
        </p:spPr>
      </p:pic>
      <p:sp>
        <p:nvSpPr>
          <p:cNvPr id="6" name="TextBox 5">
            <a:extLst>
              <a:ext uri="{FF2B5EF4-FFF2-40B4-BE49-F238E27FC236}">
                <a16:creationId xmlns:a16="http://schemas.microsoft.com/office/drawing/2014/main" id="{6F974C46-3B6D-4070-8A62-DB04A8BD859A}"/>
              </a:ext>
            </a:extLst>
          </p:cNvPr>
          <p:cNvSpPr txBox="1"/>
          <p:nvPr/>
        </p:nvSpPr>
        <p:spPr>
          <a:xfrm>
            <a:off x="164892" y="6211669"/>
            <a:ext cx="8979108" cy="646331"/>
          </a:xfrm>
          <a:prstGeom prst="rect">
            <a:avLst/>
          </a:prstGeom>
          <a:noFill/>
        </p:spPr>
        <p:txBody>
          <a:bodyPr wrap="square" rtlCol="0">
            <a:spAutoFit/>
          </a:bodyPr>
          <a:lstStyle/>
          <a:p>
            <a:r>
              <a:rPr lang="en-US" dirty="0">
                <a:hlinkClick r:id="rId4"/>
              </a:rPr>
              <a:t>https://lmu-la.maps.arcgis.com/apps/Cascade/index.html?appid=7793de1b35d74d538cbb7baf5aef9f8c</a:t>
            </a:r>
            <a:endParaRPr lang="en-US" dirty="0"/>
          </a:p>
        </p:txBody>
      </p:sp>
    </p:spTree>
    <p:extLst>
      <p:ext uri="{BB962C8B-B14F-4D97-AF65-F5344CB8AC3E}">
        <p14:creationId xmlns:p14="http://schemas.microsoft.com/office/powerpoint/2010/main" val="16472424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744E43B-281F-4FB4-B204-8D1E81242B75}"/>
              </a:ext>
            </a:extLst>
          </p:cNvPr>
          <p:cNvPicPr>
            <a:picLocks noGrp="1" noChangeAspect="1"/>
          </p:cNvPicPr>
          <p:nvPr>
            <p:ph idx="1"/>
          </p:nvPr>
        </p:nvPicPr>
        <p:blipFill>
          <a:blip r:embed="rId3"/>
          <a:stretch>
            <a:fillRect/>
          </a:stretch>
        </p:blipFill>
        <p:spPr>
          <a:xfrm>
            <a:off x="545224" y="1600200"/>
            <a:ext cx="8053551" cy="4525963"/>
          </a:xfrm>
        </p:spPr>
      </p:pic>
    </p:spTree>
    <p:extLst>
      <p:ext uri="{BB962C8B-B14F-4D97-AF65-F5344CB8AC3E}">
        <p14:creationId xmlns:p14="http://schemas.microsoft.com/office/powerpoint/2010/main" val="1863437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4F467B6-3D84-446A-92C2-03AC500B96A6}"/>
              </a:ext>
            </a:extLst>
          </p:cNvPr>
          <p:cNvPicPr>
            <a:picLocks noGrp="1" noChangeAspect="1"/>
          </p:cNvPicPr>
          <p:nvPr>
            <p:ph idx="1"/>
          </p:nvPr>
        </p:nvPicPr>
        <p:blipFill>
          <a:blip r:embed="rId3"/>
          <a:stretch>
            <a:fillRect/>
          </a:stretch>
        </p:blipFill>
        <p:spPr>
          <a:xfrm>
            <a:off x="545224" y="1600200"/>
            <a:ext cx="8053551" cy="4525963"/>
          </a:xfrm>
        </p:spPr>
      </p:pic>
    </p:spTree>
    <p:extLst>
      <p:ext uri="{BB962C8B-B14F-4D97-AF65-F5344CB8AC3E}">
        <p14:creationId xmlns:p14="http://schemas.microsoft.com/office/powerpoint/2010/main" val="1802199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DC53B54-C55D-4597-930C-EEE28F78E1BF}"/>
              </a:ext>
            </a:extLst>
          </p:cNvPr>
          <p:cNvPicPr>
            <a:picLocks noGrp="1" noChangeAspect="1"/>
          </p:cNvPicPr>
          <p:nvPr>
            <p:ph idx="1"/>
          </p:nvPr>
        </p:nvPicPr>
        <p:blipFill>
          <a:blip r:embed="rId3"/>
          <a:stretch>
            <a:fillRect/>
          </a:stretch>
        </p:blipFill>
        <p:spPr>
          <a:xfrm>
            <a:off x="545224" y="1600200"/>
            <a:ext cx="8053551" cy="4525963"/>
          </a:xfrm>
        </p:spPr>
      </p:pic>
    </p:spTree>
    <p:extLst>
      <p:ext uri="{BB962C8B-B14F-4D97-AF65-F5344CB8AC3E}">
        <p14:creationId xmlns:p14="http://schemas.microsoft.com/office/powerpoint/2010/main" val="2734579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1062"/>
          </a:xfrm>
          <a:solidFill>
            <a:srgbClr val="FF6600"/>
          </a:solidFill>
        </p:spPr>
        <p:txBody>
          <a:bodyPr/>
          <a:lstStyle/>
          <a:p>
            <a:r>
              <a:rPr lang="en-US" dirty="0"/>
              <a:t>Long Beach Project Overview</a:t>
            </a:r>
          </a:p>
        </p:txBody>
      </p:sp>
      <p:sp>
        <p:nvSpPr>
          <p:cNvPr id="3" name="Content Placeholder 2"/>
          <p:cNvSpPr>
            <a:spLocks noGrp="1"/>
          </p:cNvSpPr>
          <p:nvPr>
            <p:ph idx="1"/>
          </p:nvPr>
        </p:nvSpPr>
        <p:spPr>
          <a:xfrm>
            <a:off x="457200" y="1624519"/>
            <a:ext cx="8229600" cy="4842303"/>
          </a:xfrm>
        </p:spPr>
        <p:txBody>
          <a:bodyPr>
            <a:normAutofit fontScale="70000" lnSpcReduction="20000"/>
          </a:bodyPr>
          <a:lstStyle/>
          <a:p>
            <a:pPr lvl="0"/>
            <a:r>
              <a:rPr lang="en-US" dirty="0"/>
              <a:t>Three-year study focused on collection of biophysical and social data on coyotes at two study sites</a:t>
            </a:r>
          </a:p>
          <a:p>
            <a:pPr lvl="0"/>
            <a:r>
              <a:rPr lang="en-US" dirty="0"/>
              <a:t>Wildlife management research aimed at field data recovery on coyote abundance, distribution, dispersal, movement patterns, diet, and impact on human systems </a:t>
            </a:r>
          </a:p>
          <a:p>
            <a:pPr lvl="0"/>
            <a:r>
              <a:rPr lang="en-US" dirty="0"/>
              <a:t>End goal = to help inform the City’s coyote management program</a:t>
            </a:r>
          </a:p>
          <a:p>
            <a:pPr lvl="0"/>
            <a:r>
              <a:rPr lang="en-US" dirty="0"/>
              <a:t>Primary field study site in open field / ecotone behind Fire Station 19 and adjacent to El Dorado Golf Course in Long Beach, CA (3559 Clark Ave, LB, CA 90808)</a:t>
            </a:r>
          </a:p>
          <a:p>
            <a:pPr lvl="0"/>
            <a:r>
              <a:rPr lang="en-US" dirty="0"/>
              <a:t>Secondary field study site at Jauregui Nursery off of E Wardlow Rd, Long Beach, CA (7200 E Wardlow Rd, LB, CA 90808)</a:t>
            </a:r>
          </a:p>
          <a:p>
            <a:pPr lvl="0"/>
            <a:r>
              <a:rPr lang="en-US" dirty="0"/>
              <a:t>Study site collection data include pictures, videos, and scat samples </a:t>
            </a:r>
          </a:p>
          <a:p>
            <a:pPr lvl="0"/>
            <a:r>
              <a:rPr lang="en-US" dirty="0"/>
              <a:t>Method of data collection for video and pictures:  game cameras (Bushnell &amp; Browning)</a:t>
            </a:r>
          </a:p>
          <a:p>
            <a:pPr marL="0" indent="0">
              <a:buNone/>
            </a:pPr>
            <a:endParaRPr lang="en-US" dirty="0"/>
          </a:p>
        </p:txBody>
      </p:sp>
    </p:spTree>
    <p:extLst>
      <p:ext uri="{BB962C8B-B14F-4D97-AF65-F5344CB8AC3E}">
        <p14:creationId xmlns:p14="http://schemas.microsoft.com/office/powerpoint/2010/main" val="14530637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4B084A1-DCEB-4EDA-BA64-0F0BD863629D}"/>
              </a:ext>
            </a:extLst>
          </p:cNvPr>
          <p:cNvPicPr>
            <a:picLocks noGrp="1" noChangeAspect="1"/>
          </p:cNvPicPr>
          <p:nvPr>
            <p:ph idx="1"/>
          </p:nvPr>
        </p:nvPicPr>
        <p:blipFill>
          <a:blip r:embed="rId3"/>
          <a:stretch>
            <a:fillRect/>
          </a:stretch>
        </p:blipFill>
        <p:spPr>
          <a:xfrm>
            <a:off x="545224" y="1600200"/>
            <a:ext cx="8053551" cy="4525963"/>
          </a:xfrm>
        </p:spPr>
      </p:pic>
    </p:spTree>
    <p:extLst>
      <p:ext uri="{BB962C8B-B14F-4D97-AF65-F5344CB8AC3E}">
        <p14:creationId xmlns:p14="http://schemas.microsoft.com/office/powerpoint/2010/main" val="70455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BEAC032-7A1F-43BA-AC47-3672C7728BF6}"/>
              </a:ext>
            </a:extLst>
          </p:cNvPr>
          <p:cNvPicPr>
            <a:picLocks noGrp="1" noChangeAspect="1"/>
          </p:cNvPicPr>
          <p:nvPr>
            <p:ph idx="1"/>
          </p:nvPr>
        </p:nvPicPr>
        <p:blipFill>
          <a:blip r:embed="rId3"/>
          <a:stretch>
            <a:fillRect/>
          </a:stretch>
        </p:blipFill>
        <p:spPr>
          <a:xfrm>
            <a:off x="545224" y="1600200"/>
            <a:ext cx="8053551" cy="4525963"/>
          </a:xfrm>
        </p:spPr>
      </p:pic>
    </p:spTree>
    <p:extLst>
      <p:ext uri="{BB962C8B-B14F-4D97-AF65-F5344CB8AC3E}">
        <p14:creationId xmlns:p14="http://schemas.microsoft.com/office/powerpoint/2010/main" val="2623675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92B5280-23BC-46BA-B2D6-9E73DE892CFF}"/>
              </a:ext>
            </a:extLst>
          </p:cNvPr>
          <p:cNvPicPr>
            <a:picLocks noGrp="1" noChangeAspect="1"/>
          </p:cNvPicPr>
          <p:nvPr>
            <p:ph idx="1"/>
          </p:nvPr>
        </p:nvPicPr>
        <p:blipFill>
          <a:blip r:embed="rId3"/>
          <a:stretch>
            <a:fillRect/>
          </a:stretch>
        </p:blipFill>
        <p:spPr>
          <a:xfrm>
            <a:off x="545224" y="1600200"/>
            <a:ext cx="8053551" cy="4525963"/>
          </a:xfrm>
        </p:spPr>
      </p:pic>
    </p:spTree>
    <p:extLst>
      <p:ext uri="{BB962C8B-B14F-4D97-AF65-F5344CB8AC3E}">
        <p14:creationId xmlns:p14="http://schemas.microsoft.com/office/powerpoint/2010/main" val="6445952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0E76D-84BD-4AB9-9179-A5221D21839F}"/>
              </a:ext>
            </a:extLst>
          </p:cNvPr>
          <p:cNvSpPr>
            <a:spLocks noGrp="1"/>
          </p:cNvSpPr>
          <p:nvPr>
            <p:ph type="title"/>
          </p:nvPr>
        </p:nvSpPr>
        <p:spPr>
          <a:xfrm>
            <a:off x="457200" y="0"/>
            <a:ext cx="8253168" cy="707010"/>
          </a:xfrm>
        </p:spPr>
        <p:txBody>
          <a:bodyPr>
            <a:normAutofit fontScale="90000"/>
          </a:bodyPr>
          <a:lstStyle/>
          <a:p>
            <a:r>
              <a:rPr lang="en-US" dirty="0"/>
              <a:t>Negative Reinforcement - Hazing</a:t>
            </a:r>
          </a:p>
        </p:txBody>
      </p:sp>
      <p:graphicFrame>
        <p:nvGraphicFramePr>
          <p:cNvPr id="4" name="Content Placeholder 3">
            <a:extLst>
              <a:ext uri="{FF2B5EF4-FFF2-40B4-BE49-F238E27FC236}">
                <a16:creationId xmlns:a16="http://schemas.microsoft.com/office/drawing/2014/main" id="{47459486-0E2C-4F95-8A08-A06DF68F4F7C}"/>
              </a:ext>
            </a:extLst>
          </p:cNvPr>
          <p:cNvGraphicFramePr>
            <a:graphicFrameLocks noGrp="1" noChangeAspect="1"/>
          </p:cNvGraphicFramePr>
          <p:nvPr>
            <p:ph idx="1"/>
            <p:extLst>
              <p:ext uri="{D42A27DB-BD31-4B8C-83A1-F6EECF244321}">
                <p14:modId xmlns:p14="http://schemas.microsoft.com/office/powerpoint/2010/main" val="3222500216"/>
              </p:ext>
            </p:extLst>
          </p:nvPr>
        </p:nvGraphicFramePr>
        <p:xfrm>
          <a:off x="553688" y="631596"/>
          <a:ext cx="8060191" cy="6226404"/>
        </p:xfrm>
        <a:graphic>
          <a:graphicData uri="http://schemas.openxmlformats.org/presentationml/2006/ole">
            <mc:AlternateContent xmlns:mc="http://schemas.openxmlformats.org/markup-compatibility/2006">
              <mc:Choice xmlns:v="urn:schemas-microsoft-com:vml" Requires="v">
                <p:oleObj spid="_x0000_s43040" name="Acrobat Document" r:id="rId4" imgW="6035040" imgH="4663156" progId="AcroExch.Document.DC">
                  <p:embed/>
                </p:oleObj>
              </mc:Choice>
              <mc:Fallback>
                <p:oleObj name="Acrobat Document" r:id="rId4" imgW="6035040" imgH="4663156" progId="AcroExch.Document.DC">
                  <p:embed/>
                  <p:pic>
                    <p:nvPicPr>
                      <p:cNvPr id="6" name="Object 5">
                        <a:extLst>
                          <a:ext uri="{FF2B5EF4-FFF2-40B4-BE49-F238E27FC236}">
                            <a16:creationId xmlns:a16="http://schemas.microsoft.com/office/drawing/2014/main" id="{E55AE892-90BD-4751-8864-D4D1C927CE24}"/>
                          </a:ext>
                        </a:extLst>
                      </p:cNvPr>
                      <p:cNvPicPr/>
                      <p:nvPr/>
                    </p:nvPicPr>
                    <p:blipFill>
                      <a:blip r:embed="rId5"/>
                      <a:stretch>
                        <a:fillRect/>
                      </a:stretch>
                    </p:blipFill>
                    <p:spPr>
                      <a:xfrm>
                        <a:off x="553688" y="631596"/>
                        <a:ext cx="8060191" cy="6226404"/>
                      </a:xfrm>
                      <a:prstGeom prst="rect">
                        <a:avLst/>
                      </a:prstGeom>
                    </p:spPr>
                  </p:pic>
                </p:oleObj>
              </mc:Fallback>
            </mc:AlternateContent>
          </a:graphicData>
        </a:graphic>
      </p:graphicFrame>
    </p:spTree>
    <p:extLst>
      <p:ext uri="{BB962C8B-B14F-4D97-AF65-F5344CB8AC3E}">
        <p14:creationId xmlns:p14="http://schemas.microsoft.com/office/powerpoint/2010/main" val="20778884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11DF6-5DD0-4303-A4DF-3A2DBDFA20BD}"/>
              </a:ext>
            </a:extLst>
          </p:cNvPr>
          <p:cNvSpPr>
            <a:spLocks noGrp="1"/>
          </p:cNvSpPr>
          <p:nvPr>
            <p:ph type="title"/>
          </p:nvPr>
        </p:nvSpPr>
        <p:spPr/>
        <p:txBody>
          <a:bodyPr/>
          <a:lstStyle/>
          <a:p>
            <a:r>
              <a:rPr lang="en-US" dirty="0"/>
              <a:t>Backyard Survey</a:t>
            </a:r>
          </a:p>
        </p:txBody>
      </p:sp>
      <p:sp>
        <p:nvSpPr>
          <p:cNvPr id="3" name="Content Placeholder 2">
            <a:extLst>
              <a:ext uri="{FF2B5EF4-FFF2-40B4-BE49-F238E27FC236}">
                <a16:creationId xmlns:a16="http://schemas.microsoft.com/office/drawing/2014/main" id="{9BB74CA0-FCF8-479D-A7EB-40FB09616F3E}"/>
              </a:ext>
            </a:extLst>
          </p:cNvPr>
          <p:cNvSpPr>
            <a:spLocks noGrp="1"/>
          </p:cNvSpPr>
          <p:nvPr>
            <p:ph idx="1"/>
          </p:nvPr>
        </p:nvSpPr>
        <p:spPr>
          <a:xfrm>
            <a:off x="457200" y="1417638"/>
            <a:ext cx="8229600" cy="5165724"/>
          </a:xfrm>
        </p:spPr>
        <p:txBody>
          <a:bodyPr>
            <a:normAutofit lnSpcReduction="10000"/>
          </a:bodyPr>
          <a:lstStyle/>
          <a:p>
            <a:r>
              <a:rPr lang="en-US" dirty="0"/>
              <a:t>Future research includes understanding coyote diets and what attracts them to neighborhoods</a:t>
            </a:r>
          </a:p>
          <a:p>
            <a:r>
              <a:rPr lang="en-US" dirty="0"/>
              <a:t>Coyotes eat fruit, pet food and trash</a:t>
            </a:r>
          </a:p>
          <a:p>
            <a:r>
              <a:rPr lang="en-US" dirty="0"/>
              <a:t>Coyotes benefit from urban water sources</a:t>
            </a:r>
          </a:p>
          <a:p>
            <a:r>
              <a:rPr lang="en-US" dirty="0"/>
              <a:t>YOU CAN HELP!!!</a:t>
            </a:r>
          </a:p>
          <a:p>
            <a:r>
              <a:rPr lang="en-US" dirty="0"/>
              <a:t>Take home link for backyard survey and complete it for your yard and any friends who are willing to help</a:t>
            </a:r>
          </a:p>
          <a:p>
            <a:r>
              <a:rPr lang="en-US" dirty="0"/>
              <a:t>Add your findings to your final presentation</a:t>
            </a:r>
          </a:p>
        </p:txBody>
      </p:sp>
    </p:spTree>
    <p:extLst>
      <p:ext uri="{BB962C8B-B14F-4D97-AF65-F5344CB8AC3E}">
        <p14:creationId xmlns:p14="http://schemas.microsoft.com/office/powerpoint/2010/main" val="39270672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B75BC-F88C-4F3F-9347-E716F0A5A25B}"/>
              </a:ext>
            </a:extLst>
          </p:cNvPr>
          <p:cNvSpPr>
            <a:spLocks noGrp="1"/>
          </p:cNvSpPr>
          <p:nvPr>
            <p:ph type="title"/>
          </p:nvPr>
        </p:nvSpPr>
        <p:spPr>
          <a:xfrm>
            <a:off x="457199" y="0"/>
            <a:ext cx="8328581" cy="744718"/>
          </a:xfrm>
        </p:spPr>
        <p:txBody>
          <a:bodyPr>
            <a:normAutofit fontScale="90000"/>
          </a:bodyPr>
          <a:lstStyle/>
          <a:p>
            <a:r>
              <a:rPr lang="en-US" dirty="0"/>
              <a:t>Coyotes – Part of our Urban Landscape</a:t>
            </a:r>
          </a:p>
        </p:txBody>
      </p:sp>
      <p:pic>
        <p:nvPicPr>
          <p:cNvPr id="5" name="Content Placeholder 4" descr="A dog standing on top of a grass covered field&#10;&#10;Description automatically generated">
            <a:extLst>
              <a:ext uri="{FF2B5EF4-FFF2-40B4-BE49-F238E27FC236}">
                <a16:creationId xmlns:a16="http://schemas.microsoft.com/office/drawing/2014/main" id="{30260167-3330-44F0-A8AC-4C373883E802}"/>
              </a:ext>
            </a:extLst>
          </p:cNvPr>
          <p:cNvPicPr>
            <a:picLocks noGrp="1" noChangeAspect="1"/>
          </p:cNvPicPr>
          <p:nvPr>
            <p:ph idx="1"/>
          </p:nvPr>
        </p:nvPicPr>
        <p:blipFill>
          <a:blip r:embed="rId3"/>
          <a:stretch>
            <a:fillRect/>
          </a:stretch>
        </p:blipFill>
        <p:spPr>
          <a:xfrm>
            <a:off x="0" y="843699"/>
            <a:ext cx="9148774" cy="6014301"/>
          </a:xfrm>
        </p:spPr>
      </p:pic>
      <p:sp>
        <p:nvSpPr>
          <p:cNvPr id="3" name="TextBox 2">
            <a:extLst>
              <a:ext uri="{FF2B5EF4-FFF2-40B4-BE49-F238E27FC236}">
                <a16:creationId xmlns:a16="http://schemas.microsoft.com/office/drawing/2014/main" id="{19BBC86C-B87E-486F-A993-326DDC3950AC}"/>
              </a:ext>
            </a:extLst>
          </p:cNvPr>
          <p:cNvSpPr txBox="1"/>
          <p:nvPr/>
        </p:nvSpPr>
        <p:spPr>
          <a:xfrm>
            <a:off x="5080000" y="6440501"/>
            <a:ext cx="4064000" cy="369332"/>
          </a:xfrm>
          <a:prstGeom prst="rect">
            <a:avLst/>
          </a:prstGeom>
          <a:noFill/>
        </p:spPr>
        <p:txBody>
          <a:bodyPr wrap="square" rtlCol="0">
            <a:spAutoFit/>
          </a:bodyPr>
          <a:lstStyle/>
          <a:p>
            <a:r>
              <a:rPr lang="en-US" dirty="0" err="1">
                <a:highlight>
                  <a:srgbClr val="FFFF00"/>
                </a:highlight>
              </a:rPr>
              <a:t>Ballona</a:t>
            </a:r>
            <a:r>
              <a:rPr lang="en-US" dirty="0">
                <a:highlight>
                  <a:srgbClr val="FFFF00"/>
                </a:highlight>
              </a:rPr>
              <a:t> Freshwater Marsh, Culver City, CA</a:t>
            </a:r>
          </a:p>
        </p:txBody>
      </p:sp>
    </p:spTree>
    <p:extLst>
      <p:ext uri="{BB962C8B-B14F-4D97-AF65-F5344CB8AC3E}">
        <p14:creationId xmlns:p14="http://schemas.microsoft.com/office/powerpoint/2010/main" val="2318730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A6DC6C-86E0-4EC7-9530-18DD1489028F}"/>
              </a:ext>
            </a:extLst>
          </p:cNvPr>
          <p:cNvSpPr>
            <a:spLocks noGrp="1"/>
          </p:cNvSpPr>
          <p:nvPr>
            <p:ph idx="1"/>
          </p:nvPr>
        </p:nvSpPr>
        <p:spPr/>
        <p:txBody>
          <a:bodyPr/>
          <a:lstStyle/>
          <a:p>
            <a:r>
              <a:rPr lang="en-US" b="1" dirty="0"/>
              <a:t>Question: </a:t>
            </a:r>
            <a:r>
              <a:rPr lang="en-US" dirty="0"/>
              <a:t>What is the abundance, movement patterns, and distribution of coyotes in the City of Long Beach?  </a:t>
            </a:r>
          </a:p>
          <a:p>
            <a:r>
              <a:rPr lang="en-US" b="1" dirty="0"/>
              <a:t>Hypothesis:</a:t>
            </a:r>
            <a:r>
              <a:rPr lang="en-US" dirty="0"/>
              <a:t> Coyotes at this study site are abundant, have ample natural prey such as rabbits, and have adapted their behavior and foraging habits to minimize their interactions with humans and cats. </a:t>
            </a:r>
          </a:p>
          <a:p>
            <a:endParaRPr lang="en-US" dirty="0"/>
          </a:p>
        </p:txBody>
      </p:sp>
      <p:sp>
        <p:nvSpPr>
          <p:cNvPr id="5" name="Title 4">
            <a:extLst>
              <a:ext uri="{FF2B5EF4-FFF2-40B4-BE49-F238E27FC236}">
                <a16:creationId xmlns:a16="http://schemas.microsoft.com/office/drawing/2014/main" id="{37F76BC8-583D-46FA-9542-D2B154378A68}"/>
              </a:ext>
            </a:extLst>
          </p:cNvPr>
          <p:cNvSpPr>
            <a:spLocks noGrp="1"/>
          </p:cNvSpPr>
          <p:nvPr>
            <p:ph type="title"/>
          </p:nvPr>
        </p:nvSpPr>
        <p:spPr/>
        <p:txBody>
          <a:bodyPr/>
          <a:lstStyle/>
          <a:p>
            <a:endParaRPr lang="en-US"/>
          </a:p>
        </p:txBody>
      </p:sp>
      <p:sp>
        <p:nvSpPr>
          <p:cNvPr id="6" name="Title 1">
            <a:extLst>
              <a:ext uri="{FF2B5EF4-FFF2-40B4-BE49-F238E27FC236}">
                <a16:creationId xmlns:a16="http://schemas.microsoft.com/office/drawing/2014/main" id="{B820BC50-5E7C-49D8-9E67-7573CE21952B}"/>
              </a:ext>
            </a:extLst>
          </p:cNvPr>
          <p:cNvSpPr txBox="1">
            <a:spLocks/>
          </p:cNvSpPr>
          <p:nvPr/>
        </p:nvSpPr>
        <p:spPr>
          <a:xfrm>
            <a:off x="114300" y="274638"/>
            <a:ext cx="8928100" cy="1033462"/>
          </a:xfrm>
          <a:prstGeom prst="rect">
            <a:avLst/>
          </a:prstGeom>
          <a:solidFill>
            <a:srgbClr val="FF6600"/>
          </a:solidFill>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Long Beach Coyote Management Project</a:t>
            </a:r>
          </a:p>
          <a:p>
            <a:r>
              <a:rPr lang="en-US" sz="3600" dirty="0"/>
              <a:t>Research Question</a:t>
            </a:r>
            <a:endParaRPr lang="en-US" sz="2400" dirty="0"/>
          </a:p>
        </p:txBody>
      </p:sp>
    </p:spTree>
    <p:extLst>
      <p:ext uri="{BB962C8B-B14F-4D97-AF65-F5344CB8AC3E}">
        <p14:creationId xmlns:p14="http://schemas.microsoft.com/office/powerpoint/2010/main" val="1046974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274638"/>
            <a:ext cx="8928100" cy="1033462"/>
          </a:xfrm>
          <a:solidFill>
            <a:srgbClr val="FF6600"/>
          </a:solidFill>
        </p:spPr>
        <p:txBody>
          <a:bodyPr>
            <a:noAutofit/>
          </a:bodyPr>
          <a:lstStyle/>
          <a:p>
            <a:r>
              <a:rPr lang="en-US" sz="3600" dirty="0"/>
              <a:t>Long Beach Core Initial Study Site</a:t>
            </a:r>
            <a:br>
              <a:rPr lang="en-US" sz="3600" dirty="0"/>
            </a:br>
            <a:r>
              <a:rPr lang="en-US" sz="2400" dirty="0"/>
              <a:t>Ecotone behind Fire Station 19 and adjacent to El Dorado Golf Course </a:t>
            </a:r>
          </a:p>
        </p:txBody>
      </p:sp>
      <p:pic>
        <p:nvPicPr>
          <p:cNvPr id="4" name="Content Placeholder 3" descr="IMG_2472.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110812" y="1600200"/>
            <a:ext cx="8959900" cy="4927600"/>
          </a:xfrm>
        </p:spPr>
      </p:pic>
    </p:spTree>
    <p:extLst>
      <p:ext uri="{BB962C8B-B14F-4D97-AF65-F5344CB8AC3E}">
        <p14:creationId xmlns:p14="http://schemas.microsoft.com/office/powerpoint/2010/main" val="728136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508001" y="414934"/>
            <a:ext cx="8389400" cy="780360"/>
          </a:xfrm>
          <a:prstGeom prst="rect">
            <a:avLst/>
          </a:prstGeom>
          <a:solidFill>
            <a:srgbClr val="FF6600"/>
          </a:solidFill>
          <a:ln>
            <a:noFill/>
          </a:ln>
        </p:spPr>
        <p:txBody>
          <a:bodyPr wrap="square" lIns="91425" tIns="45700" rIns="91425" bIns="45700" anchor="t" anchorCtr="0">
            <a:noAutofit/>
          </a:bodyPr>
          <a:lstStyle/>
          <a:p>
            <a:pPr marL="0" marR="0" lvl="0" indent="0" rtl="0">
              <a:spcBef>
                <a:spcPts val="0"/>
              </a:spcBef>
              <a:buClr>
                <a:srgbClr val="262626"/>
              </a:buClr>
              <a:buSzPct val="25000"/>
              <a:buFont typeface="Century Gothic"/>
              <a:buNone/>
            </a:pPr>
            <a:r>
              <a:rPr lang="en-US" sz="4000" dirty="0">
                <a:solidFill>
                  <a:srgbClr val="262626"/>
                </a:solidFill>
                <a:latin typeface="+mn-lt"/>
                <a:ea typeface="Century Gothic"/>
                <a:cs typeface="Century Gothic"/>
                <a:sym typeface="Century Gothic"/>
              </a:rPr>
              <a:t>P</a:t>
            </a:r>
            <a:r>
              <a:rPr lang="en-US" sz="4000" b="0" i="0" u="none" strike="noStrike" cap="none" dirty="0">
                <a:solidFill>
                  <a:srgbClr val="262626"/>
                </a:solidFill>
                <a:latin typeface="+mn-lt"/>
                <a:ea typeface="Century Gothic"/>
                <a:cs typeface="Century Gothic"/>
                <a:sym typeface="Century Gothic"/>
              </a:rPr>
              <a:t>lacement of game cameras</a:t>
            </a:r>
          </a:p>
        </p:txBody>
      </p:sp>
      <p:pic>
        <p:nvPicPr>
          <p:cNvPr id="228" name="Shape 228"/>
          <p:cNvPicPr preferRelativeResize="0">
            <a:picLocks noGrp="1"/>
          </p:cNvPicPr>
          <p:nvPr>
            <p:ph type="body" idx="1"/>
          </p:nvPr>
        </p:nvPicPr>
        <p:blipFill rotWithShape="1">
          <a:blip r:embed="rId3">
            <a:alphaModFix/>
          </a:blip>
          <a:srcRect/>
          <a:stretch/>
        </p:blipFill>
        <p:spPr>
          <a:xfrm>
            <a:off x="1802556" y="1276646"/>
            <a:ext cx="6101326" cy="5372178"/>
          </a:xfrm>
          <a:prstGeom prst="rect">
            <a:avLst/>
          </a:prstGeom>
          <a:noFill/>
          <a:ln>
            <a:noFill/>
          </a:ln>
        </p:spPr>
      </p:pic>
    </p:spTree>
    <p:extLst>
      <p:ext uri="{BB962C8B-B14F-4D97-AF65-F5344CB8AC3E}">
        <p14:creationId xmlns:p14="http://schemas.microsoft.com/office/powerpoint/2010/main" val="758116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F891AF3-34DD-4E8D-BD65-14E88DA6DC8C}"/>
              </a:ext>
            </a:extLst>
          </p:cNvPr>
          <p:cNvSpPr>
            <a:spLocks noGrp="1"/>
          </p:cNvSpPr>
          <p:nvPr>
            <p:ph type="title"/>
          </p:nvPr>
        </p:nvSpPr>
        <p:spPr>
          <a:xfrm>
            <a:off x="0" y="0"/>
            <a:ext cx="9042400" cy="1308100"/>
          </a:xfrm>
          <a:solidFill>
            <a:srgbClr val="FF6600"/>
          </a:solidFill>
        </p:spPr>
        <p:txBody>
          <a:bodyPr>
            <a:noAutofit/>
          </a:bodyPr>
          <a:lstStyle/>
          <a:p>
            <a:r>
              <a:rPr lang="en-US" sz="3600" dirty="0"/>
              <a:t>Long Beach Secondary Study Site</a:t>
            </a:r>
            <a:br>
              <a:rPr lang="en-US" sz="3600" dirty="0"/>
            </a:br>
            <a:r>
              <a:rPr lang="en-US" sz="2400" dirty="0"/>
              <a:t>Jauregui Tree Nursery – off of E Wardlow Rd, Long Beach, CA</a:t>
            </a:r>
          </a:p>
        </p:txBody>
      </p:sp>
      <p:pic>
        <p:nvPicPr>
          <p:cNvPr id="6" name="Content Placeholder 5">
            <a:extLst>
              <a:ext uri="{FF2B5EF4-FFF2-40B4-BE49-F238E27FC236}">
                <a16:creationId xmlns:a16="http://schemas.microsoft.com/office/drawing/2014/main" id="{76964EC0-94BB-4708-B807-8FECEF333641}"/>
              </a:ext>
            </a:extLst>
          </p:cNvPr>
          <p:cNvPicPr>
            <a:picLocks noGrp="1" noChangeAspect="1"/>
          </p:cNvPicPr>
          <p:nvPr>
            <p:ph idx="1"/>
          </p:nvPr>
        </p:nvPicPr>
        <p:blipFill>
          <a:blip r:embed="rId2"/>
          <a:stretch>
            <a:fillRect/>
          </a:stretch>
        </p:blipFill>
        <p:spPr>
          <a:xfrm>
            <a:off x="1649112" y="1308100"/>
            <a:ext cx="5990653" cy="5549900"/>
          </a:xfrm>
          <a:prstGeom prst="rect">
            <a:avLst/>
          </a:prstGeom>
        </p:spPr>
      </p:pic>
    </p:spTree>
    <p:extLst>
      <p:ext uri="{BB962C8B-B14F-4D97-AF65-F5344CB8AC3E}">
        <p14:creationId xmlns:p14="http://schemas.microsoft.com/office/powerpoint/2010/main" val="3107206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85271" y="537880"/>
            <a:ext cx="5175257" cy="6125885"/>
          </a:xfrm>
        </p:spPr>
      </p:pic>
      <p:sp>
        <p:nvSpPr>
          <p:cNvPr id="2" name="Title 1"/>
          <p:cNvSpPr>
            <a:spLocks noGrp="1"/>
          </p:cNvSpPr>
          <p:nvPr>
            <p:ph type="title"/>
          </p:nvPr>
        </p:nvSpPr>
        <p:spPr>
          <a:xfrm>
            <a:off x="457200" y="140167"/>
            <a:ext cx="8229600" cy="1143000"/>
          </a:xfrm>
          <a:solidFill>
            <a:srgbClr val="FF6600"/>
          </a:solidFill>
        </p:spPr>
        <p:txBody>
          <a:bodyPr>
            <a:noAutofit/>
          </a:bodyPr>
          <a:lstStyle/>
          <a:p>
            <a:r>
              <a:rPr lang="en-US" sz="3600" dirty="0"/>
              <a:t>Remote Camera System </a:t>
            </a:r>
            <a:r>
              <a:rPr lang="mr-IN" sz="3600" dirty="0"/>
              <a:t>–</a:t>
            </a:r>
            <a:r>
              <a:rPr lang="en-US" sz="3600" dirty="0"/>
              <a:t> </a:t>
            </a:r>
            <a:br>
              <a:rPr lang="en-US" sz="3600" dirty="0"/>
            </a:br>
            <a:r>
              <a:rPr lang="en-US" sz="3600" i="1" dirty="0"/>
              <a:t>both video and still photographs</a:t>
            </a:r>
          </a:p>
        </p:txBody>
      </p:sp>
      <p:sp>
        <p:nvSpPr>
          <p:cNvPr id="5" name="TextBox 4"/>
          <p:cNvSpPr txBox="1"/>
          <p:nvPr/>
        </p:nvSpPr>
        <p:spPr>
          <a:xfrm>
            <a:off x="5528235" y="1464236"/>
            <a:ext cx="3421530" cy="5262980"/>
          </a:xfrm>
          <a:prstGeom prst="rect">
            <a:avLst/>
          </a:prstGeom>
          <a:noFill/>
        </p:spPr>
        <p:txBody>
          <a:bodyPr wrap="square" rtlCol="0">
            <a:spAutoFit/>
          </a:bodyPr>
          <a:lstStyle/>
          <a:p>
            <a:r>
              <a:rPr lang="en-US" sz="2800" dirty="0"/>
              <a:t>Camera trap systems are increasingly being used as a humane, low cost data recovery tool for wildlife studies. Our methodology uses a two-camera system to enhance reliability and to serve as a control for camera sensitivity.   </a:t>
            </a:r>
          </a:p>
        </p:txBody>
      </p:sp>
    </p:spTree>
    <p:extLst>
      <p:ext uri="{BB962C8B-B14F-4D97-AF65-F5344CB8AC3E}">
        <p14:creationId xmlns:p14="http://schemas.microsoft.com/office/powerpoint/2010/main" val="2685476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A9ACD-57CF-4104-8B5E-1D252516E70B}"/>
              </a:ext>
            </a:extLst>
          </p:cNvPr>
          <p:cNvSpPr>
            <a:spLocks noGrp="1"/>
          </p:cNvSpPr>
          <p:nvPr>
            <p:ph type="title"/>
          </p:nvPr>
        </p:nvSpPr>
        <p:spPr>
          <a:xfrm>
            <a:off x="457200" y="274638"/>
            <a:ext cx="8149472" cy="790591"/>
          </a:xfrm>
        </p:spPr>
        <p:txBody>
          <a:bodyPr/>
          <a:lstStyle/>
          <a:p>
            <a:r>
              <a:rPr lang="en-US" dirty="0"/>
              <a:t>Long Beach Coyote</a:t>
            </a:r>
          </a:p>
        </p:txBody>
      </p:sp>
      <p:pic>
        <p:nvPicPr>
          <p:cNvPr id="4" name="Content Placeholder 3">
            <a:extLst>
              <a:ext uri="{FF2B5EF4-FFF2-40B4-BE49-F238E27FC236}">
                <a16:creationId xmlns:a16="http://schemas.microsoft.com/office/drawing/2014/main" id="{F4CE684E-5E61-4278-BE5F-2C0E5D13BB58}"/>
              </a:ext>
            </a:extLst>
          </p:cNvPr>
          <p:cNvPicPr>
            <a:picLocks noGrp="1" noChangeAspect="1"/>
          </p:cNvPicPr>
          <p:nvPr>
            <p:ph idx="1"/>
          </p:nvPr>
        </p:nvPicPr>
        <p:blipFill>
          <a:blip r:embed="rId2"/>
          <a:stretch>
            <a:fillRect/>
          </a:stretch>
        </p:blipFill>
        <p:spPr>
          <a:xfrm>
            <a:off x="891547" y="1498862"/>
            <a:ext cx="7360906" cy="4375378"/>
          </a:xfrm>
          <a:prstGeom prst="rect">
            <a:avLst/>
          </a:prstGeom>
        </p:spPr>
      </p:pic>
    </p:spTree>
    <p:extLst>
      <p:ext uri="{BB962C8B-B14F-4D97-AF65-F5344CB8AC3E}">
        <p14:creationId xmlns:p14="http://schemas.microsoft.com/office/powerpoint/2010/main" val="11389856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24320</TotalTime>
  <Words>1172</Words>
  <Application>Microsoft Office PowerPoint</Application>
  <PresentationFormat>On-screen Show (4:3)</PresentationFormat>
  <Paragraphs>103</Paragraphs>
  <Slides>35</Slides>
  <Notes>12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35</vt:i4>
      </vt:variant>
    </vt:vector>
  </HeadingPairs>
  <TitlesOfParts>
    <vt:vector size="42" baseType="lpstr">
      <vt:lpstr>Arial</vt:lpstr>
      <vt:lpstr>Calibri</vt:lpstr>
      <vt:lpstr>Century Gothic</vt:lpstr>
      <vt:lpstr>Times New Roman</vt:lpstr>
      <vt:lpstr>Office Theme</vt:lpstr>
      <vt:lpstr>Chart</vt:lpstr>
      <vt:lpstr>Acrobat Document</vt:lpstr>
      <vt:lpstr>Module 12_Lesson 5_Coyote Wildlife Management</vt:lpstr>
      <vt:lpstr>What is a Case Study?</vt:lpstr>
      <vt:lpstr>Long Beach Project Overview</vt:lpstr>
      <vt:lpstr>PowerPoint Presentation</vt:lpstr>
      <vt:lpstr>Long Beach Core Initial Study Site Ecotone behind Fire Station 19 and adjacent to El Dorado Golf Course </vt:lpstr>
      <vt:lpstr>Placement of game cameras</vt:lpstr>
      <vt:lpstr>Long Beach Secondary Study Site Jauregui Tree Nursery – off of E Wardlow Rd, Long Beach, CA</vt:lpstr>
      <vt:lpstr>Remote Camera System –  both video and still photographs</vt:lpstr>
      <vt:lpstr>Long Beach Coyote</vt:lpstr>
      <vt:lpstr>Game Camera Data</vt:lpstr>
      <vt:lpstr>PowerPoint Presentation</vt:lpstr>
      <vt:lpstr>PowerPoint Presentation</vt:lpstr>
      <vt:lpstr>PowerPoint Presentation</vt:lpstr>
      <vt:lpstr>PowerPoint Presentation</vt:lpstr>
      <vt:lpstr>PowerPoint Presentation</vt:lpstr>
      <vt:lpstr>PowerPoint Presentation</vt:lpstr>
      <vt:lpstr>Game Camera Image from August 27th Only 3 pups remained</vt:lpstr>
      <vt:lpstr>PowerPoint Presentation</vt:lpstr>
      <vt:lpstr>Secondary Study Site Jauregui Tree Nursery – off of E Wardlow Rd, Long Beach, CA</vt:lpstr>
      <vt:lpstr>PowerPoint Presentation</vt:lpstr>
      <vt:lpstr>Coyote Activity Patterns: Temporal Partitioning of the Habitat on Cape Cod</vt:lpstr>
      <vt:lpstr>PowerPoint Presentation</vt:lpstr>
      <vt:lpstr>PowerPoint Presentation</vt:lpstr>
      <vt:lpstr>PowerPoint Presentation</vt:lpstr>
      <vt:lpstr>Culver City 3-Year Coyote Management Project 2019-2022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Negative Reinforcement - Hazing</vt:lpstr>
      <vt:lpstr>Backyard Survey</vt:lpstr>
      <vt:lpstr>Coyotes – Part of our Urban Landscape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Curley</dc:creator>
  <cp:lastModifiedBy>Melinda</cp:lastModifiedBy>
  <cp:revision>34</cp:revision>
  <dcterms:created xsi:type="dcterms:W3CDTF">2019-05-10T03:32:32Z</dcterms:created>
  <dcterms:modified xsi:type="dcterms:W3CDTF">2020-05-31T00:25:39Z</dcterms:modified>
</cp:coreProperties>
</file>