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422" r:id="rId2"/>
    <p:sldId id="423" r:id="rId3"/>
    <p:sldId id="424" r:id="rId4"/>
    <p:sldId id="425" r:id="rId5"/>
    <p:sldId id="337" r:id="rId6"/>
    <p:sldId id="377" r:id="rId7"/>
    <p:sldId id="426" r:id="rId8"/>
    <p:sldId id="427" r:id="rId9"/>
    <p:sldId id="428" r:id="rId10"/>
    <p:sldId id="429" r:id="rId11"/>
    <p:sldId id="430" r:id="rId12"/>
    <p:sldId id="323" r:id="rId13"/>
    <p:sldId id="370" r:id="rId14"/>
    <p:sldId id="431" r:id="rId15"/>
    <p:sldId id="432" r:id="rId16"/>
    <p:sldId id="298" r:id="rId17"/>
    <p:sldId id="297" r:id="rId18"/>
    <p:sldId id="277" r:id="rId19"/>
    <p:sldId id="278" r:id="rId20"/>
    <p:sldId id="281" r:id="rId21"/>
    <p:sldId id="433" r:id="rId22"/>
    <p:sldId id="43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0424" autoAdjust="0"/>
  </p:normalViewPr>
  <p:slideViewPr>
    <p:cSldViewPr snapToGrid="0">
      <p:cViewPr varScale="1">
        <p:scale>
          <a:sx n="65" d="100"/>
          <a:sy n="65" d="100"/>
        </p:scale>
        <p:origin x="15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E26B9-D4DC-41ED-8D4E-B382AAFF4805}" type="datetimeFigureOut">
              <a:rPr lang="en-US" smtClean="0"/>
              <a:t>5/19/2020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F088B3-73CD-4E86-85B9-463BA19EFE05}" type="slidenum">
              <a:rPr lang="en-US" smtClean="0"/>
              <a:t>‹#›</a:t>
            </a:fld>
            <a:endParaRPr lang="en-US"/>
          </a:p>
        </p:txBody>
      </p:sp>
    </p:spTree>
    <p:extLst>
      <p:ext uri="{BB962C8B-B14F-4D97-AF65-F5344CB8AC3E}">
        <p14:creationId xmlns:p14="http://schemas.microsoft.com/office/powerpoint/2010/main" val="1584830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isleroyalewolf.org/overview/overview/at_a_glance.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cearch.org/?lis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 on the Project: </a:t>
            </a:r>
            <a:r>
              <a:rPr lang="en-US" dirty="0">
                <a:hlinkClick r:id="rId3"/>
              </a:rPr>
              <a:t>https://isleroyalewolf.org/overview/overview/at_a_glance.html</a:t>
            </a:r>
            <a:r>
              <a:rPr lang="en-US" dirty="0"/>
              <a:t>. Give brief background before beginning the game.</a:t>
            </a:r>
          </a:p>
        </p:txBody>
      </p:sp>
      <p:sp>
        <p:nvSpPr>
          <p:cNvPr id="4" name="Slide Number Placeholder 3"/>
          <p:cNvSpPr>
            <a:spLocks noGrp="1"/>
          </p:cNvSpPr>
          <p:nvPr>
            <p:ph type="sldNum" sz="quarter" idx="5"/>
          </p:nvPr>
        </p:nvSpPr>
        <p:spPr/>
        <p:txBody>
          <a:bodyPr/>
          <a:lstStyle/>
          <a:p>
            <a:fld id="{BDF088B3-73CD-4E86-85B9-463BA19EFE05}" type="slidenum">
              <a:rPr lang="en-US" smtClean="0"/>
              <a:t>2</a:t>
            </a:fld>
            <a:endParaRPr lang="en-US"/>
          </a:p>
        </p:txBody>
      </p:sp>
    </p:spTree>
    <p:extLst>
      <p:ext uri="{BB962C8B-B14F-4D97-AF65-F5344CB8AC3E}">
        <p14:creationId xmlns:p14="http://schemas.microsoft.com/office/powerpoint/2010/main" val="1718789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FEFAD9-1260-4373-94ED-723153878BE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9395" name="Rectangle 2"/>
          <p:cNvSpPr>
            <a:spLocks noGrp="1" noRot="1" noChangeAspect="1" noChangeArrowheads="1" noTextEdit="1"/>
          </p:cNvSpPr>
          <p:nvPr>
            <p:ph type="sldImg"/>
          </p:nvPr>
        </p:nvSpPr>
        <p:spPr>
          <a:xfrm>
            <a:off x="1371600" y="1143000"/>
            <a:ext cx="4114800" cy="3086100"/>
          </a:xfrm>
          <a:ln/>
        </p:spPr>
      </p:sp>
      <p:sp>
        <p:nvSpPr>
          <p:cNvPr id="5939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630958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southern California, we see a lot more cats in coyote diet. Why might that be?</a:t>
            </a:r>
          </a:p>
        </p:txBody>
      </p:sp>
      <p:sp>
        <p:nvSpPr>
          <p:cNvPr id="4" name="Slide Number Placeholder 3"/>
          <p:cNvSpPr>
            <a:spLocks noGrp="1"/>
          </p:cNvSpPr>
          <p:nvPr>
            <p:ph type="sldNum" sz="quarter" idx="5"/>
          </p:nvPr>
        </p:nvSpPr>
        <p:spPr/>
        <p:txBody>
          <a:bodyPr/>
          <a:lstStyle/>
          <a:p>
            <a:fld id="{BDF088B3-73CD-4E86-85B9-463BA19EFE05}" type="slidenum">
              <a:rPr lang="en-US" smtClean="0"/>
              <a:t>14</a:t>
            </a:fld>
            <a:endParaRPr lang="en-US"/>
          </a:p>
        </p:txBody>
      </p:sp>
    </p:spTree>
    <p:extLst>
      <p:ext uri="{BB962C8B-B14F-4D97-AF65-F5344CB8AC3E}">
        <p14:creationId xmlns:p14="http://schemas.microsoft.com/office/powerpoint/2010/main" val="2566153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how diet might affect animals. Depending on species, animals need larger range sizes around urban areas because not enough food or need smaller areas and can travel in larger packs (raccoons) because more resources. Based on what we know about resources and population growth, how might changes in resources affect reproduction? Discuss coyote reproduction. More resources = more pups.</a:t>
            </a:r>
          </a:p>
        </p:txBody>
      </p:sp>
      <p:sp>
        <p:nvSpPr>
          <p:cNvPr id="4" name="Slide Number Placeholder 3"/>
          <p:cNvSpPr>
            <a:spLocks noGrp="1"/>
          </p:cNvSpPr>
          <p:nvPr>
            <p:ph type="sldNum" sz="quarter" idx="5"/>
          </p:nvPr>
        </p:nvSpPr>
        <p:spPr/>
        <p:txBody>
          <a:bodyPr/>
          <a:lstStyle/>
          <a:p>
            <a:fld id="{BDF088B3-73CD-4E86-85B9-463BA19EFE05}" type="slidenum">
              <a:rPr lang="en-US" smtClean="0"/>
              <a:t>15</a:t>
            </a:fld>
            <a:endParaRPr lang="en-US"/>
          </a:p>
        </p:txBody>
      </p:sp>
    </p:spTree>
    <p:extLst>
      <p:ext uri="{BB962C8B-B14F-4D97-AF65-F5344CB8AC3E}">
        <p14:creationId xmlns:p14="http://schemas.microsoft.com/office/powerpoint/2010/main" val="2742728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humans contribute to this? They feed animals. What affect might feeding cats have on wildlife based on the things we’ve already discussed.</a:t>
            </a:r>
          </a:p>
        </p:txBody>
      </p:sp>
      <p:sp>
        <p:nvSpPr>
          <p:cNvPr id="4" name="Slide Number Placeholder 3"/>
          <p:cNvSpPr>
            <a:spLocks noGrp="1"/>
          </p:cNvSpPr>
          <p:nvPr>
            <p:ph type="sldNum" sz="quarter" idx="5"/>
          </p:nvPr>
        </p:nvSpPr>
        <p:spPr/>
        <p:txBody>
          <a:bodyPr/>
          <a:lstStyle/>
          <a:p>
            <a:fld id="{BDF088B3-73CD-4E86-85B9-463BA19EFE05}" type="slidenum">
              <a:rPr lang="en-US" smtClean="0"/>
              <a:t>16</a:t>
            </a:fld>
            <a:endParaRPr lang="en-US"/>
          </a:p>
        </p:txBody>
      </p:sp>
    </p:spTree>
    <p:extLst>
      <p:ext uri="{BB962C8B-B14F-4D97-AF65-F5344CB8AC3E}">
        <p14:creationId xmlns:p14="http://schemas.microsoft.com/office/powerpoint/2010/main" val="133165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might human resources do to the coyote population?</a:t>
            </a:r>
          </a:p>
        </p:txBody>
      </p:sp>
      <p:sp>
        <p:nvSpPr>
          <p:cNvPr id="4" name="Slide Number Placeholder 3"/>
          <p:cNvSpPr>
            <a:spLocks noGrp="1"/>
          </p:cNvSpPr>
          <p:nvPr>
            <p:ph type="sldNum" sz="quarter" idx="5"/>
          </p:nvPr>
        </p:nvSpPr>
        <p:spPr/>
        <p:txBody>
          <a:bodyPr/>
          <a:lstStyle/>
          <a:p>
            <a:fld id="{BDF088B3-73CD-4E86-85B9-463BA19EFE05}" type="slidenum">
              <a:rPr lang="en-US" smtClean="0"/>
              <a:t>20</a:t>
            </a:fld>
            <a:endParaRPr lang="en-US"/>
          </a:p>
        </p:txBody>
      </p:sp>
    </p:spTree>
    <p:extLst>
      <p:ext uri="{BB962C8B-B14F-4D97-AF65-F5344CB8AC3E}">
        <p14:creationId xmlns:p14="http://schemas.microsoft.com/office/powerpoint/2010/main" val="4284629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how the presence of coyotes might change this…</a:t>
            </a:r>
          </a:p>
        </p:txBody>
      </p:sp>
      <p:sp>
        <p:nvSpPr>
          <p:cNvPr id="4" name="Slide Number Placeholder 3"/>
          <p:cNvSpPr>
            <a:spLocks noGrp="1"/>
          </p:cNvSpPr>
          <p:nvPr>
            <p:ph type="sldNum" sz="quarter" idx="5"/>
          </p:nvPr>
        </p:nvSpPr>
        <p:spPr/>
        <p:txBody>
          <a:bodyPr/>
          <a:lstStyle/>
          <a:p>
            <a:fld id="{BDF088B3-73CD-4E86-85B9-463BA19EFE05}" type="slidenum">
              <a:rPr lang="en-US" smtClean="0"/>
              <a:t>21</a:t>
            </a:fld>
            <a:endParaRPr lang="en-US"/>
          </a:p>
        </p:txBody>
      </p:sp>
    </p:spTree>
    <p:extLst>
      <p:ext uri="{BB962C8B-B14F-4D97-AF65-F5344CB8AC3E}">
        <p14:creationId xmlns:p14="http://schemas.microsoft.com/office/powerpoint/2010/main" val="658881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 up how they interact with one another and why they overlap. Have students say things they have learned. Show this video and ask how cat behavior might influence coyote behavior. How might we test if our cat could fend off a coyote? Best solution: keep cats indoors. </a:t>
            </a:r>
            <a:r>
              <a:rPr lang="en-US" dirty="0">
                <a:sym typeface="Wingdings" panose="05000000000000000000" pitchFamily="2" charset="2"/>
              </a:rPr>
              <a:t> </a:t>
            </a:r>
            <a:endParaRPr lang="en-US" dirty="0"/>
          </a:p>
        </p:txBody>
      </p:sp>
      <p:sp>
        <p:nvSpPr>
          <p:cNvPr id="4" name="Slide Number Placeholder 3"/>
          <p:cNvSpPr>
            <a:spLocks noGrp="1"/>
          </p:cNvSpPr>
          <p:nvPr>
            <p:ph type="sldNum" sz="quarter" idx="5"/>
          </p:nvPr>
        </p:nvSpPr>
        <p:spPr/>
        <p:txBody>
          <a:bodyPr/>
          <a:lstStyle/>
          <a:p>
            <a:fld id="{BDF088B3-73CD-4E86-85B9-463BA19EFE05}" type="slidenum">
              <a:rPr lang="en-US" smtClean="0"/>
              <a:t>22</a:t>
            </a:fld>
            <a:endParaRPr lang="en-US"/>
          </a:p>
        </p:txBody>
      </p:sp>
    </p:spTree>
    <p:extLst>
      <p:ext uri="{BB962C8B-B14F-4D97-AF65-F5344CB8AC3E}">
        <p14:creationId xmlns:p14="http://schemas.microsoft.com/office/powerpoint/2010/main" val="2126282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move this example into an urban environment. What animals do you typically see in urban environments? Have them name some before putting up pictures. Then discuss how these animals might interact with one another and affect each other’s behavior. Mention that we’ll talk more about all of these interactions in the next class period but that today, we’re going to focus on coyotes and cats.</a:t>
            </a:r>
          </a:p>
        </p:txBody>
      </p:sp>
      <p:sp>
        <p:nvSpPr>
          <p:cNvPr id="4" name="Slide Number Placeholder 3"/>
          <p:cNvSpPr>
            <a:spLocks noGrp="1"/>
          </p:cNvSpPr>
          <p:nvPr>
            <p:ph type="sldNum" sz="quarter" idx="5"/>
          </p:nvPr>
        </p:nvSpPr>
        <p:spPr/>
        <p:txBody>
          <a:bodyPr/>
          <a:lstStyle/>
          <a:p>
            <a:fld id="{BDF088B3-73CD-4E86-85B9-463BA19EFE05}" type="slidenum">
              <a:rPr lang="en-US" smtClean="0"/>
              <a:t>3</a:t>
            </a:fld>
            <a:endParaRPr lang="en-US"/>
          </a:p>
        </p:txBody>
      </p:sp>
    </p:spTree>
    <p:extLst>
      <p:ext uri="{BB962C8B-B14F-4D97-AF65-F5344CB8AC3E}">
        <p14:creationId xmlns:p14="http://schemas.microsoft.com/office/powerpoint/2010/main" val="4132271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might this be an important interaction to focus on in cities? Can have lots of answers like eat similar foods, both predators so competitive, coyotes eat cats, which upsets cat owners. So how might cat behavior change in response to coyotes? How might coyote behavior change in response to cats?</a:t>
            </a:r>
          </a:p>
        </p:txBody>
      </p:sp>
      <p:sp>
        <p:nvSpPr>
          <p:cNvPr id="4" name="Slide Number Placeholder 3"/>
          <p:cNvSpPr>
            <a:spLocks noGrp="1"/>
          </p:cNvSpPr>
          <p:nvPr>
            <p:ph type="sldNum" sz="quarter" idx="5"/>
          </p:nvPr>
        </p:nvSpPr>
        <p:spPr/>
        <p:txBody>
          <a:bodyPr/>
          <a:lstStyle/>
          <a:p>
            <a:fld id="{BDF088B3-73CD-4E86-85B9-463BA19EFE05}" type="slidenum">
              <a:rPr lang="en-US" smtClean="0"/>
              <a:t>4</a:t>
            </a:fld>
            <a:endParaRPr lang="en-US"/>
          </a:p>
        </p:txBody>
      </p:sp>
    </p:spTree>
    <p:extLst>
      <p:ext uri="{BB962C8B-B14F-4D97-AF65-F5344CB8AC3E}">
        <p14:creationId xmlns:p14="http://schemas.microsoft.com/office/powerpoint/2010/main" val="2241855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Thinking back to last lesson, what types of habitats do coyotes prefer?</a:t>
            </a:r>
          </a:p>
        </p:txBody>
      </p:sp>
      <p:sp>
        <p:nvSpPr>
          <p:cNvPr id="4" name="Slide Number Placeholder 3"/>
          <p:cNvSpPr>
            <a:spLocks noGrp="1"/>
          </p:cNvSpPr>
          <p:nvPr>
            <p:ph type="sldNum" sz="quarter" idx="5"/>
          </p:nvPr>
        </p:nvSpPr>
        <p:spPr/>
        <p:txBody>
          <a:bodyPr/>
          <a:lstStyle/>
          <a:p>
            <a:fld id="{BDF088B3-73CD-4E86-85B9-463BA19EFE05}" type="slidenum">
              <a:rPr lang="en-US" smtClean="0"/>
              <a:t>5</a:t>
            </a:fld>
            <a:endParaRPr lang="en-US"/>
          </a:p>
        </p:txBody>
      </p:sp>
    </p:spTree>
    <p:extLst>
      <p:ext uri="{BB962C8B-B14F-4D97-AF65-F5344CB8AC3E}">
        <p14:creationId xmlns:p14="http://schemas.microsoft.com/office/powerpoint/2010/main" val="3392790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what type of habitat do you think cats prefer? Talk a little bit about cat movement and how cats actually travel much farther at night than many people think. This is Smokey, a Westchester cat who was well known throughout the neighborhood because he was fed everywhere and had different names at every house.</a:t>
            </a:r>
          </a:p>
        </p:txBody>
      </p:sp>
      <p:sp>
        <p:nvSpPr>
          <p:cNvPr id="4" name="Slide Number Placeholder 3"/>
          <p:cNvSpPr>
            <a:spLocks noGrp="1"/>
          </p:cNvSpPr>
          <p:nvPr>
            <p:ph type="sldNum" sz="quarter" idx="5"/>
          </p:nvPr>
        </p:nvSpPr>
        <p:spPr/>
        <p:txBody>
          <a:bodyPr/>
          <a:lstStyle/>
          <a:p>
            <a:fld id="{BDF088B3-73CD-4E86-85B9-463BA19EFE05}" type="slidenum">
              <a:rPr lang="en-US" smtClean="0"/>
              <a:t>6</a:t>
            </a:fld>
            <a:endParaRPr lang="en-US"/>
          </a:p>
        </p:txBody>
      </p:sp>
    </p:spTree>
    <p:extLst>
      <p:ext uri="{BB962C8B-B14F-4D97-AF65-F5344CB8AC3E}">
        <p14:creationId xmlns:p14="http://schemas.microsoft.com/office/powerpoint/2010/main" val="2473788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fact, they don’t prefer the same areas.</a:t>
            </a:r>
          </a:p>
        </p:txBody>
      </p:sp>
      <p:sp>
        <p:nvSpPr>
          <p:cNvPr id="4" name="Slide Number Placeholder 3"/>
          <p:cNvSpPr>
            <a:spLocks noGrp="1"/>
          </p:cNvSpPr>
          <p:nvPr>
            <p:ph type="sldNum" sz="quarter" idx="5"/>
          </p:nvPr>
        </p:nvSpPr>
        <p:spPr/>
        <p:txBody>
          <a:bodyPr/>
          <a:lstStyle/>
          <a:p>
            <a:fld id="{BDF088B3-73CD-4E86-85B9-463BA19EFE05}" type="slidenum">
              <a:rPr lang="en-US" smtClean="0"/>
              <a:t>7</a:t>
            </a:fld>
            <a:endParaRPr lang="en-US"/>
          </a:p>
        </p:txBody>
      </p:sp>
    </p:spTree>
    <p:extLst>
      <p:ext uri="{BB962C8B-B14F-4D97-AF65-F5344CB8AC3E}">
        <p14:creationId xmlns:p14="http://schemas.microsoft.com/office/powerpoint/2010/main" val="854799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fact, a study in North Carolina showed that cats tended to avoid areas where coyotes were. So they might not necessarily prefer to be in neighborhoods, but coyotes might limit where they travel.</a:t>
            </a:r>
          </a:p>
        </p:txBody>
      </p:sp>
      <p:sp>
        <p:nvSpPr>
          <p:cNvPr id="4" name="Slide Number Placeholder 3"/>
          <p:cNvSpPr>
            <a:spLocks noGrp="1"/>
          </p:cNvSpPr>
          <p:nvPr>
            <p:ph type="sldNum" sz="quarter" idx="5"/>
          </p:nvPr>
        </p:nvSpPr>
        <p:spPr/>
        <p:txBody>
          <a:bodyPr/>
          <a:lstStyle/>
          <a:p>
            <a:fld id="{BDF088B3-73CD-4E86-85B9-463BA19EFE05}" type="slidenum">
              <a:rPr lang="en-US" smtClean="0"/>
              <a:t>8</a:t>
            </a:fld>
            <a:endParaRPr lang="en-US"/>
          </a:p>
        </p:txBody>
      </p:sp>
    </p:spTree>
    <p:extLst>
      <p:ext uri="{BB962C8B-B14F-4D97-AF65-F5344CB8AC3E}">
        <p14:creationId xmlns:p14="http://schemas.microsoft.com/office/powerpoint/2010/main" val="53695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there’s time, discuss the methodologies for tracking animals: game cameras and radio telemetry. Have them get on computers and visit </a:t>
            </a:r>
            <a:r>
              <a:rPr lang="en-US" dirty="0">
                <a:hlinkClick r:id="rId3"/>
              </a:rPr>
              <a:t>https://www.ocearch.org/?list</a:t>
            </a:r>
            <a:r>
              <a:rPr lang="en-US" dirty="0"/>
              <a:t> where they can see where sharks, dolphins and whales are right now!</a:t>
            </a:r>
          </a:p>
        </p:txBody>
      </p:sp>
      <p:sp>
        <p:nvSpPr>
          <p:cNvPr id="4" name="Slide Number Placeholder 3"/>
          <p:cNvSpPr>
            <a:spLocks noGrp="1"/>
          </p:cNvSpPr>
          <p:nvPr>
            <p:ph type="sldNum" sz="quarter" idx="5"/>
          </p:nvPr>
        </p:nvSpPr>
        <p:spPr/>
        <p:txBody>
          <a:bodyPr/>
          <a:lstStyle/>
          <a:p>
            <a:fld id="{BDF088B3-73CD-4E86-85B9-463BA19EFE05}" type="slidenum">
              <a:rPr lang="en-US" smtClean="0"/>
              <a:t>9</a:t>
            </a:fld>
            <a:endParaRPr lang="en-US"/>
          </a:p>
        </p:txBody>
      </p:sp>
    </p:spTree>
    <p:extLst>
      <p:ext uri="{BB962C8B-B14F-4D97-AF65-F5344CB8AC3E}">
        <p14:creationId xmlns:p14="http://schemas.microsoft.com/office/powerpoint/2010/main" val="1506048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come with ideas on how we might study diets. Then explain each of these.</a:t>
            </a:r>
          </a:p>
        </p:txBody>
      </p:sp>
      <p:sp>
        <p:nvSpPr>
          <p:cNvPr id="4" name="Slide Number Placeholder 3"/>
          <p:cNvSpPr>
            <a:spLocks noGrp="1"/>
          </p:cNvSpPr>
          <p:nvPr>
            <p:ph type="sldNum" sz="quarter" idx="5"/>
          </p:nvPr>
        </p:nvSpPr>
        <p:spPr/>
        <p:txBody>
          <a:bodyPr/>
          <a:lstStyle/>
          <a:p>
            <a:fld id="{BDF088B3-73CD-4E86-85B9-463BA19EFE05}" type="slidenum">
              <a:rPr lang="en-US" smtClean="0"/>
              <a:t>11</a:t>
            </a:fld>
            <a:endParaRPr lang="en-US"/>
          </a:p>
        </p:txBody>
      </p:sp>
    </p:spTree>
    <p:extLst>
      <p:ext uri="{BB962C8B-B14F-4D97-AF65-F5344CB8AC3E}">
        <p14:creationId xmlns:p14="http://schemas.microsoft.com/office/powerpoint/2010/main" val="3673871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1962743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242605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915509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349459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1745433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110544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27656B-C0CE-7A4C-ABFF-F2CFF447EA1A}" type="datetimeFigureOut">
              <a:rPr lang="en-US" smtClean="0"/>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777974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27656B-C0CE-7A4C-ABFF-F2CFF447EA1A}" type="datetimeFigureOut">
              <a:rPr lang="en-US" smtClean="0"/>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156891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27656B-C0CE-7A4C-ABFF-F2CFF447EA1A}" type="datetimeFigureOut">
              <a:rPr lang="en-US" smtClean="0"/>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774731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4019482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4042548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21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7656B-C0CE-7A4C-ABFF-F2CFF447EA1A}" type="datetimeFigureOut">
              <a:rPr lang="en-US" smtClean="0"/>
              <a:t>5/14/2020</a:t>
            </a:fld>
            <a:endParaRPr lang="en-US"/>
          </a:p>
        </p:txBody>
      </p:sp>
      <p:sp>
        <p:nvSpPr>
          <p:cNvPr id="5" name="Footer Placeholder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A3C7B-E275-EB46-B45D-C2AEA4242F75}" type="slidenum">
              <a:rPr lang="en-US" smtClean="0"/>
              <a:t>‹#›</a:t>
            </a:fld>
            <a:endParaRPr lang="en-US"/>
          </a:p>
        </p:txBody>
      </p:sp>
    </p:spTree>
    <p:extLst>
      <p:ext uri="{BB962C8B-B14F-4D97-AF65-F5344CB8AC3E}">
        <p14:creationId xmlns:p14="http://schemas.microsoft.com/office/powerpoint/2010/main" val="7147214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png"/><Relationship Id="rId1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theeastsiderla.com/lifestyle/caught-on-camera-cat-fights-off-three-coyotes/video_4838f108-36f4-11ea-8e64-1b82debd9955.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3FC1778-5F14-4D84-BF20-CD826659217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t="552" b="19448"/>
          <a:stretch/>
        </p:blipFill>
        <p:spPr>
          <a:xfrm>
            <a:off x="20" y="10"/>
            <a:ext cx="9143980" cy="6857990"/>
          </a:xfrm>
          <a:prstGeom prst="rect">
            <a:avLst/>
          </a:prstGeom>
        </p:spPr>
      </p:pic>
      <p:sp>
        <p:nvSpPr>
          <p:cNvPr id="5" name="Rectangle 2">
            <a:extLst>
              <a:ext uri="{FF2B5EF4-FFF2-40B4-BE49-F238E27FC236}">
                <a16:creationId xmlns:a16="http://schemas.microsoft.com/office/drawing/2014/main" id="{29BAC8F9-EEA1-4C55-8AA0-A24F920E80D7}"/>
              </a:ext>
            </a:extLst>
          </p:cNvPr>
          <p:cNvSpPr>
            <a:spLocks noGrp="1" noChangeArrowheads="1"/>
          </p:cNvSpPr>
          <p:nvPr>
            <p:ph type="title"/>
          </p:nvPr>
        </p:nvSpPr>
        <p:spPr>
          <a:xfrm>
            <a:off x="685800" y="457200"/>
            <a:ext cx="7772400" cy="990600"/>
          </a:xfrm>
          <a:solidFill>
            <a:srgbClr val="FFCC99"/>
          </a:solidFill>
        </p:spPr>
        <p:txBody>
          <a:bodyPr/>
          <a:lstStyle/>
          <a:p>
            <a:pPr eaLnBrk="1" hangingPunct="1"/>
            <a:r>
              <a:rPr lang="en-US" sz="2800" dirty="0">
                <a:solidFill>
                  <a:schemeClr val="tx1"/>
                </a:solidFill>
                <a:latin typeface="Times New Roman" charset="0"/>
                <a:ea typeface="ＭＳ Ｐゴシック" charset="0"/>
                <a:cs typeface="ＭＳ Ｐゴシック" charset="0"/>
              </a:rPr>
              <a:t>Module 12_Lesson 2_Coyote Population Dynamics</a:t>
            </a:r>
          </a:p>
        </p:txBody>
      </p:sp>
    </p:spTree>
    <p:extLst>
      <p:ext uri="{BB962C8B-B14F-4D97-AF65-F5344CB8AC3E}">
        <p14:creationId xmlns:p14="http://schemas.microsoft.com/office/powerpoint/2010/main" val="2228064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CCFD0-5615-4B42-A83B-80187C11E970}"/>
              </a:ext>
            </a:extLst>
          </p:cNvPr>
          <p:cNvSpPr>
            <a:spLocks noGrp="1"/>
          </p:cNvSpPr>
          <p:nvPr>
            <p:ph type="title"/>
          </p:nvPr>
        </p:nvSpPr>
        <p:spPr/>
        <p:txBody>
          <a:bodyPr/>
          <a:lstStyle/>
          <a:p>
            <a:r>
              <a:rPr lang="en-US" dirty="0"/>
              <a:t>Urban Diet</a:t>
            </a:r>
          </a:p>
        </p:txBody>
      </p:sp>
      <p:pic>
        <p:nvPicPr>
          <p:cNvPr id="5" name="Content Placeholder 4">
            <a:extLst>
              <a:ext uri="{FF2B5EF4-FFF2-40B4-BE49-F238E27FC236}">
                <a16:creationId xmlns:a16="http://schemas.microsoft.com/office/drawing/2014/main" id="{32C7A6F6-CC4D-409E-864A-8D74F684C5D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5224" y="1600200"/>
            <a:ext cx="8053551" cy="4525963"/>
          </a:xfrm>
        </p:spPr>
      </p:pic>
    </p:spTree>
    <p:extLst>
      <p:ext uri="{BB962C8B-B14F-4D97-AF65-F5344CB8AC3E}">
        <p14:creationId xmlns:p14="http://schemas.microsoft.com/office/powerpoint/2010/main" val="413530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3CC60-B3EB-44D4-9C8E-5FDCACBCF051}"/>
              </a:ext>
            </a:extLst>
          </p:cNvPr>
          <p:cNvSpPr>
            <a:spLocks noGrp="1"/>
          </p:cNvSpPr>
          <p:nvPr>
            <p:ph type="title"/>
          </p:nvPr>
        </p:nvSpPr>
        <p:spPr/>
        <p:txBody>
          <a:bodyPr/>
          <a:lstStyle/>
          <a:p>
            <a:r>
              <a:rPr lang="en-US" dirty="0"/>
              <a:t>How Do We Know What They Eat?</a:t>
            </a:r>
          </a:p>
        </p:txBody>
      </p:sp>
      <p:sp>
        <p:nvSpPr>
          <p:cNvPr id="3" name="Content Placeholder 2">
            <a:extLst>
              <a:ext uri="{FF2B5EF4-FFF2-40B4-BE49-F238E27FC236}">
                <a16:creationId xmlns:a16="http://schemas.microsoft.com/office/drawing/2014/main" id="{23970D4F-6B93-463D-8E5D-F46F0ECF56B5}"/>
              </a:ext>
            </a:extLst>
          </p:cNvPr>
          <p:cNvSpPr>
            <a:spLocks noGrp="1"/>
          </p:cNvSpPr>
          <p:nvPr>
            <p:ph idx="1"/>
          </p:nvPr>
        </p:nvSpPr>
        <p:spPr/>
        <p:txBody>
          <a:bodyPr/>
          <a:lstStyle/>
          <a:p>
            <a:r>
              <a:rPr lang="en-US" dirty="0"/>
              <a:t>Observations</a:t>
            </a:r>
          </a:p>
          <a:p>
            <a:r>
              <a:rPr lang="en-US" dirty="0"/>
              <a:t>Scat analysis</a:t>
            </a:r>
          </a:p>
          <a:p>
            <a:r>
              <a:rPr lang="en-US" dirty="0"/>
              <a:t>Stomach contents</a:t>
            </a:r>
          </a:p>
          <a:p>
            <a:r>
              <a:rPr lang="en-US" dirty="0"/>
              <a:t>DNA analysis</a:t>
            </a:r>
          </a:p>
        </p:txBody>
      </p:sp>
      <p:pic>
        <p:nvPicPr>
          <p:cNvPr id="5" name="Picture 4">
            <a:extLst>
              <a:ext uri="{FF2B5EF4-FFF2-40B4-BE49-F238E27FC236}">
                <a16:creationId xmlns:a16="http://schemas.microsoft.com/office/drawing/2014/main" id="{95B7E1EA-3F86-41D1-812D-22BB01D58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6529" y="3229897"/>
            <a:ext cx="4837471" cy="3628103"/>
          </a:xfrm>
          <a:prstGeom prst="rect">
            <a:avLst/>
          </a:prstGeom>
        </p:spPr>
      </p:pic>
    </p:spTree>
    <p:extLst>
      <p:ext uri="{BB962C8B-B14F-4D97-AF65-F5344CB8AC3E}">
        <p14:creationId xmlns:p14="http://schemas.microsoft.com/office/powerpoint/2010/main" val="423353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0" y="0"/>
            <a:ext cx="7772400" cy="1143000"/>
          </a:xfrm>
          <a:solidFill>
            <a:srgbClr val="FF6600"/>
          </a:solidFill>
        </p:spPr>
        <p:txBody>
          <a:bodyPr/>
          <a:lstStyle/>
          <a:p>
            <a:pPr eaLnBrk="1" hangingPunct="1">
              <a:defRPr/>
            </a:pPr>
            <a:r>
              <a:rPr lang="en-US" sz="2800" dirty="0">
                <a:effectLst>
                  <a:outerShdw blurRad="38100" dist="38100" dir="2700000" algn="tl">
                    <a:srgbClr val="000000"/>
                  </a:outerShdw>
                </a:effectLst>
                <a:latin typeface="+mn-lt"/>
              </a:rPr>
              <a:t>Coyote Diet</a:t>
            </a:r>
            <a:r>
              <a:rPr lang="en-US" sz="2400" dirty="0">
                <a:effectLst>
                  <a:outerShdw blurRad="38100" dist="38100" dir="2700000" algn="tl">
                    <a:srgbClr val="000000"/>
                  </a:outerShdw>
                </a:effectLst>
                <a:latin typeface="+mn-lt"/>
              </a:rPr>
              <a:t>:  </a:t>
            </a:r>
            <a:br>
              <a:rPr lang="en-US" sz="2400" dirty="0">
                <a:effectLst>
                  <a:outerShdw blurRad="38100" dist="38100" dir="2700000" algn="tl">
                    <a:srgbClr val="000000"/>
                  </a:outerShdw>
                </a:effectLst>
                <a:latin typeface="+mn-lt"/>
              </a:rPr>
            </a:br>
            <a:r>
              <a:rPr lang="en-US" sz="2400" dirty="0">
                <a:effectLst>
                  <a:outerShdw blurRad="38100" dist="38100" dir="2700000" algn="tl">
                    <a:srgbClr val="000000"/>
                  </a:outerShdw>
                </a:effectLst>
                <a:latin typeface="+mn-lt"/>
              </a:rPr>
              <a:t>What’s easy?</a:t>
            </a:r>
          </a:p>
        </p:txBody>
      </p:sp>
      <p:pic>
        <p:nvPicPr>
          <p:cNvPr id="11267" name="Picture 3" descr="pleucopus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90801" y="5638803"/>
            <a:ext cx="1354139" cy="898525"/>
          </a:xfrm>
          <a:prstGeom prst="rect">
            <a:avLst/>
          </a:prstGeom>
          <a:noFill/>
          <a:ln w="9525">
            <a:noFill/>
            <a:miter lim="800000"/>
            <a:headEnd/>
            <a:tailEnd/>
          </a:ln>
        </p:spPr>
      </p:pic>
      <p:pic>
        <p:nvPicPr>
          <p:cNvPr id="11268" name="Picture 4" descr="Shorttail shrew"/>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000" y="5638802"/>
            <a:ext cx="1752600" cy="955675"/>
          </a:xfrm>
          <a:prstGeom prst="rect">
            <a:avLst/>
          </a:prstGeom>
          <a:noFill/>
          <a:ln w="9525">
            <a:noFill/>
            <a:miter lim="800000"/>
            <a:headEnd/>
            <a:tailEnd/>
          </a:ln>
        </p:spPr>
      </p:pic>
      <p:pic>
        <p:nvPicPr>
          <p:cNvPr id="11269" name="Picture 5" descr="grasshopper"/>
          <p:cNvPicPr>
            <a:picLocks noChangeAspect="1" noChangeArrowheads="1"/>
          </p:cNvPicPr>
          <p:nvPr/>
        </p:nvPicPr>
        <p:blipFill>
          <a:blip r:embed="rId5" cstate="print"/>
          <a:srcRect/>
          <a:stretch>
            <a:fillRect/>
          </a:stretch>
        </p:blipFill>
        <p:spPr bwMode="auto">
          <a:xfrm>
            <a:off x="228600" y="3048000"/>
            <a:ext cx="1828800" cy="1219200"/>
          </a:xfrm>
          <a:prstGeom prst="rect">
            <a:avLst/>
          </a:prstGeom>
          <a:noFill/>
          <a:ln w="9525">
            <a:noFill/>
            <a:miter lim="800000"/>
            <a:headEnd/>
            <a:tailEnd/>
          </a:ln>
        </p:spPr>
      </p:pic>
      <p:pic>
        <p:nvPicPr>
          <p:cNvPr id="11270" name="Picture 6" descr="grapes"/>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33800" y="3810000"/>
            <a:ext cx="1905000" cy="1258888"/>
          </a:xfrm>
          <a:prstGeom prst="rect">
            <a:avLst/>
          </a:prstGeom>
          <a:noFill/>
          <a:ln w="9525">
            <a:noFill/>
            <a:miter lim="800000"/>
            <a:headEnd/>
            <a:tailEnd/>
          </a:ln>
        </p:spPr>
      </p:pic>
      <p:pic>
        <p:nvPicPr>
          <p:cNvPr id="11271" name="Picture 7" descr="groundhog_cub"/>
          <p:cNvPicPr>
            <a:picLocks noChangeAspect="1" noChangeArrowheads="1"/>
          </p:cNvPicPr>
          <p:nvPr/>
        </p:nvPicPr>
        <p:blipFill>
          <a:blip r:embed="rId7" cstate="print"/>
          <a:srcRect/>
          <a:stretch>
            <a:fillRect/>
          </a:stretch>
        </p:blipFill>
        <p:spPr bwMode="auto">
          <a:xfrm>
            <a:off x="3581400" y="2133600"/>
            <a:ext cx="1828800" cy="1397000"/>
          </a:xfrm>
          <a:prstGeom prst="rect">
            <a:avLst/>
          </a:prstGeom>
          <a:noFill/>
          <a:ln w="9525">
            <a:noFill/>
            <a:miter lim="800000"/>
            <a:headEnd/>
            <a:tailEnd/>
          </a:ln>
        </p:spPr>
      </p:pic>
      <p:pic>
        <p:nvPicPr>
          <p:cNvPr id="11272" name="Picture 8" descr="meadow vol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8600" y="1981203"/>
            <a:ext cx="1752600" cy="925513"/>
          </a:xfrm>
          <a:prstGeom prst="rect">
            <a:avLst/>
          </a:prstGeom>
          <a:noFill/>
          <a:ln w="9525">
            <a:noFill/>
            <a:miter lim="800000"/>
            <a:headEnd/>
            <a:tailEnd/>
          </a:ln>
        </p:spPr>
      </p:pic>
      <p:pic>
        <p:nvPicPr>
          <p:cNvPr id="11273" name="Picture 9" descr="wtdeer"/>
          <p:cNvPicPr>
            <a:picLocks noChangeAspect="1" noChangeArrowheads="1"/>
          </p:cNvPicPr>
          <p:nvPr/>
        </p:nvPicPr>
        <p:blipFill>
          <a:blip r:embed="rId9" cstate="screen">
            <a:extLst>
              <a:ext uri="{28A0092B-C50C-407E-A947-70E740481C1C}">
                <a14:useLocalDpi xmlns:a14="http://schemas.microsoft.com/office/drawing/2010/main"/>
              </a:ext>
            </a:extLst>
          </a:blip>
          <a:srcRect l="9756" t="10191" r="9756" b="10191"/>
          <a:stretch>
            <a:fillRect/>
          </a:stretch>
        </p:blipFill>
        <p:spPr bwMode="auto">
          <a:xfrm>
            <a:off x="6705600" y="4724402"/>
            <a:ext cx="1981200" cy="1874839"/>
          </a:xfrm>
          <a:prstGeom prst="rect">
            <a:avLst/>
          </a:prstGeom>
          <a:noFill/>
          <a:ln w="9525">
            <a:noFill/>
            <a:miter lim="800000"/>
            <a:headEnd/>
            <a:tailEnd/>
          </a:ln>
        </p:spPr>
      </p:pic>
      <p:sp>
        <p:nvSpPr>
          <p:cNvPr id="11274" name="Text Box 10"/>
          <p:cNvSpPr txBox="1">
            <a:spLocks noChangeArrowheads="1"/>
          </p:cNvSpPr>
          <p:nvPr/>
        </p:nvSpPr>
        <p:spPr bwMode="auto">
          <a:xfrm>
            <a:off x="2438400" y="1219202"/>
            <a:ext cx="3352800" cy="1323439"/>
          </a:xfrm>
          <a:prstGeom prst="rect">
            <a:avLst/>
          </a:prstGeom>
          <a:noFill/>
          <a:ln w="9525">
            <a:noFill/>
            <a:miter lim="800000"/>
            <a:headEnd/>
            <a:tailEnd/>
          </a:ln>
        </p:spPr>
        <p:txBody>
          <a:bodyPr>
            <a:spAutoFit/>
          </a:bodyPr>
          <a:lstStyle/>
          <a:p>
            <a:pPr defTabSz="457189">
              <a:spcBef>
                <a:spcPct val="50000"/>
              </a:spcBef>
              <a:buFontTx/>
              <a:buChar char="•"/>
            </a:pPr>
            <a:r>
              <a:rPr lang="en-US" sz="2000">
                <a:solidFill>
                  <a:srgbClr val="C0504D"/>
                </a:solidFill>
                <a:latin typeface="Arial"/>
              </a:rPr>
              <a:t>Animals readily caught</a:t>
            </a:r>
          </a:p>
          <a:p>
            <a:pPr defTabSz="457189">
              <a:spcBef>
                <a:spcPct val="50000"/>
              </a:spcBef>
              <a:buFontTx/>
              <a:buChar char="•"/>
            </a:pPr>
            <a:r>
              <a:rPr lang="en-US" sz="2000">
                <a:solidFill>
                  <a:srgbClr val="C0504D"/>
                </a:solidFill>
                <a:latin typeface="Arial"/>
              </a:rPr>
              <a:t>Carrion</a:t>
            </a:r>
          </a:p>
          <a:p>
            <a:pPr defTabSz="457189">
              <a:spcBef>
                <a:spcPct val="50000"/>
              </a:spcBef>
              <a:buFontTx/>
              <a:buChar char="•"/>
            </a:pPr>
            <a:r>
              <a:rPr lang="en-US" sz="2000">
                <a:solidFill>
                  <a:srgbClr val="C0504D"/>
                </a:solidFill>
                <a:latin typeface="Arial"/>
              </a:rPr>
              <a:t>Fruit </a:t>
            </a:r>
          </a:p>
        </p:txBody>
      </p:sp>
      <p:pic>
        <p:nvPicPr>
          <p:cNvPr id="11275" name="Picture 11" descr="apple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419600" y="5257801"/>
            <a:ext cx="1752600" cy="1347788"/>
          </a:xfrm>
          <a:prstGeom prst="rect">
            <a:avLst/>
          </a:prstGeom>
          <a:noFill/>
          <a:ln w="9525">
            <a:noFill/>
            <a:miter lim="800000"/>
            <a:headEnd/>
            <a:tailEnd/>
          </a:ln>
        </p:spPr>
      </p:pic>
      <p:pic>
        <p:nvPicPr>
          <p:cNvPr id="11276" name="Picture 12" descr="squirrel"/>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33401" y="533403"/>
            <a:ext cx="1296988" cy="1330325"/>
          </a:xfrm>
          <a:prstGeom prst="rect">
            <a:avLst/>
          </a:prstGeom>
          <a:noFill/>
          <a:ln w="9525">
            <a:noFill/>
            <a:miter lim="800000"/>
            <a:headEnd/>
            <a:tailEnd/>
          </a:ln>
        </p:spPr>
      </p:pic>
      <p:pic>
        <p:nvPicPr>
          <p:cNvPr id="11277" name="Picture 13" descr="cottontail"/>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209802" y="2590800"/>
            <a:ext cx="1189039" cy="1524000"/>
          </a:xfrm>
          <a:prstGeom prst="rect">
            <a:avLst/>
          </a:prstGeom>
          <a:noFill/>
          <a:ln w="9525">
            <a:noFill/>
            <a:miter lim="800000"/>
            <a:headEnd/>
            <a:tailEnd/>
          </a:ln>
        </p:spPr>
      </p:pic>
      <p:pic>
        <p:nvPicPr>
          <p:cNvPr id="11278" name="Picture 14" descr="mallards"/>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38200" y="4495803"/>
            <a:ext cx="2514600" cy="993775"/>
          </a:xfrm>
          <a:prstGeom prst="rect">
            <a:avLst/>
          </a:prstGeom>
          <a:noFill/>
          <a:ln w="9525">
            <a:noFill/>
            <a:miter lim="800000"/>
            <a:headEnd/>
            <a:tailEnd/>
          </a:ln>
        </p:spPr>
      </p:pic>
      <p:pic>
        <p:nvPicPr>
          <p:cNvPr id="11279" name="Picture 15" descr="can I bring anything3 copy"/>
          <p:cNvPicPr>
            <a:picLocks noGrp="1" noChangeAspect="1" noChangeArrowheads="1"/>
          </p:cNvPicPr>
          <p:nvPr>
            <p:ph idx="1"/>
          </p:nvPr>
        </p:nvPicPr>
        <p:blipFill>
          <a:blip r:embed="rId14" cstate="screen">
            <a:extLst>
              <a:ext uri="{28A0092B-C50C-407E-A947-70E740481C1C}">
                <a14:useLocalDpi xmlns:a14="http://schemas.microsoft.com/office/drawing/2010/main"/>
              </a:ext>
            </a:extLst>
          </a:blip>
          <a:srcRect/>
          <a:stretch>
            <a:fillRect/>
          </a:stretch>
        </p:blipFill>
        <p:spPr>
          <a:xfrm>
            <a:off x="5867402" y="533400"/>
            <a:ext cx="3114675" cy="3733800"/>
          </a:xfrm>
          <a:noFill/>
        </p:spPr>
      </p:pic>
    </p:spTree>
    <p:extLst>
      <p:ext uri="{BB962C8B-B14F-4D97-AF65-F5344CB8AC3E}">
        <p14:creationId xmlns:p14="http://schemas.microsoft.com/office/powerpoint/2010/main" val="152842280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69963"/>
          </a:xfrm>
          <a:solidFill>
            <a:srgbClr val="FF6600"/>
          </a:solidFill>
        </p:spPr>
        <p:txBody>
          <a:bodyPr/>
          <a:lstStyle/>
          <a:p>
            <a:r>
              <a:rPr lang="en-US" dirty="0"/>
              <a:t>Review of Coyote Diet Analyses</a:t>
            </a:r>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406400" y="1541930"/>
            <a:ext cx="8331200" cy="4258236"/>
          </a:xfrm>
          <a:prstGeom prst="rect">
            <a:avLst/>
          </a:prstGeom>
          <a:noFill/>
          <a:ln>
            <a:noFill/>
          </a:ln>
        </p:spPr>
      </p:pic>
      <p:sp>
        <p:nvSpPr>
          <p:cNvPr id="4" name="Rectangle 3"/>
          <p:cNvSpPr/>
          <p:nvPr/>
        </p:nvSpPr>
        <p:spPr>
          <a:xfrm>
            <a:off x="177803" y="5961532"/>
            <a:ext cx="8795871" cy="584775"/>
          </a:xfrm>
          <a:prstGeom prst="rect">
            <a:avLst/>
          </a:prstGeom>
        </p:spPr>
        <p:txBody>
          <a:bodyPr wrap="square">
            <a:spAutoFit/>
          </a:bodyPr>
          <a:lstStyle/>
          <a:p>
            <a:pPr defTabSz="457189"/>
            <a:r>
              <a:rPr lang="en-US" sz="1600" dirty="0" err="1">
                <a:solidFill>
                  <a:prstClr val="black"/>
                </a:solidFill>
                <a:latin typeface="Calibri"/>
              </a:rPr>
              <a:t>Gehrt</a:t>
            </a:r>
            <a:r>
              <a:rPr lang="en-US" sz="1600" dirty="0">
                <a:solidFill>
                  <a:prstClr val="black"/>
                </a:solidFill>
                <a:latin typeface="Calibri"/>
              </a:rPr>
              <a:t>, Stanley D., "ECOLOGY OF COYOTES IN URBAN LANDSCAPES" (2007).Wildlife Damage Management Conferences -- Proceedings. 63. http://</a:t>
            </a:r>
            <a:r>
              <a:rPr lang="en-US" sz="1600" dirty="0" err="1">
                <a:solidFill>
                  <a:prstClr val="black"/>
                </a:solidFill>
                <a:latin typeface="Calibri"/>
              </a:rPr>
              <a:t>digitalcommons.unl.edu</a:t>
            </a:r>
            <a:r>
              <a:rPr lang="en-US" sz="1600" dirty="0">
                <a:solidFill>
                  <a:prstClr val="black"/>
                </a:solidFill>
                <a:latin typeface="Calibri"/>
              </a:rPr>
              <a:t>/</a:t>
            </a:r>
            <a:r>
              <a:rPr lang="en-US" sz="1600" dirty="0" err="1">
                <a:solidFill>
                  <a:prstClr val="black"/>
                </a:solidFill>
                <a:latin typeface="Calibri"/>
              </a:rPr>
              <a:t>icwdm_wdmconfproc</a:t>
            </a:r>
            <a:r>
              <a:rPr lang="en-US" sz="1600" dirty="0">
                <a:solidFill>
                  <a:prstClr val="black"/>
                </a:solidFill>
                <a:latin typeface="Calibri"/>
              </a:rPr>
              <a:t>/63</a:t>
            </a:r>
          </a:p>
        </p:txBody>
      </p:sp>
    </p:spTree>
    <p:extLst>
      <p:ext uri="{BB962C8B-B14F-4D97-AF65-F5344CB8AC3E}">
        <p14:creationId xmlns:p14="http://schemas.microsoft.com/office/powerpoint/2010/main" val="443402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AFAA76F4-F120-4B4E-897B-4166109F3FD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0493" y="388924"/>
            <a:ext cx="7883013" cy="6337325"/>
          </a:xfrm>
        </p:spPr>
      </p:pic>
    </p:spTree>
    <p:extLst>
      <p:ext uri="{BB962C8B-B14F-4D97-AF65-F5344CB8AC3E}">
        <p14:creationId xmlns:p14="http://schemas.microsoft.com/office/powerpoint/2010/main" val="3405642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D1EF1-E601-404E-8D22-75C1B80AE25E}"/>
              </a:ext>
            </a:extLst>
          </p:cNvPr>
          <p:cNvSpPr>
            <a:spLocks noGrp="1"/>
          </p:cNvSpPr>
          <p:nvPr>
            <p:ph type="title"/>
          </p:nvPr>
        </p:nvSpPr>
        <p:spPr/>
        <p:txBody>
          <a:bodyPr/>
          <a:lstStyle/>
          <a:p>
            <a:r>
              <a:rPr lang="en-US" dirty="0"/>
              <a:t>Effects of Diet</a:t>
            </a:r>
          </a:p>
        </p:txBody>
      </p:sp>
      <p:pic>
        <p:nvPicPr>
          <p:cNvPr id="5" name="Content Placeholder 4">
            <a:extLst>
              <a:ext uri="{FF2B5EF4-FFF2-40B4-BE49-F238E27FC236}">
                <a16:creationId xmlns:a16="http://schemas.microsoft.com/office/drawing/2014/main" id="{80D93E73-B9E4-4BF3-9B2B-8A29071040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8922" y="1600200"/>
            <a:ext cx="8046156" cy="4525963"/>
          </a:xfrm>
        </p:spPr>
      </p:pic>
    </p:spTree>
    <p:extLst>
      <p:ext uri="{BB962C8B-B14F-4D97-AF65-F5344CB8AC3E}">
        <p14:creationId xmlns:p14="http://schemas.microsoft.com/office/powerpoint/2010/main" val="3283247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031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a:extLst>
              <a:ext uri="{FF2B5EF4-FFF2-40B4-BE49-F238E27FC236}">
                <a16:creationId xmlns:a16="http://schemas.microsoft.com/office/drawing/2014/main" id="{D69ED1C9-E94C-4899-A55C-4EB85E748919}"/>
              </a:ext>
            </a:extLst>
          </p:cNvPr>
          <p:cNvSpPr txBox="1"/>
          <p:nvPr/>
        </p:nvSpPr>
        <p:spPr>
          <a:xfrm>
            <a:off x="564778" y="331697"/>
            <a:ext cx="8337177" cy="492443"/>
          </a:xfrm>
          <a:prstGeom prst="rect">
            <a:avLst/>
          </a:prstGeom>
          <a:noFill/>
        </p:spPr>
        <p:txBody>
          <a:bodyPr wrap="square" rtlCol="0">
            <a:spAutoFit/>
          </a:bodyPr>
          <a:lstStyle/>
          <a:p>
            <a:pPr defTabSz="457189"/>
            <a:r>
              <a:rPr lang="en-US" sz="2600" b="1" dirty="0">
                <a:solidFill>
                  <a:prstClr val="white"/>
                </a:solidFill>
                <a:latin typeface="Calibri"/>
              </a:rPr>
              <a:t>Feral Cat Feeding Station, Bainbridge, Rhode Island 2012</a:t>
            </a:r>
          </a:p>
        </p:txBody>
      </p:sp>
    </p:spTree>
    <p:extLst>
      <p:ext uri="{BB962C8B-B14F-4D97-AF65-F5344CB8AC3E}">
        <p14:creationId xmlns:p14="http://schemas.microsoft.com/office/powerpoint/2010/main" val="1842984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049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12231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t>Cats are not the only animals being fed …</a:t>
            </a:r>
          </a:p>
        </p:txBody>
      </p:sp>
      <p:pic>
        <p:nvPicPr>
          <p:cNvPr id="4" name="Content Placeholder 3" descr="PICT4293.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47268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4244.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70060" y="726144"/>
            <a:ext cx="9003880" cy="4951787"/>
          </a:xfrm>
        </p:spPr>
      </p:pic>
    </p:spTree>
    <p:extLst>
      <p:ext uri="{BB962C8B-B14F-4D97-AF65-F5344CB8AC3E}">
        <p14:creationId xmlns:p14="http://schemas.microsoft.com/office/powerpoint/2010/main" val="411628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9A556-E3C5-4B51-BF45-F0AD60EE937C}"/>
              </a:ext>
            </a:extLst>
          </p:cNvPr>
          <p:cNvSpPr>
            <a:spLocks noGrp="1"/>
          </p:cNvSpPr>
          <p:nvPr>
            <p:ph type="title"/>
          </p:nvPr>
        </p:nvSpPr>
        <p:spPr/>
        <p:txBody>
          <a:bodyPr/>
          <a:lstStyle/>
          <a:p>
            <a:r>
              <a:rPr lang="en-US" dirty="0"/>
              <a:t>Moose and Wolves of Isle Royale</a:t>
            </a:r>
          </a:p>
        </p:txBody>
      </p:sp>
      <p:pic>
        <p:nvPicPr>
          <p:cNvPr id="9" name="Content Placeholder 8">
            <a:extLst>
              <a:ext uri="{FF2B5EF4-FFF2-40B4-BE49-F238E27FC236}">
                <a16:creationId xmlns:a16="http://schemas.microsoft.com/office/drawing/2014/main" id="{EA768077-46EE-4E1F-8701-BF028B34760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08122" y="1311460"/>
            <a:ext cx="4527755" cy="5271902"/>
          </a:xfrm>
        </p:spPr>
      </p:pic>
    </p:spTree>
    <p:extLst>
      <p:ext uri="{BB962C8B-B14F-4D97-AF65-F5344CB8AC3E}">
        <p14:creationId xmlns:p14="http://schemas.microsoft.com/office/powerpoint/2010/main" val="3032175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4263.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41378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0F940-0B3E-490B-94F3-4506BFB1B0CA}"/>
              </a:ext>
            </a:extLst>
          </p:cNvPr>
          <p:cNvSpPr>
            <a:spLocks noGrp="1"/>
          </p:cNvSpPr>
          <p:nvPr>
            <p:ph type="title"/>
          </p:nvPr>
        </p:nvSpPr>
        <p:spPr/>
        <p:txBody>
          <a:bodyPr/>
          <a:lstStyle/>
          <a:p>
            <a:r>
              <a:rPr lang="en-US" dirty="0"/>
              <a:t>Cats vs the Environment</a:t>
            </a:r>
          </a:p>
        </p:txBody>
      </p:sp>
      <p:sp>
        <p:nvSpPr>
          <p:cNvPr id="3" name="Content Placeholder 2">
            <a:extLst>
              <a:ext uri="{FF2B5EF4-FFF2-40B4-BE49-F238E27FC236}">
                <a16:creationId xmlns:a16="http://schemas.microsoft.com/office/drawing/2014/main" id="{D827FD02-1C24-4AC3-9CA5-8B700F5CE633}"/>
              </a:ext>
            </a:extLst>
          </p:cNvPr>
          <p:cNvSpPr>
            <a:spLocks noGrp="1"/>
          </p:cNvSpPr>
          <p:nvPr>
            <p:ph idx="1"/>
          </p:nvPr>
        </p:nvSpPr>
        <p:spPr/>
        <p:txBody>
          <a:bodyPr/>
          <a:lstStyle/>
          <a:p>
            <a:r>
              <a:rPr lang="en-US" dirty="0"/>
              <a:t>Outdoor cats kill up to 10 times more than native predators</a:t>
            </a:r>
          </a:p>
          <a:p>
            <a:r>
              <a:rPr lang="en-US" dirty="0"/>
              <a:t>Kill between 1-4 billion birds each year</a:t>
            </a:r>
          </a:p>
          <a:p>
            <a:r>
              <a:rPr lang="en-US" dirty="0"/>
              <a:t>Kill 22 million other mammals each</a:t>
            </a:r>
          </a:p>
          <a:p>
            <a:r>
              <a:rPr lang="en-US" dirty="0"/>
              <a:t>Outdoor cats live on 1/3 as long as indoor only cats</a:t>
            </a:r>
          </a:p>
          <a:p>
            <a:r>
              <a:rPr lang="en-US" dirty="0"/>
              <a:t>More susceptible to disease and transmit diseases to wild animals</a:t>
            </a:r>
          </a:p>
        </p:txBody>
      </p:sp>
    </p:spTree>
    <p:extLst>
      <p:ext uri="{BB962C8B-B14F-4D97-AF65-F5344CB8AC3E}">
        <p14:creationId xmlns:p14="http://schemas.microsoft.com/office/powerpoint/2010/main" val="107792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0A459-7987-4A49-9704-D3D87F4D00FF}"/>
              </a:ext>
            </a:extLst>
          </p:cNvPr>
          <p:cNvSpPr>
            <a:spLocks noGrp="1"/>
          </p:cNvSpPr>
          <p:nvPr>
            <p:ph type="title"/>
          </p:nvPr>
        </p:nvSpPr>
        <p:spPr/>
        <p:txBody>
          <a:bodyPr/>
          <a:lstStyle/>
          <a:p>
            <a:r>
              <a:rPr lang="en-US" dirty="0"/>
              <a:t>Cats and Coyotes</a:t>
            </a:r>
          </a:p>
        </p:txBody>
      </p:sp>
      <p:sp>
        <p:nvSpPr>
          <p:cNvPr id="3" name="Content Placeholder 2">
            <a:extLst>
              <a:ext uri="{FF2B5EF4-FFF2-40B4-BE49-F238E27FC236}">
                <a16:creationId xmlns:a16="http://schemas.microsoft.com/office/drawing/2014/main" id="{E9A38B62-6E68-4908-8334-DD9F6EB40D7E}"/>
              </a:ext>
            </a:extLst>
          </p:cNvPr>
          <p:cNvSpPr>
            <a:spLocks noGrp="1"/>
          </p:cNvSpPr>
          <p:nvPr>
            <p:ph idx="1"/>
          </p:nvPr>
        </p:nvSpPr>
        <p:spPr/>
        <p:txBody>
          <a:bodyPr/>
          <a:lstStyle/>
          <a:p>
            <a:r>
              <a:rPr lang="en-US" u="sng" dirty="0">
                <a:hlinkClick r:id="rId3"/>
              </a:rPr>
              <a:t>https://www.theeastsiderla.com/lifestyle/caught-on-camera-cat-fights-off-three-coyotes/video_4838f108-36f4-11ea-8e64-1b82debd9955.html</a:t>
            </a:r>
            <a:endParaRPr lang="en-US" dirty="0"/>
          </a:p>
        </p:txBody>
      </p:sp>
    </p:spTree>
    <p:extLst>
      <p:ext uri="{BB962C8B-B14F-4D97-AF65-F5344CB8AC3E}">
        <p14:creationId xmlns:p14="http://schemas.microsoft.com/office/powerpoint/2010/main" val="1756010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8FBE7-14CD-4404-8365-8480BF3CFC33}"/>
              </a:ext>
            </a:extLst>
          </p:cNvPr>
          <p:cNvSpPr>
            <a:spLocks noGrp="1"/>
          </p:cNvSpPr>
          <p:nvPr>
            <p:ph type="title"/>
          </p:nvPr>
        </p:nvSpPr>
        <p:spPr>
          <a:xfrm>
            <a:off x="457200" y="39986"/>
            <a:ext cx="8229600" cy="1143000"/>
          </a:xfrm>
        </p:spPr>
        <p:txBody>
          <a:bodyPr/>
          <a:lstStyle/>
          <a:p>
            <a:r>
              <a:rPr lang="en-US" dirty="0"/>
              <a:t>Urban Animal Food Web</a:t>
            </a:r>
          </a:p>
        </p:txBody>
      </p:sp>
      <p:pic>
        <p:nvPicPr>
          <p:cNvPr id="5" name="Picture 4">
            <a:extLst>
              <a:ext uri="{FF2B5EF4-FFF2-40B4-BE49-F238E27FC236}">
                <a16:creationId xmlns:a16="http://schemas.microsoft.com/office/drawing/2014/main" id="{1D5F6A38-2A6F-4EB6-8849-8E55DFF04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312" y="993070"/>
            <a:ext cx="4348930" cy="2444027"/>
          </a:xfrm>
          <a:prstGeom prst="rect">
            <a:avLst/>
          </a:prstGeom>
        </p:spPr>
      </p:pic>
      <p:pic>
        <p:nvPicPr>
          <p:cNvPr id="9" name="Picture 8">
            <a:extLst>
              <a:ext uri="{FF2B5EF4-FFF2-40B4-BE49-F238E27FC236}">
                <a16:creationId xmlns:a16="http://schemas.microsoft.com/office/drawing/2014/main" id="{8BAA3AEA-F708-441D-A14E-8A3209FB45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48" y="2554787"/>
            <a:ext cx="4351169" cy="2444027"/>
          </a:xfrm>
          <a:prstGeom prst="rect">
            <a:avLst/>
          </a:prstGeom>
        </p:spPr>
      </p:pic>
      <p:pic>
        <p:nvPicPr>
          <p:cNvPr id="7" name="Picture 6">
            <a:extLst>
              <a:ext uri="{FF2B5EF4-FFF2-40B4-BE49-F238E27FC236}">
                <a16:creationId xmlns:a16="http://schemas.microsoft.com/office/drawing/2014/main" id="{9384AC44-DFFE-43F3-9365-73DF424E6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4240" y="2632510"/>
            <a:ext cx="4348931" cy="2444027"/>
          </a:xfrm>
          <a:prstGeom prst="rect">
            <a:avLst/>
          </a:prstGeom>
        </p:spPr>
      </p:pic>
      <p:pic>
        <p:nvPicPr>
          <p:cNvPr id="11" name="Picture 10">
            <a:extLst>
              <a:ext uri="{FF2B5EF4-FFF2-40B4-BE49-F238E27FC236}">
                <a16:creationId xmlns:a16="http://schemas.microsoft.com/office/drawing/2014/main" id="{BB93B126-AA42-4EA2-8338-8A56700DF4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6320" y="993070"/>
            <a:ext cx="3954992" cy="2195283"/>
          </a:xfrm>
          <a:prstGeom prst="rect">
            <a:avLst/>
          </a:prstGeom>
        </p:spPr>
      </p:pic>
      <p:pic>
        <p:nvPicPr>
          <p:cNvPr id="13" name="Picture 12">
            <a:extLst>
              <a:ext uri="{FF2B5EF4-FFF2-40B4-BE49-F238E27FC236}">
                <a16:creationId xmlns:a16="http://schemas.microsoft.com/office/drawing/2014/main" id="{462E18B5-5663-45C1-AD3A-3A4512BEA56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9761" y="4424706"/>
            <a:ext cx="4348930" cy="2444027"/>
          </a:xfrm>
          <a:prstGeom prst="rect">
            <a:avLst/>
          </a:prstGeom>
        </p:spPr>
      </p:pic>
      <p:pic>
        <p:nvPicPr>
          <p:cNvPr id="15" name="Picture 14">
            <a:extLst>
              <a:ext uri="{FF2B5EF4-FFF2-40B4-BE49-F238E27FC236}">
                <a16:creationId xmlns:a16="http://schemas.microsoft.com/office/drawing/2014/main" id="{4527C41C-9C54-4EB8-884F-3A4633762A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008" y="4624506"/>
            <a:ext cx="3974304" cy="2233493"/>
          </a:xfrm>
          <a:prstGeom prst="rect">
            <a:avLst/>
          </a:prstGeom>
        </p:spPr>
      </p:pic>
    </p:spTree>
    <p:extLst>
      <p:ext uri="{BB962C8B-B14F-4D97-AF65-F5344CB8AC3E}">
        <p14:creationId xmlns:p14="http://schemas.microsoft.com/office/powerpoint/2010/main" val="323481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2441-6C05-427E-846A-49CABADC734C}"/>
              </a:ext>
            </a:extLst>
          </p:cNvPr>
          <p:cNvSpPr>
            <a:spLocks noGrp="1"/>
          </p:cNvSpPr>
          <p:nvPr>
            <p:ph type="title"/>
          </p:nvPr>
        </p:nvSpPr>
        <p:spPr/>
        <p:txBody>
          <a:bodyPr/>
          <a:lstStyle/>
          <a:p>
            <a:r>
              <a:rPr lang="en-US" dirty="0"/>
              <a:t>Coyotes and Cats</a:t>
            </a:r>
          </a:p>
        </p:txBody>
      </p:sp>
      <p:pic>
        <p:nvPicPr>
          <p:cNvPr id="5" name="Content Placeholder 4">
            <a:extLst>
              <a:ext uri="{FF2B5EF4-FFF2-40B4-BE49-F238E27FC236}">
                <a16:creationId xmlns:a16="http://schemas.microsoft.com/office/drawing/2014/main" id="{2956F800-F594-4643-835E-3DE412D1434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8457" y="1637071"/>
            <a:ext cx="7970357" cy="4409768"/>
          </a:xfrm>
        </p:spPr>
      </p:pic>
    </p:spTree>
    <p:extLst>
      <p:ext uri="{BB962C8B-B14F-4D97-AF65-F5344CB8AC3E}">
        <p14:creationId xmlns:p14="http://schemas.microsoft.com/office/powerpoint/2010/main" val="1991067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Box plot of the composition of coyote annual territories from the Chicago study by Stan </a:t>
            </a:r>
            <a:r>
              <a:rPr lang="en-US" sz="2800" dirty="0" err="1"/>
              <a:t>Gehrt</a:t>
            </a:r>
            <a:endParaRPr lang="en-US" sz="2800" dirty="0"/>
          </a:p>
        </p:txBody>
      </p:sp>
      <p:pic>
        <p:nvPicPr>
          <p:cNvPr id="4" name="Picture 3" descr="figure7.3.t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5988" y="1460500"/>
            <a:ext cx="7112024" cy="5397500"/>
          </a:xfrm>
          <a:prstGeom prst="rect">
            <a:avLst/>
          </a:prstGeom>
        </p:spPr>
      </p:pic>
    </p:spTree>
    <p:extLst>
      <p:ext uri="{BB962C8B-B14F-4D97-AF65-F5344CB8AC3E}">
        <p14:creationId xmlns:p14="http://schemas.microsoft.com/office/powerpoint/2010/main" val="114662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137" descr="image (1).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20384" y="570335"/>
            <a:ext cx="6235699" cy="5929824"/>
          </a:xfrm>
          <a:prstGeom prst="rect">
            <a:avLst/>
          </a:prstGeom>
          <a:noFill/>
          <a:ln w="19050" cap="flat" cmpd="sng">
            <a:solidFill>
              <a:srgbClr val="000000"/>
            </a:solidFill>
            <a:prstDash val="solid"/>
            <a:round/>
            <a:headEnd type="none" w="med" len="med"/>
            <a:tailEnd type="none" w="med" len="med"/>
          </a:ln>
        </p:spPr>
      </p:pic>
      <p:sp>
        <p:nvSpPr>
          <p:cNvPr id="2" name="Title 1"/>
          <p:cNvSpPr>
            <a:spLocks noGrp="1"/>
          </p:cNvSpPr>
          <p:nvPr>
            <p:ph type="title"/>
          </p:nvPr>
        </p:nvSpPr>
        <p:spPr>
          <a:xfrm>
            <a:off x="457200" y="274638"/>
            <a:ext cx="8229600" cy="855662"/>
          </a:xfrm>
          <a:solidFill>
            <a:srgbClr val="FF6600"/>
          </a:solidFill>
        </p:spPr>
        <p:txBody>
          <a:bodyPr/>
          <a:lstStyle/>
          <a:p>
            <a:r>
              <a:rPr lang="en-US" dirty="0"/>
              <a:t>Domestic Cat Movement Patterns</a:t>
            </a:r>
          </a:p>
        </p:txBody>
      </p:sp>
      <p:sp>
        <p:nvSpPr>
          <p:cNvPr id="3" name="Content Placeholder 2"/>
          <p:cNvSpPr>
            <a:spLocks noGrp="1"/>
          </p:cNvSpPr>
          <p:nvPr>
            <p:ph idx="1"/>
          </p:nvPr>
        </p:nvSpPr>
        <p:spPr>
          <a:xfrm>
            <a:off x="6489700" y="1447800"/>
            <a:ext cx="2654300" cy="5257800"/>
          </a:xfrm>
        </p:spPr>
        <p:txBody>
          <a:bodyPr>
            <a:normAutofit fontScale="92500" lnSpcReduction="10000"/>
          </a:bodyPr>
          <a:lstStyle/>
          <a:p>
            <a:r>
              <a:rPr lang="en-US" sz="2400" dirty="0"/>
              <a:t>Citizen Science Initiative</a:t>
            </a:r>
          </a:p>
          <a:p>
            <a:r>
              <a:rPr lang="en-US" sz="2400" dirty="0"/>
              <a:t>Place GPS recorder on your cat’s collar</a:t>
            </a:r>
          </a:p>
          <a:p>
            <a:r>
              <a:rPr lang="en-US" sz="2400" dirty="0"/>
              <a:t>Upload data to shared data portal</a:t>
            </a:r>
          </a:p>
          <a:p>
            <a:r>
              <a:rPr lang="en-US" sz="2400" dirty="0"/>
              <a:t>Analysis of patterns may reveal coyote threat</a:t>
            </a:r>
          </a:p>
          <a:p>
            <a:r>
              <a:rPr lang="en-US" sz="2400" dirty="0"/>
              <a:t>Cat territories will get smaller with presence of coyotes</a:t>
            </a:r>
          </a:p>
        </p:txBody>
      </p:sp>
      <p:pic>
        <p:nvPicPr>
          <p:cNvPr id="5" name="Shape 11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33003" y="5168900"/>
            <a:ext cx="1987897" cy="1587500"/>
          </a:xfrm>
          <a:prstGeom prst="rect">
            <a:avLst/>
          </a:prstGeom>
          <a:noFill/>
          <a:ln w="57150" cap="flat" cmpd="sng">
            <a:solidFill>
              <a:schemeClr val="tx1"/>
            </a:solidFill>
            <a:prstDash val="solid"/>
            <a:round/>
            <a:headEnd type="none" w="med" len="med"/>
            <a:tailEnd type="none" w="med" len="med"/>
          </a:ln>
        </p:spPr>
      </p:pic>
      <p:pic>
        <p:nvPicPr>
          <p:cNvPr id="6" name="Content Placeholder 11" descr="CURES.png"/>
          <p:cNvPicPr>
            <a:picLocks noChangeAspect="1"/>
          </p:cNvPicPr>
          <p:nvPr/>
        </p:nvPicPr>
        <p:blipFill rotWithShape="1">
          <a:blip r:embed="rId5" cstate="screen">
            <a:extLst>
              <a:ext uri="{28A0092B-C50C-407E-A947-70E740481C1C}">
                <a14:useLocalDpi xmlns:a14="http://schemas.microsoft.com/office/drawing/2010/main"/>
              </a:ext>
            </a:extLst>
          </a:blip>
          <a:srcRect r="-368"/>
          <a:stretch/>
        </p:blipFill>
        <p:spPr>
          <a:xfrm>
            <a:off x="2216529" y="6023566"/>
            <a:ext cx="2161236" cy="701457"/>
          </a:xfrm>
          <a:prstGeom prst="rect">
            <a:avLst/>
          </a:prstGeom>
        </p:spPr>
      </p:pic>
    </p:spTree>
    <p:extLst>
      <p:ext uri="{BB962C8B-B14F-4D97-AF65-F5344CB8AC3E}">
        <p14:creationId xmlns:p14="http://schemas.microsoft.com/office/powerpoint/2010/main" val="3878174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913EF-B021-4299-AE5C-95DD7E6C1E69}"/>
              </a:ext>
            </a:extLst>
          </p:cNvPr>
          <p:cNvSpPr>
            <a:spLocks noGrp="1"/>
          </p:cNvSpPr>
          <p:nvPr>
            <p:ph type="title"/>
          </p:nvPr>
        </p:nvSpPr>
        <p:spPr/>
        <p:txBody>
          <a:bodyPr/>
          <a:lstStyle/>
          <a:p>
            <a:r>
              <a:rPr lang="en-US" dirty="0"/>
              <a:t>Coyote vs Cat Movement</a:t>
            </a:r>
          </a:p>
        </p:txBody>
      </p:sp>
      <p:pic>
        <p:nvPicPr>
          <p:cNvPr id="5" name="Content Placeholder 4">
            <a:extLst>
              <a:ext uri="{FF2B5EF4-FFF2-40B4-BE49-F238E27FC236}">
                <a16:creationId xmlns:a16="http://schemas.microsoft.com/office/drawing/2014/main" id="{15338B89-B1B5-4E32-91E0-EE278260BDB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6082" y="1600200"/>
            <a:ext cx="7151836" cy="4525963"/>
          </a:xfrm>
        </p:spPr>
      </p:pic>
      <p:sp>
        <p:nvSpPr>
          <p:cNvPr id="6" name="TextBox 5">
            <a:extLst>
              <a:ext uri="{FF2B5EF4-FFF2-40B4-BE49-F238E27FC236}">
                <a16:creationId xmlns:a16="http://schemas.microsoft.com/office/drawing/2014/main" id="{8B1E6611-BC71-4A67-AA6D-97ACB6ECE608}"/>
              </a:ext>
            </a:extLst>
          </p:cNvPr>
          <p:cNvSpPr txBox="1"/>
          <p:nvPr/>
        </p:nvSpPr>
        <p:spPr>
          <a:xfrm>
            <a:off x="6961239" y="6232804"/>
            <a:ext cx="1991032" cy="276999"/>
          </a:xfrm>
          <a:prstGeom prst="rect">
            <a:avLst/>
          </a:prstGeom>
          <a:noFill/>
        </p:spPr>
        <p:txBody>
          <a:bodyPr wrap="square" rtlCol="0">
            <a:spAutoFit/>
          </a:bodyPr>
          <a:lstStyle/>
          <a:p>
            <a:r>
              <a:rPr lang="en-US" sz="1200" dirty="0" err="1"/>
              <a:t>Gehrt</a:t>
            </a:r>
            <a:r>
              <a:rPr lang="en-US" sz="1200" dirty="0"/>
              <a:t> et al. 2013</a:t>
            </a:r>
          </a:p>
        </p:txBody>
      </p:sp>
    </p:spTree>
    <p:extLst>
      <p:ext uri="{BB962C8B-B14F-4D97-AF65-F5344CB8AC3E}">
        <p14:creationId xmlns:p14="http://schemas.microsoft.com/office/powerpoint/2010/main" val="161743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BA873-22AD-44E8-AD88-4D049D8B4C77}"/>
              </a:ext>
            </a:extLst>
          </p:cNvPr>
          <p:cNvSpPr>
            <a:spLocks noGrp="1"/>
          </p:cNvSpPr>
          <p:nvPr>
            <p:ph type="title"/>
          </p:nvPr>
        </p:nvSpPr>
        <p:spPr/>
        <p:txBody>
          <a:bodyPr/>
          <a:lstStyle/>
          <a:p>
            <a:r>
              <a:rPr lang="en-US" dirty="0"/>
              <a:t>Coyote vs Cat Movement</a:t>
            </a:r>
          </a:p>
        </p:txBody>
      </p:sp>
      <p:pic>
        <p:nvPicPr>
          <p:cNvPr id="5" name="Content Placeholder 4">
            <a:extLst>
              <a:ext uri="{FF2B5EF4-FFF2-40B4-BE49-F238E27FC236}">
                <a16:creationId xmlns:a16="http://schemas.microsoft.com/office/drawing/2014/main" id="{6CD5DC7A-7070-4E84-AEDE-F81073E153E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32039" y="1389587"/>
            <a:ext cx="5353663" cy="5016285"/>
          </a:xfrm>
        </p:spPr>
      </p:pic>
      <p:sp>
        <p:nvSpPr>
          <p:cNvPr id="6" name="TextBox 5">
            <a:extLst>
              <a:ext uri="{FF2B5EF4-FFF2-40B4-BE49-F238E27FC236}">
                <a16:creationId xmlns:a16="http://schemas.microsoft.com/office/drawing/2014/main" id="{400995C7-0730-4C73-B8B4-2CB32770CEFE}"/>
              </a:ext>
            </a:extLst>
          </p:cNvPr>
          <p:cNvSpPr txBox="1"/>
          <p:nvPr/>
        </p:nvSpPr>
        <p:spPr>
          <a:xfrm>
            <a:off x="6076337" y="6444862"/>
            <a:ext cx="1828800" cy="276999"/>
          </a:xfrm>
          <a:prstGeom prst="rect">
            <a:avLst/>
          </a:prstGeom>
          <a:noFill/>
        </p:spPr>
        <p:txBody>
          <a:bodyPr wrap="square" rtlCol="0">
            <a:spAutoFit/>
          </a:bodyPr>
          <a:lstStyle/>
          <a:p>
            <a:r>
              <a:rPr lang="en-US" sz="1200" dirty="0"/>
              <a:t>Kays et al. 2015</a:t>
            </a:r>
          </a:p>
        </p:txBody>
      </p:sp>
    </p:spTree>
    <p:extLst>
      <p:ext uri="{BB962C8B-B14F-4D97-AF65-F5344CB8AC3E}">
        <p14:creationId xmlns:p14="http://schemas.microsoft.com/office/powerpoint/2010/main" val="530946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469E2-7888-485C-BE7E-2F83C2684D3C}"/>
              </a:ext>
            </a:extLst>
          </p:cNvPr>
          <p:cNvSpPr>
            <a:spLocks noGrp="1"/>
          </p:cNvSpPr>
          <p:nvPr>
            <p:ph type="title"/>
          </p:nvPr>
        </p:nvSpPr>
        <p:spPr/>
        <p:txBody>
          <a:bodyPr>
            <a:normAutofit fontScale="90000"/>
          </a:bodyPr>
          <a:lstStyle/>
          <a:p>
            <a:r>
              <a:rPr lang="en-US" dirty="0"/>
              <a:t>How Do We Know Where Animals Go?</a:t>
            </a:r>
          </a:p>
        </p:txBody>
      </p:sp>
      <p:pic>
        <p:nvPicPr>
          <p:cNvPr id="5" name="Content Placeholder 4">
            <a:extLst>
              <a:ext uri="{FF2B5EF4-FFF2-40B4-BE49-F238E27FC236}">
                <a16:creationId xmlns:a16="http://schemas.microsoft.com/office/drawing/2014/main" id="{01EFF22C-4F88-481D-8400-2F1964E688C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1445" y="1596821"/>
            <a:ext cx="6076950" cy="3476625"/>
          </a:xfrm>
        </p:spPr>
      </p:pic>
      <p:pic>
        <p:nvPicPr>
          <p:cNvPr id="7" name="Picture 6">
            <a:extLst>
              <a:ext uri="{FF2B5EF4-FFF2-40B4-BE49-F238E27FC236}">
                <a16:creationId xmlns:a16="http://schemas.microsoft.com/office/drawing/2014/main" id="{0EDDDC03-FCBE-4509-9842-A09850BE7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2677" y="3912222"/>
            <a:ext cx="3485851" cy="2322448"/>
          </a:xfrm>
          <a:prstGeom prst="rect">
            <a:avLst/>
          </a:prstGeom>
        </p:spPr>
      </p:pic>
    </p:spTree>
    <p:extLst>
      <p:ext uri="{BB962C8B-B14F-4D97-AF65-F5344CB8AC3E}">
        <p14:creationId xmlns:p14="http://schemas.microsoft.com/office/powerpoint/2010/main" val="225139161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6856</TotalTime>
  <Words>820</Words>
  <Application>Microsoft Office PowerPoint</Application>
  <PresentationFormat>On-screen Show (4:3)</PresentationFormat>
  <Paragraphs>70</Paragraphs>
  <Slides>22</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Times New Roman</vt:lpstr>
      <vt:lpstr>1_Office Theme</vt:lpstr>
      <vt:lpstr>Module 12_Lesson 2_Coyote Population Dynamics</vt:lpstr>
      <vt:lpstr>Moose and Wolves of Isle Royale</vt:lpstr>
      <vt:lpstr>Urban Animal Food Web</vt:lpstr>
      <vt:lpstr>Coyotes and Cats</vt:lpstr>
      <vt:lpstr>Box plot of the composition of coyote annual territories from the Chicago study by Stan Gehrt</vt:lpstr>
      <vt:lpstr>Domestic Cat Movement Patterns</vt:lpstr>
      <vt:lpstr>Coyote vs Cat Movement</vt:lpstr>
      <vt:lpstr>Coyote vs Cat Movement</vt:lpstr>
      <vt:lpstr>How Do We Know Where Animals Go?</vt:lpstr>
      <vt:lpstr>Urban Diet</vt:lpstr>
      <vt:lpstr>How Do We Know What They Eat?</vt:lpstr>
      <vt:lpstr>Coyote Diet:   What’s easy?</vt:lpstr>
      <vt:lpstr>Review of Coyote Diet Analyses</vt:lpstr>
      <vt:lpstr>PowerPoint Presentation</vt:lpstr>
      <vt:lpstr>Effects of Diet</vt:lpstr>
      <vt:lpstr>PowerPoint Presentation</vt:lpstr>
      <vt:lpstr>PowerPoint Presentation</vt:lpstr>
      <vt:lpstr>Cats are not the only animals being fed …</vt:lpstr>
      <vt:lpstr>PowerPoint Presentation</vt:lpstr>
      <vt:lpstr>PowerPoint Presentation</vt:lpstr>
      <vt:lpstr>Cats vs the Environment</vt:lpstr>
      <vt:lpstr>Cats and Coyotes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Melinda</dc:creator>
  <cp:lastModifiedBy>Melinda</cp:lastModifiedBy>
  <cp:revision>25</cp:revision>
  <dcterms:created xsi:type="dcterms:W3CDTF">2020-05-20T01:37:00Z</dcterms:created>
  <dcterms:modified xsi:type="dcterms:W3CDTF">2020-05-24T19:53:44Z</dcterms:modified>
</cp:coreProperties>
</file>