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342" r:id="rId2"/>
    <p:sldId id="427" r:id="rId3"/>
    <p:sldId id="426" r:id="rId4"/>
    <p:sldId id="428" r:id="rId5"/>
    <p:sldId id="258" r:id="rId6"/>
    <p:sldId id="432" r:id="rId7"/>
    <p:sldId id="425" r:id="rId8"/>
    <p:sldId id="395" r:id="rId9"/>
    <p:sldId id="431" r:id="rId10"/>
    <p:sldId id="430" r:id="rId11"/>
    <p:sldId id="429" r:id="rId12"/>
    <p:sldId id="337" r:id="rId13"/>
    <p:sldId id="317" r:id="rId14"/>
    <p:sldId id="394" r:id="rId15"/>
    <p:sldId id="349" r:id="rId16"/>
    <p:sldId id="353" r:id="rId17"/>
    <p:sldId id="354" r:id="rId18"/>
    <p:sldId id="402" r:id="rId19"/>
    <p:sldId id="370" r:id="rId20"/>
    <p:sldId id="323" r:id="rId21"/>
    <p:sldId id="324" r:id="rId22"/>
    <p:sldId id="358" r:id="rId23"/>
    <p:sldId id="366" r:id="rId24"/>
    <p:sldId id="325" r:id="rId25"/>
    <p:sldId id="326" r:id="rId26"/>
    <p:sldId id="397"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08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661" autoAdjust="0"/>
  </p:normalViewPr>
  <p:slideViewPr>
    <p:cSldViewPr snapToGrid="0">
      <p:cViewPr varScale="1">
        <p:scale>
          <a:sx n="63" d="100"/>
          <a:sy n="63" d="100"/>
        </p:scale>
        <p:origin x="1596" y="108"/>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DDBB2D-0EC4-584C-80D3-1C763811DF54}" type="datetimeFigureOut">
              <a:rPr lang="en-US" smtClean="0"/>
              <a:t>5/14/2020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F95A53-B1F6-2D46-B8A3-8796E4B840ED}" type="slidenum">
              <a:rPr lang="en-US" smtClean="0"/>
              <a:t>‹#›</a:t>
            </a:fld>
            <a:endParaRPr lang="en-US"/>
          </a:p>
        </p:txBody>
      </p:sp>
    </p:spTree>
    <p:extLst>
      <p:ext uri="{BB962C8B-B14F-4D97-AF65-F5344CB8AC3E}">
        <p14:creationId xmlns:p14="http://schemas.microsoft.com/office/powerpoint/2010/main" val="126647418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14437" eaLnBrk="0" hangingPunct="0">
              <a:defRPr sz="2400">
                <a:solidFill>
                  <a:schemeClr val="tx1"/>
                </a:solidFill>
                <a:latin typeface="Times New Roman" charset="0"/>
                <a:ea typeface="ＭＳ Ｐゴシック" charset="0"/>
                <a:cs typeface="ＭＳ Ｐゴシック" charset="0"/>
              </a:defRPr>
            </a:lvl1pPr>
            <a:lvl2pPr marL="729057" indent="-280406" defTabSz="914437" eaLnBrk="0" hangingPunct="0">
              <a:defRPr sz="2400">
                <a:solidFill>
                  <a:schemeClr val="tx1"/>
                </a:solidFill>
                <a:latin typeface="Times New Roman" charset="0"/>
                <a:ea typeface="ＭＳ Ｐゴシック" charset="0"/>
              </a:defRPr>
            </a:lvl2pPr>
            <a:lvl3pPr marL="1121626" indent="-224325" defTabSz="914437" eaLnBrk="0" hangingPunct="0">
              <a:defRPr sz="2400">
                <a:solidFill>
                  <a:schemeClr val="tx1"/>
                </a:solidFill>
                <a:latin typeface="Times New Roman" charset="0"/>
                <a:ea typeface="ＭＳ Ｐゴシック" charset="0"/>
              </a:defRPr>
            </a:lvl3pPr>
            <a:lvl4pPr marL="1570276" indent="-224325" defTabSz="914437" eaLnBrk="0" hangingPunct="0">
              <a:defRPr sz="2400">
                <a:solidFill>
                  <a:schemeClr val="tx1"/>
                </a:solidFill>
                <a:latin typeface="Times New Roman" charset="0"/>
                <a:ea typeface="ＭＳ Ｐゴシック" charset="0"/>
              </a:defRPr>
            </a:lvl4pPr>
            <a:lvl5pPr marL="2018927" indent="-224325" defTabSz="914437" eaLnBrk="0" hangingPunct="0">
              <a:defRPr sz="2400">
                <a:solidFill>
                  <a:schemeClr val="tx1"/>
                </a:solidFill>
                <a:latin typeface="Times New Roman" charset="0"/>
                <a:ea typeface="ＭＳ Ｐゴシック" charset="0"/>
              </a:defRPr>
            </a:lvl5pPr>
            <a:lvl6pPr marL="2467577" indent="-224325" defTabSz="914437" eaLnBrk="0" fontAlgn="base" hangingPunct="0">
              <a:spcBef>
                <a:spcPct val="0"/>
              </a:spcBef>
              <a:spcAft>
                <a:spcPct val="0"/>
              </a:spcAft>
              <a:defRPr sz="2400">
                <a:solidFill>
                  <a:schemeClr val="tx1"/>
                </a:solidFill>
                <a:latin typeface="Times New Roman" charset="0"/>
                <a:ea typeface="ＭＳ Ｐゴシック" charset="0"/>
              </a:defRPr>
            </a:lvl6pPr>
            <a:lvl7pPr marL="2916227" indent="-224325" defTabSz="914437" eaLnBrk="0" fontAlgn="base" hangingPunct="0">
              <a:spcBef>
                <a:spcPct val="0"/>
              </a:spcBef>
              <a:spcAft>
                <a:spcPct val="0"/>
              </a:spcAft>
              <a:defRPr sz="2400">
                <a:solidFill>
                  <a:schemeClr val="tx1"/>
                </a:solidFill>
                <a:latin typeface="Times New Roman" charset="0"/>
                <a:ea typeface="ＭＳ Ｐゴシック" charset="0"/>
              </a:defRPr>
            </a:lvl7pPr>
            <a:lvl8pPr marL="3364878" indent="-224325" defTabSz="914437" eaLnBrk="0" fontAlgn="base" hangingPunct="0">
              <a:spcBef>
                <a:spcPct val="0"/>
              </a:spcBef>
              <a:spcAft>
                <a:spcPct val="0"/>
              </a:spcAft>
              <a:defRPr sz="2400">
                <a:solidFill>
                  <a:schemeClr val="tx1"/>
                </a:solidFill>
                <a:latin typeface="Times New Roman" charset="0"/>
                <a:ea typeface="ＭＳ Ｐゴシック" charset="0"/>
              </a:defRPr>
            </a:lvl8pPr>
            <a:lvl9pPr marL="3813528" indent="-224325" defTabSz="914437"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5F7E6EAB-7102-0F48-89EB-CCF56220EA3F}" type="slidenum">
              <a:rPr lang="en-US" sz="1200"/>
              <a:pPr eaLnBrk="1" hangingPunct="1"/>
              <a:t>1</a:t>
            </a:fld>
            <a:endParaRPr lang="en-US" sz="1200"/>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en-US">
              <a:latin typeface="Times New Roman" charset="0"/>
              <a:ea typeface="ＭＳ Ｐゴシック" charset="0"/>
              <a:cs typeface="ＭＳ Ｐゴシック"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094F2F39-3C8E-4605-83B1-8871D7AD831B}" type="slidenum">
              <a:rPr lang="en-US"/>
              <a:pPr/>
              <a:t>21</a:t>
            </a:fld>
            <a:endParaRPr lang="en-US"/>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7139876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B2B8DABB-BF24-4634-A102-234D6FC2CC59}" type="slidenum">
              <a:rPr lang="en-US"/>
              <a:pPr/>
              <a:t>24</a:t>
            </a:fld>
            <a:endParaRPr 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593190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25611213-7162-4909-9BF1-67807C6B63A3}" type="slidenum">
              <a:rPr lang="en-US"/>
              <a:pPr/>
              <a:t>25</a:t>
            </a:fld>
            <a:endParaRPr lang="en-US"/>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559931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them what they think of when they think of coyotes.</a:t>
            </a:r>
          </a:p>
        </p:txBody>
      </p:sp>
      <p:sp>
        <p:nvSpPr>
          <p:cNvPr id="4" name="Slide Number Placeholder 3"/>
          <p:cNvSpPr>
            <a:spLocks noGrp="1"/>
          </p:cNvSpPr>
          <p:nvPr>
            <p:ph type="sldNum" sz="quarter" idx="5"/>
          </p:nvPr>
        </p:nvSpPr>
        <p:spPr/>
        <p:txBody>
          <a:bodyPr/>
          <a:lstStyle/>
          <a:p>
            <a:fld id="{60F95A53-B1F6-2D46-B8A3-8796E4B840ED}" type="slidenum">
              <a:rPr lang="en-US" smtClean="0"/>
              <a:t>2</a:t>
            </a:fld>
            <a:endParaRPr lang="en-US"/>
          </a:p>
        </p:txBody>
      </p:sp>
    </p:spTree>
    <p:extLst>
      <p:ext uri="{BB962C8B-B14F-4D97-AF65-F5344CB8AC3E}">
        <p14:creationId xmlns:p14="http://schemas.microsoft.com/office/powerpoint/2010/main" val="1184278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"It will avail nothing to be angry with Coyote, </a:t>
            </a:r>
            <a:r>
              <a:rPr lang="en-US" sz="1200" b="0" i="0" kern="1200" dirty="0" err="1">
                <a:solidFill>
                  <a:schemeClr val="tx1"/>
                </a:solidFill>
                <a:effectLst/>
                <a:latin typeface="+mn-lt"/>
                <a:ea typeface="+mn-ea"/>
                <a:cs typeface="+mn-cs"/>
              </a:rPr>
              <a:t>wrathy</a:t>
            </a:r>
            <a:r>
              <a:rPr lang="en-US" sz="1200" b="0" i="0" kern="1200" dirty="0">
                <a:solidFill>
                  <a:schemeClr val="tx1"/>
                </a:solidFill>
                <a:effectLst/>
                <a:latin typeface="+mn-lt"/>
                <a:ea typeface="+mn-ea"/>
                <a:cs typeface="+mn-cs"/>
              </a:rPr>
              <a:t> words and loud commands will not influence him.“ Navajo believe that he was present when first man was formed.</a:t>
            </a:r>
            <a:endParaRPr lang="en-US" dirty="0"/>
          </a:p>
        </p:txBody>
      </p:sp>
      <p:sp>
        <p:nvSpPr>
          <p:cNvPr id="4" name="Slide Number Placeholder 3"/>
          <p:cNvSpPr>
            <a:spLocks noGrp="1"/>
          </p:cNvSpPr>
          <p:nvPr>
            <p:ph type="sldNum" sz="quarter" idx="5"/>
          </p:nvPr>
        </p:nvSpPr>
        <p:spPr/>
        <p:txBody>
          <a:bodyPr/>
          <a:lstStyle/>
          <a:p>
            <a:fld id="{60F95A53-B1F6-2D46-B8A3-8796E4B840ED}" type="slidenum">
              <a:rPr lang="en-US" smtClean="0"/>
              <a:t>3</a:t>
            </a:fld>
            <a:endParaRPr lang="en-US"/>
          </a:p>
        </p:txBody>
      </p:sp>
    </p:spTree>
    <p:extLst>
      <p:ext uri="{BB962C8B-B14F-4D97-AF65-F5344CB8AC3E}">
        <p14:creationId xmlns:p14="http://schemas.microsoft.com/office/powerpoint/2010/main" val="4054552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5F63344B-E9BA-4719-8B8A-0BE2320D3891}" type="slidenum">
              <a:rPr lang="en-US"/>
              <a:pPr/>
              <a:t>5</a:t>
            </a:fld>
            <a:endParaRPr 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14437" eaLnBrk="0" hangingPunct="0">
              <a:defRPr sz="2400">
                <a:solidFill>
                  <a:schemeClr val="tx1"/>
                </a:solidFill>
                <a:latin typeface="Times New Roman" charset="0"/>
                <a:ea typeface="ＭＳ Ｐゴシック" charset="0"/>
                <a:cs typeface="ＭＳ Ｐゴシック" charset="0"/>
              </a:defRPr>
            </a:lvl1pPr>
            <a:lvl2pPr marL="729057" indent="-280406" defTabSz="914437" eaLnBrk="0" hangingPunct="0">
              <a:defRPr sz="2400">
                <a:solidFill>
                  <a:schemeClr val="tx1"/>
                </a:solidFill>
                <a:latin typeface="Times New Roman" charset="0"/>
                <a:ea typeface="ＭＳ Ｐゴシック" charset="0"/>
              </a:defRPr>
            </a:lvl2pPr>
            <a:lvl3pPr marL="1121626" indent="-224325" defTabSz="914437" eaLnBrk="0" hangingPunct="0">
              <a:defRPr sz="2400">
                <a:solidFill>
                  <a:schemeClr val="tx1"/>
                </a:solidFill>
                <a:latin typeface="Times New Roman" charset="0"/>
                <a:ea typeface="ＭＳ Ｐゴシック" charset="0"/>
              </a:defRPr>
            </a:lvl3pPr>
            <a:lvl4pPr marL="1570276" indent="-224325" defTabSz="914437" eaLnBrk="0" hangingPunct="0">
              <a:defRPr sz="2400">
                <a:solidFill>
                  <a:schemeClr val="tx1"/>
                </a:solidFill>
                <a:latin typeface="Times New Roman" charset="0"/>
                <a:ea typeface="ＭＳ Ｐゴシック" charset="0"/>
              </a:defRPr>
            </a:lvl4pPr>
            <a:lvl5pPr marL="2018927" indent="-224325" defTabSz="914437" eaLnBrk="0" hangingPunct="0">
              <a:defRPr sz="2400">
                <a:solidFill>
                  <a:schemeClr val="tx1"/>
                </a:solidFill>
                <a:latin typeface="Times New Roman" charset="0"/>
                <a:ea typeface="ＭＳ Ｐゴシック" charset="0"/>
              </a:defRPr>
            </a:lvl5pPr>
            <a:lvl6pPr marL="2467577" indent="-224325" defTabSz="914437" eaLnBrk="0" fontAlgn="base" hangingPunct="0">
              <a:spcBef>
                <a:spcPct val="0"/>
              </a:spcBef>
              <a:spcAft>
                <a:spcPct val="0"/>
              </a:spcAft>
              <a:defRPr sz="2400">
                <a:solidFill>
                  <a:schemeClr val="tx1"/>
                </a:solidFill>
                <a:latin typeface="Times New Roman" charset="0"/>
                <a:ea typeface="ＭＳ Ｐゴシック" charset="0"/>
              </a:defRPr>
            </a:lvl6pPr>
            <a:lvl7pPr marL="2916227" indent="-224325" defTabSz="914437" eaLnBrk="0" fontAlgn="base" hangingPunct="0">
              <a:spcBef>
                <a:spcPct val="0"/>
              </a:spcBef>
              <a:spcAft>
                <a:spcPct val="0"/>
              </a:spcAft>
              <a:defRPr sz="2400">
                <a:solidFill>
                  <a:schemeClr val="tx1"/>
                </a:solidFill>
                <a:latin typeface="Times New Roman" charset="0"/>
                <a:ea typeface="ＭＳ Ｐゴシック" charset="0"/>
              </a:defRPr>
            </a:lvl7pPr>
            <a:lvl8pPr marL="3364878" indent="-224325" defTabSz="914437" eaLnBrk="0" fontAlgn="base" hangingPunct="0">
              <a:spcBef>
                <a:spcPct val="0"/>
              </a:spcBef>
              <a:spcAft>
                <a:spcPct val="0"/>
              </a:spcAft>
              <a:defRPr sz="2400">
                <a:solidFill>
                  <a:schemeClr val="tx1"/>
                </a:solidFill>
                <a:latin typeface="Times New Roman" charset="0"/>
                <a:ea typeface="ＭＳ Ｐゴシック" charset="0"/>
              </a:defRPr>
            </a:lvl8pPr>
            <a:lvl9pPr marL="3813528" indent="-224325" defTabSz="914437"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5F7E6EAB-7102-0F48-89EB-CCF56220EA3F}" type="slidenum">
              <a:rPr lang="en-US" sz="1200"/>
              <a:pPr eaLnBrk="1" hangingPunct="1"/>
              <a:t>7</a:t>
            </a:fld>
            <a:endParaRPr lang="en-US" sz="1200"/>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r>
              <a:rPr lang="en-US" dirty="0">
                <a:latin typeface="Times New Roman" charset="0"/>
                <a:ea typeface="ＭＳ Ｐゴシック" charset="0"/>
                <a:cs typeface="ＭＳ Ｐゴシック" charset="0"/>
              </a:rPr>
              <a:t>From what you’ve learned about coyotes, what traits may help them do well in this environment?</a:t>
            </a:r>
          </a:p>
        </p:txBody>
      </p:sp>
    </p:spTree>
    <p:extLst>
      <p:ext uri="{BB962C8B-B14F-4D97-AF65-F5344CB8AC3E}">
        <p14:creationId xmlns:p14="http://schemas.microsoft.com/office/powerpoint/2010/main" val="3512605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14437" eaLnBrk="0" hangingPunct="0">
              <a:defRPr sz="2400">
                <a:solidFill>
                  <a:schemeClr val="tx1"/>
                </a:solidFill>
                <a:latin typeface="Times New Roman" charset="0"/>
                <a:ea typeface="ＭＳ Ｐゴシック" charset="0"/>
                <a:cs typeface="ＭＳ Ｐゴシック" charset="0"/>
              </a:defRPr>
            </a:lvl1pPr>
            <a:lvl2pPr marL="729057" indent="-280406" defTabSz="914437" eaLnBrk="0" hangingPunct="0">
              <a:defRPr sz="2400">
                <a:solidFill>
                  <a:schemeClr val="tx1"/>
                </a:solidFill>
                <a:latin typeface="Times New Roman" charset="0"/>
                <a:ea typeface="ＭＳ Ｐゴシック" charset="0"/>
              </a:defRPr>
            </a:lvl2pPr>
            <a:lvl3pPr marL="1121626" indent="-224325" defTabSz="914437" eaLnBrk="0" hangingPunct="0">
              <a:defRPr sz="2400">
                <a:solidFill>
                  <a:schemeClr val="tx1"/>
                </a:solidFill>
                <a:latin typeface="Times New Roman" charset="0"/>
                <a:ea typeface="ＭＳ Ｐゴシック" charset="0"/>
              </a:defRPr>
            </a:lvl3pPr>
            <a:lvl4pPr marL="1570276" indent="-224325" defTabSz="914437" eaLnBrk="0" hangingPunct="0">
              <a:defRPr sz="2400">
                <a:solidFill>
                  <a:schemeClr val="tx1"/>
                </a:solidFill>
                <a:latin typeface="Times New Roman" charset="0"/>
                <a:ea typeface="ＭＳ Ｐゴシック" charset="0"/>
              </a:defRPr>
            </a:lvl4pPr>
            <a:lvl5pPr marL="2018927" indent="-224325" defTabSz="914437" eaLnBrk="0" hangingPunct="0">
              <a:defRPr sz="2400">
                <a:solidFill>
                  <a:schemeClr val="tx1"/>
                </a:solidFill>
                <a:latin typeface="Times New Roman" charset="0"/>
                <a:ea typeface="ＭＳ Ｐゴシック" charset="0"/>
              </a:defRPr>
            </a:lvl5pPr>
            <a:lvl6pPr marL="2467577" indent="-224325" defTabSz="914437" eaLnBrk="0" fontAlgn="base" hangingPunct="0">
              <a:spcBef>
                <a:spcPct val="0"/>
              </a:spcBef>
              <a:spcAft>
                <a:spcPct val="0"/>
              </a:spcAft>
              <a:defRPr sz="2400">
                <a:solidFill>
                  <a:schemeClr val="tx1"/>
                </a:solidFill>
                <a:latin typeface="Times New Roman" charset="0"/>
                <a:ea typeface="ＭＳ Ｐゴシック" charset="0"/>
              </a:defRPr>
            </a:lvl6pPr>
            <a:lvl7pPr marL="2916227" indent="-224325" defTabSz="914437" eaLnBrk="0" fontAlgn="base" hangingPunct="0">
              <a:spcBef>
                <a:spcPct val="0"/>
              </a:spcBef>
              <a:spcAft>
                <a:spcPct val="0"/>
              </a:spcAft>
              <a:defRPr sz="2400">
                <a:solidFill>
                  <a:schemeClr val="tx1"/>
                </a:solidFill>
                <a:latin typeface="Times New Roman" charset="0"/>
                <a:ea typeface="ＭＳ Ｐゴシック" charset="0"/>
              </a:defRPr>
            </a:lvl7pPr>
            <a:lvl8pPr marL="3364878" indent="-224325" defTabSz="914437" eaLnBrk="0" fontAlgn="base" hangingPunct="0">
              <a:spcBef>
                <a:spcPct val="0"/>
              </a:spcBef>
              <a:spcAft>
                <a:spcPct val="0"/>
              </a:spcAft>
              <a:defRPr sz="2400">
                <a:solidFill>
                  <a:schemeClr val="tx1"/>
                </a:solidFill>
                <a:latin typeface="Times New Roman" charset="0"/>
                <a:ea typeface="ＭＳ Ｐゴシック" charset="0"/>
              </a:defRPr>
            </a:lvl8pPr>
            <a:lvl9pPr marL="3813528" indent="-224325" defTabSz="914437"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5F7E6EAB-7102-0F48-89EB-CCF56220EA3F}" type="slidenum">
              <a:rPr lang="en-US" sz="1200"/>
              <a:pPr eaLnBrk="1" hangingPunct="1"/>
              <a:t>8</a:t>
            </a:fld>
            <a:endParaRPr lang="en-US" sz="1200"/>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3346013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Most coyotes weigh approximately 25-35 pounds. Coyote fur varies in color from gray-brown to yellow-gray. They have a black-tipped tail which helps to distinguish</a:t>
            </a:r>
          </a:p>
          <a:p>
            <a:r>
              <a:rPr lang="en-US" sz="1200" b="0" i="0" u="none" strike="noStrike" kern="1200" baseline="0" dirty="0">
                <a:solidFill>
                  <a:schemeClr val="tx1"/>
                </a:solidFill>
                <a:latin typeface="+mn-lt"/>
                <a:ea typeface="+mn-ea"/>
                <a:cs typeface="+mn-cs"/>
              </a:rPr>
              <a:t>them from other canids such as foxes. Coyotes also have yellow/amber eyes (which help to distinguish them from domestic dogs), large ears and narrow, pointed muzzles (which help to distinguish them from wolves).</a:t>
            </a:r>
            <a:endParaRPr lang="en-US" dirty="0"/>
          </a:p>
        </p:txBody>
      </p:sp>
      <p:sp>
        <p:nvSpPr>
          <p:cNvPr id="4" name="Slide Number Placeholder 3"/>
          <p:cNvSpPr>
            <a:spLocks noGrp="1"/>
          </p:cNvSpPr>
          <p:nvPr>
            <p:ph type="sldNum" sz="quarter" idx="5"/>
          </p:nvPr>
        </p:nvSpPr>
        <p:spPr/>
        <p:txBody>
          <a:bodyPr/>
          <a:lstStyle/>
          <a:p>
            <a:fld id="{60F95A53-B1F6-2D46-B8A3-8796E4B840ED}" type="slidenum">
              <a:rPr lang="en-US" smtClean="0"/>
              <a:t>9</a:t>
            </a:fld>
            <a:endParaRPr lang="en-US"/>
          </a:p>
        </p:txBody>
      </p:sp>
    </p:spTree>
    <p:extLst>
      <p:ext uri="{BB962C8B-B14F-4D97-AF65-F5344CB8AC3E}">
        <p14:creationId xmlns:p14="http://schemas.microsoft.com/office/powerpoint/2010/main" val="60539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Coyotes are native to the west, where they do not breed with wolves. However, when Europeans arrived, they began migrating to the east where they breed with both wolves and dogs!</a:t>
            </a:r>
          </a:p>
        </p:txBody>
      </p:sp>
      <p:sp>
        <p:nvSpPr>
          <p:cNvPr id="4" name="Slide Number Placeholder 3"/>
          <p:cNvSpPr>
            <a:spLocks noGrp="1"/>
          </p:cNvSpPr>
          <p:nvPr>
            <p:ph type="sldNum" sz="quarter" idx="5"/>
          </p:nvPr>
        </p:nvSpPr>
        <p:spPr/>
        <p:txBody>
          <a:bodyPr/>
          <a:lstStyle/>
          <a:p>
            <a:fld id="{60F95A53-B1F6-2D46-B8A3-8796E4B840ED}" type="slidenum">
              <a:rPr lang="en-US" smtClean="0"/>
              <a:t>11</a:t>
            </a:fld>
            <a:endParaRPr lang="en-US"/>
          </a:p>
        </p:txBody>
      </p:sp>
    </p:spTree>
    <p:extLst>
      <p:ext uri="{BB962C8B-B14F-4D97-AF65-F5344CB8AC3E}">
        <p14:creationId xmlns:p14="http://schemas.microsoft.com/office/powerpoint/2010/main" val="2769061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FEFAD9-1260-4373-94ED-723153878BE4}"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9395" name="Rectangle 2"/>
          <p:cNvSpPr>
            <a:spLocks noGrp="1" noRot="1" noChangeAspect="1" noChangeArrowheads="1" noTextEdit="1"/>
          </p:cNvSpPr>
          <p:nvPr>
            <p:ph type="sldImg"/>
          </p:nvPr>
        </p:nvSpPr>
        <p:spPr>
          <a:xfrm>
            <a:off x="1371600" y="1143000"/>
            <a:ext cx="4114800" cy="3086100"/>
          </a:xfrm>
          <a:ln/>
        </p:spPr>
      </p:sp>
      <p:sp>
        <p:nvSpPr>
          <p:cNvPr id="5939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406141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726730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911116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3034027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1032920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27656B-C0CE-7A4C-ABFF-F2CFF447EA1A}"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3098270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27656B-C0CE-7A4C-ABFF-F2CFF447EA1A}"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3867243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27656B-C0CE-7A4C-ABFF-F2CFF447EA1A}" type="datetimeFigureOut">
              <a:rPr lang="en-US" smtClean="0"/>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991499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27656B-C0CE-7A4C-ABFF-F2CFF447EA1A}" type="datetimeFigureOut">
              <a:rPr lang="en-US" smtClean="0"/>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2149231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27656B-C0CE-7A4C-ABFF-F2CFF447EA1A}" type="datetimeFigureOut">
              <a:rPr lang="en-US" smtClean="0"/>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560748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27656B-C0CE-7A4C-ABFF-F2CFF447EA1A}"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463356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27656B-C0CE-7A4C-ABFF-F2CFF447EA1A}"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A3C7B-E275-EB46-B45D-C2AEA4242F75}" type="slidenum">
              <a:rPr lang="en-US" smtClean="0"/>
              <a:t>‹#›</a:t>
            </a:fld>
            <a:endParaRPr lang="en-US"/>
          </a:p>
        </p:txBody>
      </p:sp>
    </p:spTree>
    <p:extLst>
      <p:ext uri="{BB962C8B-B14F-4D97-AF65-F5344CB8AC3E}">
        <p14:creationId xmlns:p14="http://schemas.microsoft.com/office/powerpoint/2010/main" val="2430592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alphaModFix amt="21000"/>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27656B-C0CE-7A4C-ABFF-F2CFF447EA1A}" type="datetimeFigureOut">
              <a:rPr lang="en-US" smtClean="0"/>
              <a:t>5/14/2020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A3C7B-E275-EB46-B45D-C2AEA4242F75}" type="slidenum">
              <a:rPr lang="en-US" smtClean="0"/>
              <a:t>‹#›</a:t>
            </a:fld>
            <a:endParaRPr lang="en-US"/>
          </a:p>
        </p:txBody>
      </p:sp>
    </p:spTree>
    <p:extLst>
      <p:ext uri="{BB962C8B-B14F-4D97-AF65-F5344CB8AC3E}">
        <p14:creationId xmlns:p14="http://schemas.microsoft.com/office/powerpoint/2010/main" val="2997695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t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PJ0_WEBnZg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9.jpeg"/><Relationship Id="rId3" Type="http://schemas.openxmlformats.org/officeDocument/2006/relationships/image" Target="../media/image19.jpeg"/><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png"/><Relationship Id="rId1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tiff"/></Relationships>
</file>

<file path=ppt/slides/_rels/slide6.xml.rels><?xml version="1.0" encoding="UTF-8" standalone="yes"?>
<Relationships xmlns="http://schemas.openxmlformats.org/package/2006/relationships"><Relationship Id="rId2" Type="http://schemas.openxmlformats.org/officeDocument/2006/relationships/hyperlink" Target="https://www.youtube.com/watch?v=9gBT-JtqhBM&amp;feature=youtu.be"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3">
            <a:extLst>
              <a:ext uri="{FF2B5EF4-FFF2-40B4-BE49-F238E27FC236}">
                <a16:creationId xmlns:a16="http://schemas.microsoft.com/office/drawing/2014/main" id="{BA61036C-8023-47E1-95B2-36D573DDB0D9}"/>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t="552" b="19448"/>
          <a:stretch/>
        </p:blipFill>
        <p:spPr>
          <a:xfrm>
            <a:off x="20" y="9"/>
            <a:ext cx="9143980" cy="6857991"/>
          </a:xfrm>
          <a:prstGeom prst="rect">
            <a:avLst/>
          </a:prstGeom>
        </p:spPr>
      </p:pic>
      <p:sp>
        <p:nvSpPr>
          <p:cNvPr id="11" name="Rectangle 2">
            <a:extLst>
              <a:ext uri="{FF2B5EF4-FFF2-40B4-BE49-F238E27FC236}">
                <a16:creationId xmlns:a16="http://schemas.microsoft.com/office/drawing/2014/main" id="{6C0EF57B-77C6-4E79-AE6E-941853559DEA}"/>
              </a:ext>
            </a:extLst>
          </p:cNvPr>
          <p:cNvSpPr>
            <a:spLocks noGrp="1" noChangeArrowheads="1"/>
          </p:cNvSpPr>
          <p:nvPr>
            <p:ph type="title"/>
          </p:nvPr>
        </p:nvSpPr>
        <p:spPr>
          <a:xfrm>
            <a:off x="685800" y="710119"/>
            <a:ext cx="7772400" cy="990600"/>
          </a:xfrm>
          <a:solidFill>
            <a:srgbClr val="FFCC99"/>
          </a:solidFill>
        </p:spPr>
        <p:txBody>
          <a:bodyPr/>
          <a:lstStyle/>
          <a:p>
            <a:pPr eaLnBrk="1" hangingPunct="1"/>
            <a:r>
              <a:rPr lang="en-US" sz="2800" dirty="0">
                <a:solidFill>
                  <a:schemeClr val="tx1"/>
                </a:solidFill>
                <a:latin typeface="Times New Roman" charset="0"/>
                <a:ea typeface="ＭＳ Ｐゴシック" charset="0"/>
                <a:cs typeface="ＭＳ Ｐゴシック" charset="0"/>
              </a:rPr>
              <a:t>Module 12_Lesson 1_Coyote Ecology &amp; Resilience</a:t>
            </a:r>
          </a:p>
        </p:txBody>
      </p:sp>
    </p:spTree>
    <p:extLst>
      <p:ext uri="{BB962C8B-B14F-4D97-AF65-F5344CB8AC3E}">
        <p14:creationId xmlns:p14="http://schemas.microsoft.com/office/powerpoint/2010/main" val="4048179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21845DC-250E-4452-A79E-6CD9ED49D096}"/>
              </a:ext>
            </a:extLst>
          </p:cNvPr>
          <p:cNvPicPr>
            <a:picLocks noGrp="1" noChangeAspect="1"/>
          </p:cNvPicPr>
          <p:nvPr>
            <p:ph idx="1"/>
          </p:nvPr>
        </p:nvPicPr>
        <p:blipFill>
          <a:blip r:embed="rId2"/>
          <a:stretch>
            <a:fillRect/>
          </a:stretch>
        </p:blipFill>
        <p:spPr>
          <a:xfrm>
            <a:off x="1569720" y="115089"/>
            <a:ext cx="5288279" cy="6627822"/>
          </a:xfrm>
        </p:spPr>
      </p:pic>
      <p:sp>
        <p:nvSpPr>
          <p:cNvPr id="6" name="TextBox 5">
            <a:extLst>
              <a:ext uri="{FF2B5EF4-FFF2-40B4-BE49-F238E27FC236}">
                <a16:creationId xmlns:a16="http://schemas.microsoft.com/office/drawing/2014/main" id="{A3E770F5-311C-4EBB-BFCC-D00A7FB23F4C}"/>
              </a:ext>
            </a:extLst>
          </p:cNvPr>
          <p:cNvSpPr txBox="1"/>
          <p:nvPr/>
        </p:nvSpPr>
        <p:spPr>
          <a:xfrm>
            <a:off x="7101840" y="5882640"/>
            <a:ext cx="1600200" cy="646331"/>
          </a:xfrm>
          <a:prstGeom prst="rect">
            <a:avLst/>
          </a:prstGeom>
          <a:noFill/>
        </p:spPr>
        <p:txBody>
          <a:bodyPr wrap="square" rtlCol="0">
            <a:spAutoFit/>
          </a:bodyPr>
          <a:lstStyle/>
          <a:p>
            <a:r>
              <a:rPr lang="en-US" dirty="0"/>
              <a:t>Image from Project Coyote</a:t>
            </a:r>
          </a:p>
        </p:txBody>
      </p:sp>
    </p:spTree>
    <p:extLst>
      <p:ext uri="{BB962C8B-B14F-4D97-AF65-F5344CB8AC3E}">
        <p14:creationId xmlns:p14="http://schemas.microsoft.com/office/powerpoint/2010/main" val="210924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2DDAAD0-DBEE-4730-9DED-266B1A6B5FA2}"/>
              </a:ext>
            </a:extLst>
          </p:cNvPr>
          <p:cNvPicPr>
            <a:picLocks noGrp="1" noChangeAspect="1"/>
          </p:cNvPicPr>
          <p:nvPr>
            <p:ph idx="1"/>
          </p:nvPr>
        </p:nvPicPr>
        <p:blipFill>
          <a:blip r:embed="rId3"/>
          <a:stretch>
            <a:fillRect/>
          </a:stretch>
        </p:blipFill>
        <p:spPr>
          <a:xfrm>
            <a:off x="581143" y="579278"/>
            <a:ext cx="7981714" cy="5699443"/>
          </a:xfrm>
        </p:spPr>
      </p:pic>
      <p:sp>
        <p:nvSpPr>
          <p:cNvPr id="6" name="TextBox 5">
            <a:extLst>
              <a:ext uri="{FF2B5EF4-FFF2-40B4-BE49-F238E27FC236}">
                <a16:creationId xmlns:a16="http://schemas.microsoft.com/office/drawing/2014/main" id="{00A1B90E-BE5F-4475-9941-65EA3390E114}"/>
              </a:ext>
            </a:extLst>
          </p:cNvPr>
          <p:cNvSpPr txBox="1"/>
          <p:nvPr/>
        </p:nvSpPr>
        <p:spPr>
          <a:xfrm>
            <a:off x="7063740" y="6307574"/>
            <a:ext cx="2514600" cy="369332"/>
          </a:xfrm>
          <a:prstGeom prst="rect">
            <a:avLst/>
          </a:prstGeom>
          <a:noFill/>
        </p:spPr>
        <p:txBody>
          <a:bodyPr wrap="square" rtlCol="0">
            <a:spAutoFit/>
          </a:bodyPr>
          <a:lstStyle/>
          <a:p>
            <a:r>
              <a:rPr lang="en-US" dirty="0" err="1"/>
              <a:t>Monzon</a:t>
            </a:r>
            <a:r>
              <a:rPr lang="en-US" dirty="0"/>
              <a:t>, 2018</a:t>
            </a:r>
          </a:p>
        </p:txBody>
      </p:sp>
    </p:spTree>
    <p:extLst>
      <p:ext uri="{BB962C8B-B14F-4D97-AF65-F5344CB8AC3E}">
        <p14:creationId xmlns:p14="http://schemas.microsoft.com/office/powerpoint/2010/main" val="3523538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Box plot of the composition of coyote annual territories from the Chicago study by Stan </a:t>
            </a:r>
            <a:r>
              <a:rPr lang="en-US" sz="2800" dirty="0" err="1"/>
              <a:t>Gehrt</a:t>
            </a:r>
            <a:endParaRPr lang="en-US" sz="2800" dirty="0"/>
          </a:p>
        </p:txBody>
      </p:sp>
      <p:pic>
        <p:nvPicPr>
          <p:cNvPr id="4" name="Picture 3" descr="figure7.3.tif"/>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6700" y="1460500"/>
            <a:ext cx="7112024" cy="5397500"/>
          </a:xfrm>
          <a:prstGeom prst="rect">
            <a:avLst/>
          </a:prstGeom>
        </p:spPr>
      </p:pic>
    </p:spTree>
    <p:extLst>
      <p:ext uri="{BB962C8B-B14F-4D97-AF65-F5344CB8AC3E}">
        <p14:creationId xmlns:p14="http://schemas.microsoft.com/office/powerpoint/2010/main" val="114662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6-24 at 5.25.51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09600"/>
            <a:ext cx="9144000" cy="6146348"/>
          </a:xfrm>
          <a:prstGeom prst="rect">
            <a:avLst/>
          </a:prstGeom>
        </p:spPr>
      </p:pic>
      <p:sp>
        <p:nvSpPr>
          <p:cNvPr id="2" name="TextBox 1"/>
          <p:cNvSpPr txBox="1"/>
          <p:nvPr/>
        </p:nvSpPr>
        <p:spPr>
          <a:xfrm>
            <a:off x="321982" y="124758"/>
            <a:ext cx="8665504" cy="646331"/>
          </a:xfrm>
          <a:prstGeom prst="rect">
            <a:avLst/>
          </a:prstGeom>
          <a:solidFill>
            <a:srgbClr val="FF6600"/>
          </a:solidFill>
        </p:spPr>
        <p:txBody>
          <a:bodyPr wrap="none" rtlCol="0">
            <a:spAutoFit/>
          </a:bodyPr>
          <a:lstStyle/>
          <a:p>
            <a:pPr algn="ctr"/>
            <a:r>
              <a:rPr lang="en-US" sz="3600" dirty="0"/>
              <a:t>Habitat Use in Resident vs. Transient Coyotes</a:t>
            </a:r>
          </a:p>
        </p:txBody>
      </p:sp>
      <p:sp>
        <p:nvSpPr>
          <p:cNvPr id="3" name="TextBox 2"/>
          <p:cNvSpPr txBox="1"/>
          <p:nvPr/>
        </p:nvSpPr>
        <p:spPr>
          <a:xfrm>
            <a:off x="791882" y="1449294"/>
            <a:ext cx="3807953" cy="830997"/>
          </a:xfrm>
          <a:prstGeom prst="rect">
            <a:avLst/>
          </a:prstGeom>
          <a:noFill/>
        </p:spPr>
        <p:txBody>
          <a:bodyPr wrap="none" rtlCol="0">
            <a:spAutoFit/>
          </a:bodyPr>
          <a:lstStyle/>
          <a:p>
            <a:r>
              <a:rPr lang="en-US" sz="2400" dirty="0"/>
              <a:t>Dark Bars: </a:t>
            </a:r>
            <a:r>
              <a:rPr lang="en-US" sz="2400" i="1" dirty="0"/>
              <a:t>Resident Coyotes</a:t>
            </a:r>
          </a:p>
          <a:p>
            <a:r>
              <a:rPr lang="en-US" sz="2400" dirty="0"/>
              <a:t>Light Bars: </a:t>
            </a:r>
            <a:r>
              <a:rPr lang="en-US" sz="2400" i="1" dirty="0"/>
              <a:t>Transient Coyotes</a:t>
            </a:r>
          </a:p>
        </p:txBody>
      </p:sp>
      <p:pic>
        <p:nvPicPr>
          <p:cNvPr id="5" name="Picture 3" descr="coyotefinal"/>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624172" y="965200"/>
            <a:ext cx="1689100" cy="1689100"/>
          </a:xfrm>
          <a:prstGeom prst="rect">
            <a:avLst/>
          </a:prstGeom>
          <a:noFill/>
          <a:ln w="9525">
            <a:noFill/>
            <a:miter lim="800000"/>
            <a:headEnd/>
            <a:tailEnd/>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569882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190689" cy="996890"/>
          </a:xfrm>
        </p:spPr>
        <p:txBody>
          <a:bodyPr>
            <a:normAutofit/>
          </a:bodyPr>
          <a:lstStyle/>
          <a:p>
            <a:r>
              <a:rPr lang="en-US" sz="2800" dirty="0"/>
              <a:t>Home Range Sizes for Resident and Transient Coyotes</a:t>
            </a:r>
          </a:p>
        </p:txBody>
      </p:sp>
      <p:graphicFrame>
        <p:nvGraphicFramePr>
          <p:cNvPr id="4" name="Table 3"/>
          <p:cNvGraphicFramePr>
            <a:graphicFrameLocks noGrp="1"/>
          </p:cNvGraphicFramePr>
          <p:nvPr>
            <p:extLst>
              <p:ext uri="{D42A27DB-BD31-4B8C-83A1-F6EECF244321}">
                <p14:modId xmlns:p14="http://schemas.microsoft.com/office/powerpoint/2010/main" val="2194436590"/>
              </p:ext>
            </p:extLst>
          </p:nvPr>
        </p:nvGraphicFramePr>
        <p:xfrm>
          <a:off x="546098" y="996891"/>
          <a:ext cx="8023970" cy="3409739"/>
        </p:xfrm>
        <a:graphic>
          <a:graphicData uri="http://schemas.openxmlformats.org/drawingml/2006/table">
            <a:tbl>
              <a:tblPr firstRow="1" bandRow="1">
                <a:tableStyleId>{5C22544A-7EE6-4342-B048-85BDC9FD1C3A}</a:tableStyleId>
              </a:tblPr>
              <a:tblGrid>
                <a:gridCol w="1424051">
                  <a:extLst>
                    <a:ext uri="{9D8B030D-6E8A-4147-A177-3AD203B41FA5}">
                      <a16:colId xmlns:a16="http://schemas.microsoft.com/office/drawing/2014/main" val="20000"/>
                    </a:ext>
                  </a:extLst>
                </a:gridCol>
                <a:gridCol w="944801">
                  <a:extLst>
                    <a:ext uri="{9D8B030D-6E8A-4147-A177-3AD203B41FA5}">
                      <a16:colId xmlns:a16="http://schemas.microsoft.com/office/drawing/2014/main" val="20001"/>
                    </a:ext>
                  </a:extLst>
                </a:gridCol>
                <a:gridCol w="1299249">
                  <a:extLst>
                    <a:ext uri="{9D8B030D-6E8A-4147-A177-3AD203B41FA5}">
                      <a16:colId xmlns:a16="http://schemas.microsoft.com/office/drawing/2014/main" val="20002"/>
                    </a:ext>
                  </a:extLst>
                </a:gridCol>
                <a:gridCol w="1343458">
                  <a:extLst>
                    <a:ext uri="{9D8B030D-6E8A-4147-A177-3AD203B41FA5}">
                      <a16:colId xmlns:a16="http://schemas.microsoft.com/office/drawing/2014/main" val="20003"/>
                    </a:ext>
                  </a:extLst>
                </a:gridCol>
                <a:gridCol w="1675083">
                  <a:extLst>
                    <a:ext uri="{9D8B030D-6E8A-4147-A177-3AD203B41FA5}">
                      <a16:colId xmlns:a16="http://schemas.microsoft.com/office/drawing/2014/main" val="20004"/>
                    </a:ext>
                  </a:extLst>
                </a:gridCol>
                <a:gridCol w="1337328">
                  <a:extLst>
                    <a:ext uri="{9D8B030D-6E8A-4147-A177-3AD203B41FA5}">
                      <a16:colId xmlns:a16="http://schemas.microsoft.com/office/drawing/2014/main" val="20005"/>
                    </a:ext>
                  </a:extLst>
                </a:gridCol>
              </a:tblGrid>
              <a:tr h="676312">
                <a:tc>
                  <a:txBody>
                    <a:bodyPr/>
                    <a:lstStyle/>
                    <a:p>
                      <a:r>
                        <a:rPr lang="en-US" dirty="0"/>
                        <a:t>Location</a:t>
                      </a:r>
                    </a:p>
                  </a:txBody>
                  <a:tcPr/>
                </a:tc>
                <a:tc>
                  <a:txBody>
                    <a:bodyPr/>
                    <a:lstStyle/>
                    <a:p>
                      <a:r>
                        <a:rPr lang="en-US" dirty="0"/>
                        <a:t>Sample</a:t>
                      </a:r>
                    </a:p>
                  </a:txBody>
                  <a:tcPr/>
                </a:tc>
                <a:tc>
                  <a:txBody>
                    <a:bodyPr/>
                    <a:lstStyle/>
                    <a:p>
                      <a:r>
                        <a:rPr lang="en-US" dirty="0"/>
                        <a:t>Resident</a:t>
                      </a:r>
                    </a:p>
                  </a:txBody>
                  <a:tcPr/>
                </a:tc>
                <a:tc>
                  <a:txBody>
                    <a:bodyPr/>
                    <a:lstStyle/>
                    <a:p>
                      <a:r>
                        <a:rPr lang="en-US" dirty="0"/>
                        <a:t>Sample </a:t>
                      </a:r>
                    </a:p>
                  </a:txBody>
                  <a:tcPr/>
                </a:tc>
                <a:tc>
                  <a:txBody>
                    <a:bodyPr/>
                    <a:lstStyle/>
                    <a:p>
                      <a:r>
                        <a:rPr lang="en-US" dirty="0"/>
                        <a:t>Transient</a:t>
                      </a:r>
                    </a:p>
                  </a:txBody>
                  <a:tcPr/>
                </a:tc>
                <a:tc>
                  <a:txBody>
                    <a:bodyPr/>
                    <a:lstStyle/>
                    <a:p>
                      <a:r>
                        <a:rPr lang="en-US" dirty="0"/>
                        <a:t>Study</a:t>
                      </a:r>
                    </a:p>
                  </a:txBody>
                  <a:tcPr/>
                </a:tc>
                <a:extLst>
                  <a:ext uri="{0D108BD9-81ED-4DB2-BD59-A6C34878D82A}">
                    <a16:rowId xmlns:a16="http://schemas.microsoft.com/office/drawing/2014/main" val="10000"/>
                  </a:ext>
                </a:extLst>
              </a:tr>
              <a:tr h="676312">
                <a:tc>
                  <a:txBody>
                    <a:bodyPr/>
                    <a:lstStyle/>
                    <a:p>
                      <a:r>
                        <a:rPr lang="en-US" dirty="0"/>
                        <a:t>Tucson, AZ</a:t>
                      </a:r>
                    </a:p>
                  </a:txBody>
                  <a:tcPr/>
                </a:tc>
                <a:tc>
                  <a:txBody>
                    <a:bodyPr/>
                    <a:lstStyle/>
                    <a:p>
                      <a:r>
                        <a:rPr lang="en-US" dirty="0"/>
                        <a:t>N=7</a:t>
                      </a:r>
                    </a:p>
                  </a:txBody>
                  <a:tcPr/>
                </a:tc>
                <a:tc>
                  <a:txBody>
                    <a:bodyPr/>
                    <a:lstStyle/>
                    <a:p>
                      <a:r>
                        <a:rPr lang="en-US" dirty="0"/>
                        <a:t>23km</a:t>
                      </a:r>
                      <a:r>
                        <a:rPr lang="en-US" baseline="30000" dirty="0"/>
                        <a:t>2</a:t>
                      </a:r>
                    </a:p>
                  </a:txBody>
                  <a:tcPr/>
                </a:tc>
                <a:tc>
                  <a:txBody>
                    <a:bodyPr/>
                    <a:lstStyle/>
                    <a:p>
                      <a:r>
                        <a:rPr lang="en-US" dirty="0"/>
                        <a:t>N=1</a:t>
                      </a:r>
                    </a:p>
                  </a:txBody>
                  <a:tcPr/>
                </a:tc>
                <a:tc>
                  <a:txBody>
                    <a:bodyPr/>
                    <a:lstStyle/>
                    <a:p>
                      <a:r>
                        <a:rPr lang="en-US" dirty="0"/>
                        <a:t>62km</a:t>
                      </a:r>
                      <a:r>
                        <a:rPr lang="en-US" baseline="30000" dirty="0"/>
                        <a:t>2</a:t>
                      </a:r>
                    </a:p>
                  </a:txBody>
                  <a:tcPr/>
                </a:tc>
                <a:tc>
                  <a:txBody>
                    <a:bodyPr/>
                    <a:lstStyle/>
                    <a:p>
                      <a:r>
                        <a:rPr lang="en-US" dirty="0"/>
                        <a:t>Grubbs</a:t>
                      </a:r>
                    </a:p>
                  </a:txBody>
                  <a:tcPr/>
                </a:tc>
                <a:extLst>
                  <a:ext uri="{0D108BD9-81ED-4DB2-BD59-A6C34878D82A}">
                    <a16:rowId xmlns:a16="http://schemas.microsoft.com/office/drawing/2014/main" val="10001"/>
                  </a:ext>
                </a:extLst>
              </a:tr>
              <a:tr h="685705">
                <a:tc>
                  <a:txBody>
                    <a:bodyPr/>
                    <a:lstStyle/>
                    <a:p>
                      <a:r>
                        <a:rPr lang="en-US" dirty="0"/>
                        <a:t>Los Angeles</a:t>
                      </a:r>
                    </a:p>
                  </a:txBody>
                  <a:tcPr/>
                </a:tc>
                <a:tc>
                  <a:txBody>
                    <a:bodyPr/>
                    <a:lstStyle/>
                    <a:p>
                      <a:r>
                        <a:rPr lang="en-US" dirty="0"/>
                        <a:t>N=53</a:t>
                      </a:r>
                    </a:p>
                  </a:txBody>
                  <a:tcPr/>
                </a:tc>
                <a:tc>
                  <a:txBody>
                    <a:bodyPr/>
                    <a:lstStyle/>
                    <a:p>
                      <a:r>
                        <a:rPr lang="en-US" dirty="0"/>
                        <a:t>5km</a:t>
                      </a:r>
                      <a:r>
                        <a:rPr lang="en-US" baseline="30000" dirty="0"/>
                        <a:t>2</a:t>
                      </a:r>
                    </a:p>
                  </a:txBody>
                  <a:tcPr/>
                </a:tc>
                <a:tc>
                  <a:txBody>
                    <a:bodyPr/>
                    <a:lstStyle/>
                    <a:p>
                      <a:r>
                        <a:rPr lang="en-US" dirty="0"/>
                        <a:t>N=8</a:t>
                      </a:r>
                    </a:p>
                  </a:txBody>
                  <a:tcPr/>
                </a:tc>
                <a:tc>
                  <a:txBody>
                    <a:bodyPr/>
                    <a:lstStyle/>
                    <a:p>
                      <a:r>
                        <a:rPr lang="en-US" dirty="0"/>
                        <a:t>50km</a:t>
                      </a:r>
                      <a:r>
                        <a:rPr lang="en-US" baseline="30000" dirty="0"/>
                        <a:t>2</a:t>
                      </a:r>
                    </a:p>
                  </a:txBody>
                  <a:tcPr/>
                </a:tc>
                <a:tc>
                  <a:txBody>
                    <a:bodyPr/>
                    <a:lstStyle/>
                    <a:p>
                      <a:r>
                        <a:rPr lang="en-US" dirty="0"/>
                        <a:t>Riley</a:t>
                      </a:r>
                    </a:p>
                  </a:txBody>
                  <a:tcPr/>
                </a:tc>
                <a:extLst>
                  <a:ext uri="{0D108BD9-81ED-4DB2-BD59-A6C34878D82A}">
                    <a16:rowId xmlns:a16="http://schemas.microsoft.com/office/drawing/2014/main" val="10002"/>
                  </a:ext>
                </a:extLst>
              </a:tr>
              <a:tr h="685705">
                <a:tc>
                  <a:txBody>
                    <a:bodyPr/>
                    <a:lstStyle/>
                    <a:p>
                      <a:r>
                        <a:rPr lang="en-US" dirty="0"/>
                        <a:t>Cape Cod</a:t>
                      </a:r>
                    </a:p>
                  </a:txBody>
                  <a:tcPr/>
                </a:tc>
                <a:tc>
                  <a:txBody>
                    <a:bodyPr/>
                    <a:lstStyle/>
                    <a:p>
                      <a:r>
                        <a:rPr lang="en-US" dirty="0"/>
                        <a:t>N=5</a:t>
                      </a:r>
                    </a:p>
                  </a:txBody>
                  <a:tcPr/>
                </a:tc>
                <a:tc>
                  <a:txBody>
                    <a:bodyPr/>
                    <a:lstStyle/>
                    <a:p>
                      <a:r>
                        <a:rPr lang="en-US" dirty="0"/>
                        <a:t>36km</a:t>
                      </a:r>
                      <a:r>
                        <a:rPr lang="en-US" baseline="30000" dirty="0"/>
                        <a:t>2</a:t>
                      </a:r>
                    </a:p>
                  </a:txBody>
                  <a:tcPr/>
                </a:tc>
                <a:tc>
                  <a:txBody>
                    <a:bodyPr/>
                    <a:lstStyle/>
                    <a:p>
                      <a:r>
                        <a:rPr lang="en-US" dirty="0"/>
                        <a:t>N=1</a:t>
                      </a:r>
                    </a:p>
                  </a:txBody>
                  <a:tcPr/>
                </a:tc>
                <a:tc>
                  <a:txBody>
                    <a:bodyPr/>
                    <a:lstStyle/>
                    <a:p>
                      <a:r>
                        <a:rPr lang="en-US" dirty="0"/>
                        <a:t>115km</a:t>
                      </a:r>
                      <a:r>
                        <a:rPr lang="en-US" baseline="30000" dirty="0"/>
                        <a:t>2</a:t>
                      </a:r>
                    </a:p>
                  </a:txBody>
                  <a:tcPr/>
                </a:tc>
                <a:tc>
                  <a:txBody>
                    <a:bodyPr/>
                    <a:lstStyle/>
                    <a:p>
                      <a:r>
                        <a:rPr lang="en-US" dirty="0"/>
                        <a:t>Way</a:t>
                      </a:r>
                    </a:p>
                  </a:txBody>
                  <a:tcPr/>
                </a:tc>
                <a:extLst>
                  <a:ext uri="{0D108BD9-81ED-4DB2-BD59-A6C34878D82A}">
                    <a16:rowId xmlns:a16="http://schemas.microsoft.com/office/drawing/2014/main" val="10003"/>
                  </a:ext>
                </a:extLst>
              </a:tr>
              <a:tr h="685705">
                <a:tc>
                  <a:txBody>
                    <a:bodyPr/>
                    <a:lstStyle/>
                    <a:p>
                      <a:r>
                        <a:rPr lang="en-US" dirty="0"/>
                        <a:t>Chicago</a:t>
                      </a:r>
                    </a:p>
                  </a:txBody>
                  <a:tcPr/>
                </a:tc>
                <a:tc>
                  <a:txBody>
                    <a:bodyPr/>
                    <a:lstStyle/>
                    <a:p>
                      <a:r>
                        <a:rPr lang="en-US" dirty="0"/>
                        <a:t>N=118</a:t>
                      </a:r>
                    </a:p>
                  </a:txBody>
                  <a:tcPr/>
                </a:tc>
                <a:tc>
                  <a:txBody>
                    <a:bodyPr/>
                    <a:lstStyle/>
                    <a:p>
                      <a:r>
                        <a:rPr lang="en-US" dirty="0"/>
                        <a:t>5km</a:t>
                      </a:r>
                      <a:r>
                        <a:rPr lang="en-US" baseline="30000" dirty="0"/>
                        <a:t>2</a:t>
                      </a:r>
                    </a:p>
                  </a:txBody>
                  <a:tcPr/>
                </a:tc>
                <a:tc>
                  <a:txBody>
                    <a:bodyPr/>
                    <a:lstStyle/>
                    <a:p>
                      <a:r>
                        <a:rPr lang="en-US" dirty="0"/>
                        <a:t>N=40</a:t>
                      </a:r>
                    </a:p>
                  </a:txBody>
                  <a:tcPr/>
                </a:tc>
                <a:tc>
                  <a:txBody>
                    <a:bodyPr/>
                    <a:lstStyle/>
                    <a:p>
                      <a:r>
                        <a:rPr lang="en-US" dirty="0"/>
                        <a:t>27km</a:t>
                      </a:r>
                      <a:r>
                        <a:rPr lang="en-US" baseline="30000" dirty="0"/>
                        <a:t>2</a:t>
                      </a:r>
                    </a:p>
                  </a:txBody>
                  <a:tcPr/>
                </a:tc>
                <a:tc>
                  <a:txBody>
                    <a:bodyPr/>
                    <a:lstStyle/>
                    <a:p>
                      <a:r>
                        <a:rPr lang="en-US" dirty="0" err="1"/>
                        <a:t>Gehrt</a:t>
                      </a:r>
                      <a:endParaRPr lang="en-US" dirty="0"/>
                    </a:p>
                  </a:txBody>
                  <a:tcPr/>
                </a:tc>
                <a:extLst>
                  <a:ext uri="{0D108BD9-81ED-4DB2-BD59-A6C34878D82A}">
                    <a16:rowId xmlns:a16="http://schemas.microsoft.com/office/drawing/2014/main" val="10004"/>
                  </a:ext>
                </a:extLst>
              </a:tr>
            </a:tbl>
          </a:graphicData>
        </a:graphic>
      </p:graphicFrame>
      <p:sp>
        <p:nvSpPr>
          <p:cNvPr id="5" name="TextBox 4"/>
          <p:cNvSpPr txBox="1"/>
          <p:nvPr/>
        </p:nvSpPr>
        <p:spPr>
          <a:xfrm>
            <a:off x="307232" y="6297579"/>
            <a:ext cx="5202816" cy="400110"/>
          </a:xfrm>
          <a:prstGeom prst="rect">
            <a:avLst/>
          </a:prstGeom>
          <a:noFill/>
        </p:spPr>
        <p:txBody>
          <a:bodyPr wrap="none" rtlCol="0">
            <a:spAutoFit/>
          </a:bodyPr>
          <a:lstStyle/>
          <a:p>
            <a:r>
              <a:rPr lang="en-US" sz="2000" i="1" dirty="0"/>
              <a:t>All samples are minimum convex polygon (MCP)</a:t>
            </a:r>
          </a:p>
        </p:txBody>
      </p:sp>
      <p:sp>
        <p:nvSpPr>
          <p:cNvPr id="3" name="TextBox 2">
            <a:extLst>
              <a:ext uri="{FF2B5EF4-FFF2-40B4-BE49-F238E27FC236}">
                <a16:creationId xmlns:a16="http://schemas.microsoft.com/office/drawing/2014/main" id="{4927765E-6C95-4345-916C-299BE81F9FC3}"/>
              </a:ext>
            </a:extLst>
          </p:cNvPr>
          <p:cNvSpPr txBox="1"/>
          <p:nvPr/>
        </p:nvSpPr>
        <p:spPr>
          <a:xfrm>
            <a:off x="622569" y="4786009"/>
            <a:ext cx="8375515" cy="1754326"/>
          </a:xfrm>
          <a:prstGeom prst="rect">
            <a:avLst/>
          </a:prstGeom>
          <a:noFill/>
        </p:spPr>
        <p:txBody>
          <a:bodyPr wrap="square" rtlCol="0">
            <a:spAutoFit/>
          </a:bodyPr>
          <a:lstStyle/>
          <a:p>
            <a:r>
              <a:rPr lang="en-US" u="sng" dirty="0"/>
              <a:t>As would be expected:</a:t>
            </a:r>
          </a:p>
          <a:p>
            <a:pPr marL="285750" indent="-285750">
              <a:buFont typeface="Arial" panose="020B0604020202020204" pitchFamily="34" charset="0"/>
              <a:buChar char="•"/>
            </a:pPr>
            <a:r>
              <a:rPr lang="en-US" dirty="0"/>
              <a:t>The fewer number of coyotes there were, the larger the territories (home ranges)</a:t>
            </a:r>
          </a:p>
          <a:p>
            <a:pPr marL="285750" indent="-285750">
              <a:buFont typeface="Arial" panose="020B0604020202020204" pitchFamily="34" charset="0"/>
              <a:buChar char="•"/>
            </a:pPr>
            <a:r>
              <a:rPr lang="en-US" dirty="0"/>
              <a:t>The higher number of coyotes, the smaller the territories</a:t>
            </a:r>
          </a:p>
          <a:p>
            <a:pPr marL="285750" indent="-285750">
              <a:buFont typeface="Arial" panose="020B0604020202020204" pitchFamily="34" charset="0"/>
              <a:buChar char="•"/>
            </a:pPr>
            <a:r>
              <a:rPr lang="en-US" dirty="0"/>
              <a:t>Transient coyotes cover a large amount of territory (always on the move and move in and out of resident coyote territories)</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5494773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6" descr="10 Coyotes Points Mapped"/>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743200" y="1066800"/>
            <a:ext cx="6040438"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866" name="Rectangle 2"/>
          <p:cNvSpPr>
            <a:spLocks noGrp="1" noChangeArrowheads="1"/>
          </p:cNvSpPr>
          <p:nvPr>
            <p:ph type="title"/>
          </p:nvPr>
        </p:nvSpPr>
        <p:spPr>
          <a:xfrm>
            <a:off x="400250" y="74032"/>
            <a:ext cx="8229600" cy="609600"/>
          </a:xfrm>
          <a:solidFill>
            <a:srgbClr val="FF6600"/>
          </a:solidFill>
        </p:spPr>
        <p:txBody>
          <a:bodyPr/>
          <a:lstStyle/>
          <a:p>
            <a:pPr eaLnBrk="1" hangingPunct="1"/>
            <a:r>
              <a:rPr lang="en-US" sz="3200" dirty="0">
                <a:latin typeface="+mn-lt"/>
                <a:ea typeface="ＭＳ Ｐゴシック" charset="0"/>
                <a:cs typeface="ＭＳ Ｐゴシック" charset="0"/>
              </a:rPr>
              <a:t>Coyote </a:t>
            </a:r>
            <a:r>
              <a:rPr lang="en-US" sz="3200" dirty="0" err="1">
                <a:latin typeface="+mn-lt"/>
                <a:ea typeface="ＭＳ Ｐゴシック" charset="0"/>
                <a:cs typeface="ＭＳ Ｐゴシック" charset="0"/>
              </a:rPr>
              <a:t>Radiotelemetry</a:t>
            </a:r>
            <a:r>
              <a:rPr lang="en-US" sz="3200" dirty="0">
                <a:latin typeface="+mn-lt"/>
                <a:ea typeface="ＭＳ Ｐゴシック" charset="0"/>
                <a:cs typeface="ＭＳ Ｐゴシック" charset="0"/>
              </a:rPr>
              <a:t> Data from Cape Cod</a:t>
            </a:r>
          </a:p>
        </p:txBody>
      </p:sp>
      <p:sp>
        <p:nvSpPr>
          <p:cNvPr id="36867" name="Rectangle 3"/>
          <p:cNvSpPr>
            <a:spLocks noChangeArrowheads="1"/>
          </p:cNvSpPr>
          <p:nvPr/>
        </p:nvSpPr>
        <p:spPr bwMode="auto">
          <a:xfrm>
            <a:off x="1295400" y="6477000"/>
            <a:ext cx="5160963" cy="323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nSpc>
                <a:spcPct val="80000"/>
              </a:lnSpc>
              <a:spcBef>
                <a:spcPct val="20000"/>
              </a:spcBef>
            </a:pPr>
            <a:r>
              <a:rPr lang="en-US" sz="1800"/>
              <a:t>8,763 points collected on 10 coyotes 1998-2007</a:t>
            </a:r>
          </a:p>
        </p:txBody>
      </p:sp>
      <p:pic>
        <p:nvPicPr>
          <p:cNvPr id="36868" name="Picture 7" descr="Map of Mass"/>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2400" y="762000"/>
            <a:ext cx="3505200" cy="2357438"/>
          </a:xfrm>
          <a:prstGeom prst="rect">
            <a:avLst/>
          </a:prstGeom>
          <a:noFill/>
          <a:ln w="19050">
            <a:solidFill>
              <a:schemeClr val="hlink"/>
            </a:solidFill>
            <a:miter lim="800000"/>
            <a:headEnd/>
            <a:tailEnd/>
          </a:ln>
          <a:extLst>
            <a:ext uri="{909E8E84-426E-40dd-AFC4-6F175D3DCCD1}">
              <a14:hiddenFill xmlns="" xmlns:a14="http://schemas.microsoft.com/office/drawing/2010/main">
                <a:solidFill>
                  <a:srgbClr val="FFFFFF"/>
                </a:solidFill>
              </a14:hiddenFill>
            </a:ext>
          </a:extLst>
        </p:spPr>
      </p:pic>
      <p:sp>
        <p:nvSpPr>
          <p:cNvPr id="36869" name="Oval 8"/>
          <p:cNvSpPr>
            <a:spLocks noChangeArrowheads="1"/>
          </p:cNvSpPr>
          <p:nvPr/>
        </p:nvSpPr>
        <p:spPr bwMode="auto">
          <a:xfrm>
            <a:off x="2819400" y="2057400"/>
            <a:ext cx="838200" cy="914400"/>
          </a:xfrm>
          <a:prstGeom prst="ellipse">
            <a:avLst/>
          </a:prstGeom>
          <a:noFill/>
          <a:ln w="12700">
            <a:solidFill>
              <a:srgbClr val="0000FF"/>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Tree>
    <p:extLst>
      <p:ext uri="{BB962C8B-B14F-4D97-AF65-F5344CB8AC3E}">
        <p14:creationId xmlns:p14="http://schemas.microsoft.com/office/powerpoint/2010/main" val="3584762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5334000" cy="1600200"/>
          </a:xfrm>
          <a:solidFill>
            <a:srgbClr val="FF6600"/>
          </a:solidFill>
        </p:spPr>
        <p:txBody>
          <a:bodyPr/>
          <a:lstStyle/>
          <a:p>
            <a:pPr>
              <a:defRPr/>
            </a:pPr>
            <a:r>
              <a:rPr lang="en-US" sz="2800" dirty="0">
                <a:ea typeface="ＭＳ Ｐゴシック" charset="0"/>
                <a:cs typeface="ＭＳ Ｐゴシック" charset="0"/>
              </a:rPr>
              <a:t>Data suggest that competition and stability can be drivers for territory size in coyotes </a:t>
            </a:r>
          </a:p>
        </p:txBody>
      </p:sp>
      <p:grpSp>
        <p:nvGrpSpPr>
          <p:cNvPr id="41986" name="Group 2"/>
          <p:cNvGrpSpPr>
            <a:grpSpLocks noChangeAspect="1"/>
          </p:cNvGrpSpPr>
          <p:nvPr/>
        </p:nvGrpSpPr>
        <p:grpSpPr bwMode="auto">
          <a:xfrm>
            <a:off x="2286000" y="0"/>
            <a:ext cx="7116763" cy="7772400"/>
            <a:chOff x="4240" y="4286"/>
            <a:chExt cx="8973" cy="9800"/>
          </a:xfrm>
        </p:grpSpPr>
        <p:pic>
          <p:nvPicPr>
            <p:cNvPr id="41988" name="Picture 1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240" y="4286"/>
              <a:ext cx="8635" cy="85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989" name="AutoShape 3"/>
            <p:cNvSpPr>
              <a:spLocks noChangeAspect="1" noChangeArrowheads="1" noTextEdit="1"/>
            </p:cNvSpPr>
            <p:nvPr/>
          </p:nvSpPr>
          <p:spPr bwMode="auto">
            <a:xfrm>
              <a:off x="4528" y="5439"/>
              <a:ext cx="8685" cy="86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41990" name="Freeform 5"/>
            <p:cNvSpPr>
              <a:spLocks noEditPoints="1"/>
            </p:cNvSpPr>
            <p:nvPr/>
          </p:nvSpPr>
          <p:spPr bwMode="auto">
            <a:xfrm>
              <a:off x="5332" y="9036"/>
              <a:ext cx="536" cy="842"/>
            </a:xfrm>
            <a:custGeom>
              <a:avLst/>
              <a:gdLst>
                <a:gd name="T0" fmla="*/ 0 w 536"/>
                <a:gd name="T1" fmla="*/ 824 h 842"/>
                <a:gd name="T2" fmla="*/ 476 w 536"/>
                <a:gd name="T3" fmla="*/ 64 h 842"/>
                <a:gd name="T4" fmla="*/ 505 w 536"/>
                <a:gd name="T5" fmla="*/ 82 h 842"/>
                <a:gd name="T6" fmla="*/ 30 w 536"/>
                <a:gd name="T7" fmla="*/ 842 h 842"/>
                <a:gd name="T8" fmla="*/ 0 w 536"/>
                <a:gd name="T9" fmla="*/ 824 h 842"/>
                <a:gd name="T10" fmla="*/ 437 w 536"/>
                <a:gd name="T11" fmla="*/ 60 h 842"/>
                <a:gd name="T12" fmla="*/ 536 w 536"/>
                <a:gd name="T13" fmla="*/ 0 h 842"/>
                <a:gd name="T14" fmla="*/ 525 w 536"/>
                <a:gd name="T15" fmla="*/ 116 h 842"/>
                <a:gd name="T16" fmla="*/ 437 w 536"/>
                <a:gd name="T17" fmla="*/ 60 h 8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6"/>
                <a:gd name="T28" fmla="*/ 0 h 842"/>
                <a:gd name="T29" fmla="*/ 536 w 536"/>
                <a:gd name="T30" fmla="*/ 842 h 8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6" h="842">
                  <a:moveTo>
                    <a:pt x="0" y="824"/>
                  </a:moveTo>
                  <a:lnTo>
                    <a:pt x="476" y="64"/>
                  </a:lnTo>
                  <a:lnTo>
                    <a:pt x="505" y="82"/>
                  </a:lnTo>
                  <a:lnTo>
                    <a:pt x="30" y="842"/>
                  </a:lnTo>
                  <a:lnTo>
                    <a:pt x="0" y="824"/>
                  </a:lnTo>
                  <a:close/>
                  <a:moveTo>
                    <a:pt x="437" y="60"/>
                  </a:moveTo>
                  <a:lnTo>
                    <a:pt x="536" y="0"/>
                  </a:lnTo>
                  <a:lnTo>
                    <a:pt x="525" y="116"/>
                  </a:lnTo>
                  <a:lnTo>
                    <a:pt x="437" y="60"/>
                  </a:lnTo>
                  <a:close/>
                </a:path>
              </a:pathLst>
            </a:custGeom>
            <a:solidFill>
              <a:srgbClr val="000000"/>
            </a:solidFill>
            <a:ln w="1270">
              <a:solidFill>
                <a:srgbClr val="000000"/>
              </a:solidFill>
              <a:bevel/>
              <a:headEnd/>
              <a:tailEnd/>
            </a:ln>
          </p:spPr>
          <p:txBody>
            <a:bodyPr/>
            <a:lstStyle/>
            <a:p>
              <a:endParaRPr lang="en-US"/>
            </a:p>
          </p:txBody>
        </p:sp>
        <p:sp>
          <p:nvSpPr>
            <p:cNvPr id="41991" name="Freeform 8"/>
            <p:cNvSpPr>
              <a:spLocks noEditPoints="1"/>
            </p:cNvSpPr>
            <p:nvPr/>
          </p:nvSpPr>
          <p:spPr bwMode="auto">
            <a:xfrm>
              <a:off x="5332" y="9036"/>
              <a:ext cx="536" cy="842"/>
            </a:xfrm>
            <a:custGeom>
              <a:avLst/>
              <a:gdLst>
                <a:gd name="T0" fmla="*/ 0 w 536"/>
                <a:gd name="T1" fmla="*/ 824 h 842"/>
                <a:gd name="T2" fmla="*/ 476 w 536"/>
                <a:gd name="T3" fmla="*/ 64 h 842"/>
                <a:gd name="T4" fmla="*/ 505 w 536"/>
                <a:gd name="T5" fmla="*/ 82 h 842"/>
                <a:gd name="T6" fmla="*/ 30 w 536"/>
                <a:gd name="T7" fmla="*/ 842 h 842"/>
                <a:gd name="T8" fmla="*/ 0 w 536"/>
                <a:gd name="T9" fmla="*/ 824 h 842"/>
                <a:gd name="T10" fmla="*/ 437 w 536"/>
                <a:gd name="T11" fmla="*/ 60 h 842"/>
                <a:gd name="T12" fmla="*/ 536 w 536"/>
                <a:gd name="T13" fmla="*/ 0 h 842"/>
                <a:gd name="T14" fmla="*/ 525 w 536"/>
                <a:gd name="T15" fmla="*/ 116 h 842"/>
                <a:gd name="T16" fmla="*/ 437 w 536"/>
                <a:gd name="T17" fmla="*/ 60 h 8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6"/>
                <a:gd name="T28" fmla="*/ 0 h 842"/>
                <a:gd name="T29" fmla="*/ 536 w 536"/>
                <a:gd name="T30" fmla="*/ 842 h 8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6" h="842">
                  <a:moveTo>
                    <a:pt x="0" y="824"/>
                  </a:moveTo>
                  <a:lnTo>
                    <a:pt x="476" y="64"/>
                  </a:lnTo>
                  <a:lnTo>
                    <a:pt x="505" y="82"/>
                  </a:lnTo>
                  <a:lnTo>
                    <a:pt x="30" y="842"/>
                  </a:lnTo>
                  <a:lnTo>
                    <a:pt x="0" y="824"/>
                  </a:lnTo>
                  <a:close/>
                  <a:moveTo>
                    <a:pt x="437" y="60"/>
                  </a:moveTo>
                  <a:lnTo>
                    <a:pt x="536" y="0"/>
                  </a:lnTo>
                  <a:lnTo>
                    <a:pt x="525" y="116"/>
                  </a:lnTo>
                  <a:lnTo>
                    <a:pt x="437" y="60"/>
                  </a:lnTo>
                  <a:close/>
                </a:path>
              </a:pathLst>
            </a:custGeom>
            <a:solidFill>
              <a:srgbClr val="000000"/>
            </a:solidFill>
            <a:ln w="1270">
              <a:solidFill>
                <a:srgbClr val="000000"/>
              </a:solidFill>
              <a:bevel/>
              <a:headEnd/>
              <a:tailEnd/>
            </a:ln>
          </p:spPr>
          <p:txBody>
            <a:bodyPr/>
            <a:lstStyle/>
            <a:p>
              <a:endParaRPr lang="en-US"/>
            </a:p>
          </p:txBody>
        </p:sp>
      </p:grpSp>
      <p:sp>
        <p:nvSpPr>
          <p:cNvPr id="41987" name="TextBox 11"/>
          <p:cNvSpPr txBox="1">
            <a:spLocks noChangeArrowheads="1"/>
          </p:cNvSpPr>
          <p:nvPr/>
        </p:nvSpPr>
        <p:spPr bwMode="auto">
          <a:xfrm>
            <a:off x="152400" y="1828800"/>
            <a:ext cx="4800600" cy="2246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2000" dirty="0">
                <a:latin typeface="+mn-lt"/>
              </a:rPr>
              <a:t>Original territory established by Male #0103 influenced the sizes of territories maintained by #203 and #204.</a:t>
            </a:r>
          </a:p>
          <a:p>
            <a:pPr eaLnBrk="1" hangingPunct="1"/>
            <a:endParaRPr lang="en-US" sz="2000" dirty="0">
              <a:latin typeface="+mn-lt"/>
            </a:endParaRPr>
          </a:p>
          <a:p>
            <a:pPr eaLnBrk="1" hangingPunct="1"/>
            <a:r>
              <a:rPr lang="en-US" sz="2000" dirty="0">
                <a:latin typeface="+mn-lt"/>
              </a:rPr>
              <a:t>Population density was ~20 individuals per 100 km</a:t>
            </a:r>
            <a:r>
              <a:rPr lang="en-US" sz="2000" baseline="30000" dirty="0">
                <a:latin typeface="+mn-lt"/>
              </a:rPr>
              <a:t>2</a:t>
            </a:r>
            <a:r>
              <a:rPr lang="en-US" sz="2000" dirty="0">
                <a:latin typeface="+mn-lt"/>
              </a:rPr>
              <a:t>. Centerville Pack maintained a 19 km</a:t>
            </a:r>
            <a:r>
              <a:rPr lang="en-US" sz="2000" baseline="30000" dirty="0">
                <a:latin typeface="+mn-lt"/>
              </a:rPr>
              <a:t>2</a:t>
            </a:r>
            <a:r>
              <a:rPr lang="en-US" sz="2000" dirty="0">
                <a:latin typeface="+mn-lt"/>
              </a:rPr>
              <a:t> territory.</a:t>
            </a:r>
          </a:p>
        </p:txBody>
      </p:sp>
    </p:spTree>
    <p:extLst>
      <p:ext uri="{BB962C8B-B14F-4D97-AF65-F5344CB8AC3E}">
        <p14:creationId xmlns:p14="http://schemas.microsoft.com/office/powerpoint/2010/main" val="772922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876800" y="533400"/>
            <a:ext cx="4124325"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3010" name="TextBox 3"/>
          <p:cNvSpPr txBox="1">
            <a:spLocks noChangeArrowheads="1"/>
          </p:cNvSpPr>
          <p:nvPr/>
        </p:nvSpPr>
        <p:spPr bwMode="auto">
          <a:xfrm>
            <a:off x="228600" y="1219200"/>
            <a:ext cx="4343400" cy="3786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dirty="0">
                <a:latin typeface="+mj-lt"/>
              </a:rPr>
              <a:t>Following the death of two adults in the Centerville Pack, the packs of #204 and #203 subdivided the territory, effectively doubling the population density to ~50 individuals per 100 km</a:t>
            </a:r>
            <a:r>
              <a:rPr lang="en-US" baseline="30000" dirty="0">
                <a:latin typeface="+mj-lt"/>
              </a:rPr>
              <a:t>2</a:t>
            </a:r>
            <a:r>
              <a:rPr lang="en-US" dirty="0">
                <a:latin typeface="+mj-lt"/>
              </a:rPr>
              <a:t> area.</a:t>
            </a:r>
          </a:p>
          <a:p>
            <a:pPr eaLnBrk="1" hangingPunct="1"/>
            <a:endParaRPr lang="en-US" dirty="0">
              <a:latin typeface="+mj-lt"/>
            </a:endParaRPr>
          </a:p>
          <a:p>
            <a:pPr eaLnBrk="1" hangingPunct="1"/>
            <a:r>
              <a:rPr lang="en-US" dirty="0">
                <a:latin typeface="+mj-lt"/>
              </a:rPr>
              <a:t>These data suggest that coyote population density is not reduced through removal of individuals.</a:t>
            </a:r>
          </a:p>
        </p:txBody>
      </p:sp>
    </p:spTree>
    <p:extLst>
      <p:ext uri="{BB962C8B-B14F-4D97-AF65-F5344CB8AC3E}">
        <p14:creationId xmlns:p14="http://schemas.microsoft.com/office/powerpoint/2010/main" val="796227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1B9D2-9B4C-44D4-BEE9-559329C71DBC}"/>
              </a:ext>
            </a:extLst>
          </p:cNvPr>
          <p:cNvSpPr>
            <a:spLocks noGrp="1"/>
          </p:cNvSpPr>
          <p:nvPr>
            <p:ph type="title"/>
          </p:nvPr>
        </p:nvSpPr>
        <p:spPr/>
        <p:txBody>
          <a:bodyPr/>
          <a:lstStyle/>
          <a:p>
            <a:r>
              <a:rPr lang="en-US" dirty="0"/>
              <a:t>Long distance movement</a:t>
            </a:r>
          </a:p>
        </p:txBody>
      </p:sp>
      <p:pic>
        <p:nvPicPr>
          <p:cNvPr id="3" name="Picture 2">
            <a:extLst>
              <a:ext uri="{FF2B5EF4-FFF2-40B4-BE49-F238E27FC236}">
                <a16:creationId xmlns:a16="http://schemas.microsoft.com/office/drawing/2014/main" id="{1C3AFBEA-835D-4663-8BF7-0C6E95B820C3}"/>
              </a:ext>
            </a:extLst>
          </p:cNvPr>
          <p:cNvPicPr>
            <a:picLocks noChangeAspect="1"/>
          </p:cNvPicPr>
          <p:nvPr/>
        </p:nvPicPr>
        <p:blipFill>
          <a:blip r:embed="rId2"/>
          <a:stretch>
            <a:fillRect/>
          </a:stretch>
        </p:blipFill>
        <p:spPr>
          <a:xfrm>
            <a:off x="0" y="1770435"/>
            <a:ext cx="9165925" cy="4445540"/>
          </a:xfrm>
          <a:prstGeom prst="rect">
            <a:avLst/>
          </a:prstGeom>
        </p:spPr>
      </p:pic>
      <p:sp>
        <p:nvSpPr>
          <p:cNvPr id="4" name="TextBox 3">
            <a:extLst>
              <a:ext uri="{FF2B5EF4-FFF2-40B4-BE49-F238E27FC236}">
                <a16:creationId xmlns:a16="http://schemas.microsoft.com/office/drawing/2014/main" id="{7C8E94CC-65F1-473F-9560-8EB97F7C459B}"/>
              </a:ext>
            </a:extLst>
          </p:cNvPr>
          <p:cNvSpPr txBox="1"/>
          <p:nvPr/>
        </p:nvSpPr>
        <p:spPr>
          <a:xfrm>
            <a:off x="5632315" y="5350532"/>
            <a:ext cx="3317132" cy="646331"/>
          </a:xfrm>
          <a:prstGeom prst="rect">
            <a:avLst/>
          </a:prstGeom>
          <a:noFill/>
        </p:spPr>
        <p:txBody>
          <a:bodyPr wrap="square" rtlCol="0">
            <a:spAutoFit/>
          </a:bodyPr>
          <a:lstStyle/>
          <a:p>
            <a:r>
              <a:rPr lang="en-US" dirty="0"/>
              <a:t>Over 25 mi in one night</a:t>
            </a:r>
          </a:p>
          <a:p>
            <a:r>
              <a:rPr lang="en-US" dirty="0"/>
              <a:t>Coyote = “Sill”</a:t>
            </a:r>
          </a:p>
        </p:txBody>
      </p:sp>
    </p:spTree>
    <p:extLst>
      <p:ext uri="{BB962C8B-B14F-4D97-AF65-F5344CB8AC3E}">
        <p14:creationId xmlns:p14="http://schemas.microsoft.com/office/powerpoint/2010/main" val="1040823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69963"/>
          </a:xfrm>
          <a:solidFill>
            <a:srgbClr val="FF6600"/>
          </a:solidFill>
        </p:spPr>
        <p:txBody>
          <a:bodyPr/>
          <a:lstStyle/>
          <a:p>
            <a:r>
              <a:rPr lang="en-US" dirty="0"/>
              <a:t>Review of Coyote Diet Analyses</a:t>
            </a:r>
          </a:p>
        </p:txBody>
      </p:sp>
      <p:pic>
        <p:nvPicPr>
          <p:cNvPr id="5" name="Picture 4"/>
          <p:cNvPicPr/>
          <p:nvPr/>
        </p:nvPicPr>
        <p:blipFill>
          <a:blip r:embed="rId2">
            <a:extLst>
              <a:ext uri="{28A0092B-C50C-407E-A947-70E740481C1C}">
                <a14:useLocalDpi xmlns:a14="http://schemas.microsoft.com/office/drawing/2010/main"/>
              </a:ext>
            </a:extLst>
          </a:blip>
          <a:srcRect/>
          <a:stretch>
            <a:fillRect/>
          </a:stretch>
        </p:blipFill>
        <p:spPr bwMode="auto">
          <a:xfrm>
            <a:off x="406400" y="1541930"/>
            <a:ext cx="8331200" cy="4258236"/>
          </a:xfrm>
          <a:prstGeom prst="rect">
            <a:avLst/>
          </a:prstGeom>
          <a:noFill/>
          <a:ln>
            <a:noFill/>
          </a:ln>
        </p:spPr>
      </p:pic>
      <p:sp>
        <p:nvSpPr>
          <p:cNvPr id="4" name="Rectangle 3"/>
          <p:cNvSpPr/>
          <p:nvPr/>
        </p:nvSpPr>
        <p:spPr>
          <a:xfrm>
            <a:off x="177803" y="5961532"/>
            <a:ext cx="8795871" cy="584775"/>
          </a:xfrm>
          <a:prstGeom prst="rect">
            <a:avLst/>
          </a:prstGeom>
        </p:spPr>
        <p:txBody>
          <a:bodyPr wrap="square">
            <a:spAutoFit/>
          </a:bodyPr>
          <a:lstStyle/>
          <a:p>
            <a:pPr defTabSz="457189"/>
            <a:r>
              <a:rPr lang="en-US" sz="1600" dirty="0" err="1">
                <a:solidFill>
                  <a:prstClr val="black"/>
                </a:solidFill>
                <a:latin typeface="Calibri"/>
              </a:rPr>
              <a:t>Gehrt</a:t>
            </a:r>
            <a:r>
              <a:rPr lang="en-US" sz="1600" dirty="0">
                <a:solidFill>
                  <a:prstClr val="black"/>
                </a:solidFill>
                <a:latin typeface="Calibri"/>
              </a:rPr>
              <a:t>, Stanley D., "ECOLOGY OF COYOTES IN URBAN LANDSCAPES" (2007).Wildlife Damage Management Conferences -- Proceedings. 63. http://</a:t>
            </a:r>
            <a:r>
              <a:rPr lang="en-US" sz="1600" dirty="0" err="1">
                <a:solidFill>
                  <a:prstClr val="black"/>
                </a:solidFill>
                <a:latin typeface="Calibri"/>
              </a:rPr>
              <a:t>digitalcommons.unl.edu</a:t>
            </a:r>
            <a:r>
              <a:rPr lang="en-US" sz="1600" dirty="0">
                <a:solidFill>
                  <a:prstClr val="black"/>
                </a:solidFill>
                <a:latin typeface="Calibri"/>
              </a:rPr>
              <a:t>/</a:t>
            </a:r>
            <a:r>
              <a:rPr lang="en-US" sz="1600" dirty="0" err="1">
                <a:solidFill>
                  <a:prstClr val="black"/>
                </a:solidFill>
                <a:latin typeface="Calibri"/>
              </a:rPr>
              <a:t>icwdm_wdmconfproc</a:t>
            </a:r>
            <a:r>
              <a:rPr lang="en-US" sz="1600" dirty="0">
                <a:solidFill>
                  <a:prstClr val="black"/>
                </a:solidFill>
                <a:latin typeface="Calibri"/>
              </a:rPr>
              <a:t>/63</a:t>
            </a:r>
          </a:p>
        </p:txBody>
      </p:sp>
    </p:spTree>
    <p:extLst>
      <p:ext uri="{BB962C8B-B14F-4D97-AF65-F5344CB8AC3E}">
        <p14:creationId xmlns:p14="http://schemas.microsoft.com/office/powerpoint/2010/main" val="907198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9916F-AD23-4F72-99DF-643D26A3AB38}"/>
              </a:ext>
            </a:extLst>
          </p:cNvPr>
          <p:cNvSpPr>
            <a:spLocks noGrp="1"/>
          </p:cNvSpPr>
          <p:nvPr>
            <p:ph type="title"/>
          </p:nvPr>
        </p:nvSpPr>
        <p:spPr/>
        <p:txBody>
          <a:bodyPr/>
          <a:lstStyle/>
          <a:p>
            <a:r>
              <a:rPr lang="en-US" dirty="0"/>
              <a:t>Coyote: The Myth</a:t>
            </a:r>
          </a:p>
        </p:txBody>
      </p:sp>
      <p:sp>
        <p:nvSpPr>
          <p:cNvPr id="3" name="Content Placeholder 2">
            <a:extLst>
              <a:ext uri="{FF2B5EF4-FFF2-40B4-BE49-F238E27FC236}">
                <a16:creationId xmlns:a16="http://schemas.microsoft.com/office/drawing/2014/main" id="{9A39DA7F-BC80-4B79-84BF-F56C1F3604D4}"/>
              </a:ext>
            </a:extLst>
          </p:cNvPr>
          <p:cNvSpPr>
            <a:spLocks noGrp="1"/>
          </p:cNvSpPr>
          <p:nvPr>
            <p:ph idx="1"/>
          </p:nvPr>
        </p:nvSpPr>
        <p:spPr/>
        <p:txBody>
          <a:bodyPr/>
          <a:lstStyle/>
          <a:p>
            <a:r>
              <a:rPr lang="en-US" u="sng" dirty="0">
                <a:hlinkClick r:id="rId3"/>
              </a:rPr>
              <a:t>https://www.youtube.com/watch?v=PJ0_WEBnZgs</a:t>
            </a:r>
            <a:endParaRPr lang="en-US" dirty="0"/>
          </a:p>
        </p:txBody>
      </p:sp>
    </p:spTree>
    <p:extLst>
      <p:ext uri="{BB962C8B-B14F-4D97-AF65-F5344CB8AC3E}">
        <p14:creationId xmlns:p14="http://schemas.microsoft.com/office/powerpoint/2010/main" val="3229596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Grp="1" noChangeArrowheads="1"/>
          </p:cNvSpPr>
          <p:nvPr>
            <p:ph type="title"/>
          </p:nvPr>
        </p:nvSpPr>
        <p:spPr>
          <a:xfrm>
            <a:off x="0" y="0"/>
            <a:ext cx="7772400" cy="1143000"/>
          </a:xfrm>
          <a:solidFill>
            <a:srgbClr val="FF6600"/>
          </a:solidFill>
        </p:spPr>
        <p:txBody>
          <a:bodyPr/>
          <a:lstStyle/>
          <a:p>
            <a:pPr eaLnBrk="1" hangingPunct="1">
              <a:defRPr/>
            </a:pPr>
            <a:r>
              <a:rPr lang="en-US" sz="2800" dirty="0">
                <a:effectLst>
                  <a:outerShdw blurRad="38100" dist="38100" dir="2700000" algn="tl">
                    <a:srgbClr val="000000"/>
                  </a:outerShdw>
                </a:effectLst>
                <a:latin typeface="+mn-lt"/>
              </a:rPr>
              <a:t>Coyote Diet</a:t>
            </a:r>
            <a:r>
              <a:rPr lang="en-US" sz="2400" dirty="0">
                <a:effectLst>
                  <a:outerShdw blurRad="38100" dist="38100" dir="2700000" algn="tl">
                    <a:srgbClr val="000000"/>
                  </a:outerShdw>
                </a:effectLst>
                <a:latin typeface="+mn-lt"/>
              </a:rPr>
              <a:t>:  </a:t>
            </a:r>
            <a:br>
              <a:rPr lang="en-US" sz="2400" dirty="0">
                <a:effectLst>
                  <a:outerShdw blurRad="38100" dist="38100" dir="2700000" algn="tl">
                    <a:srgbClr val="000000"/>
                  </a:outerShdw>
                </a:effectLst>
                <a:latin typeface="+mn-lt"/>
              </a:rPr>
            </a:br>
            <a:r>
              <a:rPr lang="en-US" sz="2400" dirty="0">
                <a:effectLst>
                  <a:outerShdw blurRad="38100" dist="38100" dir="2700000" algn="tl">
                    <a:srgbClr val="000000"/>
                  </a:outerShdw>
                </a:effectLst>
                <a:latin typeface="+mn-lt"/>
              </a:rPr>
              <a:t>What’s easy?</a:t>
            </a:r>
          </a:p>
        </p:txBody>
      </p:sp>
      <p:pic>
        <p:nvPicPr>
          <p:cNvPr id="11267" name="Picture 3" descr="pleucopus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90801" y="5638803"/>
            <a:ext cx="1354139" cy="898525"/>
          </a:xfrm>
          <a:prstGeom prst="rect">
            <a:avLst/>
          </a:prstGeom>
          <a:noFill/>
          <a:ln w="9525">
            <a:noFill/>
            <a:miter lim="800000"/>
            <a:headEnd/>
            <a:tailEnd/>
          </a:ln>
        </p:spPr>
      </p:pic>
      <p:pic>
        <p:nvPicPr>
          <p:cNvPr id="11268" name="Picture 4" descr="Shorttail shrew"/>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1000" y="5638802"/>
            <a:ext cx="1752600" cy="955675"/>
          </a:xfrm>
          <a:prstGeom prst="rect">
            <a:avLst/>
          </a:prstGeom>
          <a:noFill/>
          <a:ln w="9525">
            <a:noFill/>
            <a:miter lim="800000"/>
            <a:headEnd/>
            <a:tailEnd/>
          </a:ln>
        </p:spPr>
      </p:pic>
      <p:pic>
        <p:nvPicPr>
          <p:cNvPr id="11269" name="Picture 5" descr="grasshopper"/>
          <p:cNvPicPr>
            <a:picLocks noChangeAspect="1" noChangeArrowheads="1"/>
          </p:cNvPicPr>
          <p:nvPr/>
        </p:nvPicPr>
        <p:blipFill>
          <a:blip r:embed="rId5" cstate="print"/>
          <a:srcRect/>
          <a:stretch>
            <a:fillRect/>
          </a:stretch>
        </p:blipFill>
        <p:spPr bwMode="auto">
          <a:xfrm>
            <a:off x="228600" y="3048000"/>
            <a:ext cx="1828800" cy="1219200"/>
          </a:xfrm>
          <a:prstGeom prst="rect">
            <a:avLst/>
          </a:prstGeom>
          <a:noFill/>
          <a:ln w="9525">
            <a:noFill/>
            <a:miter lim="800000"/>
            <a:headEnd/>
            <a:tailEnd/>
          </a:ln>
        </p:spPr>
      </p:pic>
      <p:pic>
        <p:nvPicPr>
          <p:cNvPr id="11270" name="Picture 6" descr="grapes"/>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733800" y="3810000"/>
            <a:ext cx="1905000" cy="1258888"/>
          </a:xfrm>
          <a:prstGeom prst="rect">
            <a:avLst/>
          </a:prstGeom>
          <a:noFill/>
          <a:ln w="9525">
            <a:noFill/>
            <a:miter lim="800000"/>
            <a:headEnd/>
            <a:tailEnd/>
          </a:ln>
        </p:spPr>
      </p:pic>
      <p:pic>
        <p:nvPicPr>
          <p:cNvPr id="11271" name="Picture 7" descr="groundhog_cub"/>
          <p:cNvPicPr>
            <a:picLocks noChangeAspect="1" noChangeArrowheads="1"/>
          </p:cNvPicPr>
          <p:nvPr/>
        </p:nvPicPr>
        <p:blipFill>
          <a:blip r:embed="rId7" cstate="print"/>
          <a:srcRect/>
          <a:stretch>
            <a:fillRect/>
          </a:stretch>
        </p:blipFill>
        <p:spPr bwMode="auto">
          <a:xfrm>
            <a:off x="3581400" y="2133600"/>
            <a:ext cx="1828800" cy="1397000"/>
          </a:xfrm>
          <a:prstGeom prst="rect">
            <a:avLst/>
          </a:prstGeom>
          <a:noFill/>
          <a:ln w="9525">
            <a:noFill/>
            <a:miter lim="800000"/>
            <a:headEnd/>
            <a:tailEnd/>
          </a:ln>
        </p:spPr>
      </p:pic>
      <p:pic>
        <p:nvPicPr>
          <p:cNvPr id="11272" name="Picture 8" descr="meadow vole 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28600" y="1981203"/>
            <a:ext cx="1752600" cy="925513"/>
          </a:xfrm>
          <a:prstGeom prst="rect">
            <a:avLst/>
          </a:prstGeom>
          <a:noFill/>
          <a:ln w="9525">
            <a:noFill/>
            <a:miter lim="800000"/>
            <a:headEnd/>
            <a:tailEnd/>
          </a:ln>
        </p:spPr>
      </p:pic>
      <p:pic>
        <p:nvPicPr>
          <p:cNvPr id="11273" name="Picture 9" descr="wtdeer"/>
          <p:cNvPicPr>
            <a:picLocks noChangeAspect="1" noChangeArrowheads="1"/>
          </p:cNvPicPr>
          <p:nvPr/>
        </p:nvPicPr>
        <p:blipFill>
          <a:blip r:embed="rId9" cstate="screen">
            <a:extLst>
              <a:ext uri="{28A0092B-C50C-407E-A947-70E740481C1C}">
                <a14:useLocalDpi xmlns:a14="http://schemas.microsoft.com/office/drawing/2010/main"/>
              </a:ext>
            </a:extLst>
          </a:blip>
          <a:srcRect l="9756" t="10191" r="9756" b="10191"/>
          <a:stretch>
            <a:fillRect/>
          </a:stretch>
        </p:blipFill>
        <p:spPr bwMode="auto">
          <a:xfrm>
            <a:off x="6705600" y="4724402"/>
            <a:ext cx="1981200" cy="1874839"/>
          </a:xfrm>
          <a:prstGeom prst="rect">
            <a:avLst/>
          </a:prstGeom>
          <a:noFill/>
          <a:ln w="9525">
            <a:noFill/>
            <a:miter lim="800000"/>
            <a:headEnd/>
            <a:tailEnd/>
          </a:ln>
        </p:spPr>
      </p:pic>
      <p:sp>
        <p:nvSpPr>
          <p:cNvPr id="11274" name="Text Box 10"/>
          <p:cNvSpPr txBox="1">
            <a:spLocks noChangeArrowheads="1"/>
          </p:cNvSpPr>
          <p:nvPr/>
        </p:nvSpPr>
        <p:spPr bwMode="auto">
          <a:xfrm>
            <a:off x="2438400" y="1219202"/>
            <a:ext cx="3352800" cy="1323439"/>
          </a:xfrm>
          <a:prstGeom prst="rect">
            <a:avLst/>
          </a:prstGeom>
          <a:noFill/>
          <a:ln w="9525">
            <a:noFill/>
            <a:miter lim="800000"/>
            <a:headEnd/>
            <a:tailEnd/>
          </a:ln>
        </p:spPr>
        <p:txBody>
          <a:bodyPr>
            <a:spAutoFit/>
          </a:bodyPr>
          <a:lstStyle/>
          <a:p>
            <a:pPr defTabSz="457189">
              <a:spcBef>
                <a:spcPct val="50000"/>
              </a:spcBef>
              <a:buFontTx/>
              <a:buChar char="•"/>
            </a:pPr>
            <a:r>
              <a:rPr lang="en-US" sz="2000">
                <a:solidFill>
                  <a:srgbClr val="C0504D"/>
                </a:solidFill>
                <a:latin typeface="Arial"/>
              </a:rPr>
              <a:t>Animals readily caught</a:t>
            </a:r>
          </a:p>
          <a:p>
            <a:pPr defTabSz="457189">
              <a:spcBef>
                <a:spcPct val="50000"/>
              </a:spcBef>
              <a:buFontTx/>
              <a:buChar char="•"/>
            </a:pPr>
            <a:r>
              <a:rPr lang="en-US" sz="2000">
                <a:solidFill>
                  <a:srgbClr val="C0504D"/>
                </a:solidFill>
                <a:latin typeface="Arial"/>
              </a:rPr>
              <a:t>Carrion</a:t>
            </a:r>
          </a:p>
          <a:p>
            <a:pPr defTabSz="457189">
              <a:spcBef>
                <a:spcPct val="50000"/>
              </a:spcBef>
              <a:buFontTx/>
              <a:buChar char="•"/>
            </a:pPr>
            <a:r>
              <a:rPr lang="en-US" sz="2000">
                <a:solidFill>
                  <a:srgbClr val="C0504D"/>
                </a:solidFill>
                <a:latin typeface="Arial"/>
              </a:rPr>
              <a:t>Fruit </a:t>
            </a:r>
          </a:p>
        </p:txBody>
      </p:sp>
      <p:pic>
        <p:nvPicPr>
          <p:cNvPr id="11275" name="Picture 11" descr="apple2"/>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419600" y="5257801"/>
            <a:ext cx="1752600" cy="1347788"/>
          </a:xfrm>
          <a:prstGeom prst="rect">
            <a:avLst/>
          </a:prstGeom>
          <a:noFill/>
          <a:ln w="9525">
            <a:noFill/>
            <a:miter lim="800000"/>
            <a:headEnd/>
            <a:tailEnd/>
          </a:ln>
        </p:spPr>
      </p:pic>
      <p:pic>
        <p:nvPicPr>
          <p:cNvPr id="11276" name="Picture 12" descr="squirrel"/>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533401" y="533403"/>
            <a:ext cx="1296988" cy="1330325"/>
          </a:xfrm>
          <a:prstGeom prst="rect">
            <a:avLst/>
          </a:prstGeom>
          <a:noFill/>
          <a:ln w="9525">
            <a:noFill/>
            <a:miter lim="800000"/>
            <a:headEnd/>
            <a:tailEnd/>
          </a:ln>
        </p:spPr>
      </p:pic>
      <p:pic>
        <p:nvPicPr>
          <p:cNvPr id="11277" name="Picture 13" descr="cottontail"/>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2209802" y="2590800"/>
            <a:ext cx="1189039" cy="1524000"/>
          </a:xfrm>
          <a:prstGeom prst="rect">
            <a:avLst/>
          </a:prstGeom>
          <a:noFill/>
          <a:ln w="9525">
            <a:noFill/>
            <a:miter lim="800000"/>
            <a:headEnd/>
            <a:tailEnd/>
          </a:ln>
        </p:spPr>
      </p:pic>
      <p:pic>
        <p:nvPicPr>
          <p:cNvPr id="11278" name="Picture 14" descr="mallards"/>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838200" y="4495803"/>
            <a:ext cx="2514600" cy="993775"/>
          </a:xfrm>
          <a:prstGeom prst="rect">
            <a:avLst/>
          </a:prstGeom>
          <a:noFill/>
          <a:ln w="9525">
            <a:noFill/>
            <a:miter lim="800000"/>
            <a:headEnd/>
            <a:tailEnd/>
          </a:ln>
        </p:spPr>
      </p:pic>
      <p:pic>
        <p:nvPicPr>
          <p:cNvPr id="11279" name="Picture 15" descr="can I bring anything3 copy"/>
          <p:cNvPicPr>
            <a:picLocks noGrp="1" noChangeAspect="1" noChangeArrowheads="1"/>
          </p:cNvPicPr>
          <p:nvPr>
            <p:ph idx="1"/>
          </p:nvPr>
        </p:nvPicPr>
        <p:blipFill>
          <a:blip r:embed="rId14" cstate="screen">
            <a:extLst>
              <a:ext uri="{28A0092B-C50C-407E-A947-70E740481C1C}">
                <a14:useLocalDpi xmlns:a14="http://schemas.microsoft.com/office/drawing/2010/main"/>
              </a:ext>
            </a:extLst>
          </a:blip>
          <a:srcRect/>
          <a:stretch>
            <a:fillRect/>
          </a:stretch>
        </p:blipFill>
        <p:spPr>
          <a:xfrm>
            <a:off x="5867402" y="533400"/>
            <a:ext cx="3114675" cy="3733800"/>
          </a:xfrm>
          <a:noFill/>
        </p:spPr>
      </p:pic>
    </p:spTree>
    <p:extLst>
      <p:ext uri="{BB962C8B-B14F-4D97-AF65-F5344CB8AC3E}">
        <p14:creationId xmlns:p14="http://schemas.microsoft.com/office/powerpoint/2010/main" val="307405974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a:xfrm>
            <a:off x="381000" y="152400"/>
            <a:ext cx="7772400" cy="762000"/>
          </a:xfrm>
          <a:solidFill>
            <a:srgbClr val="FF6600"/>
          </a:solidFill>
        </p:spPr>
        <p:txBody>
          <a:bodyPr>
            <a:noAutofit/>
          </a:bodyPr>
          <a:lstStyle/>
          <a:p>
            <a:pPr eaLnBrk="1" hangingPunct="1">
              <a:defRPr/>
            </a:pPr>
            <a:r>
              <a:rPr lang="en-US" sz="3200" dirty="0">
                <a:solidFill>
                  <a:srgbClr val="000000"/>
                </a:solidFill>
                <a:latin typeface="+mn-lt"/>
              </a:rPr>
              <a:t>Coyote Social behavior</a:t>
            </a:r>
          </a:p>
        </p:txBody>
      </p:sp>
      <p:sp>
        <p:nvSpPr>
          <p:cNvPr id="14339" name="Rectangle 3"/>
          <p:cNvSpPr>
            <a:spLocks noChangeArrowheads="1"/>
          </p:cNvSpPr>
          <p:nvPr/>
        </p:nvSpPr>
        <p:spPr bwMode="auto">
          <a:xfrm>
            <a:off x="0" y="3192463"/>
            <a:ext cx="9144000" cy="274637"/>
          </a:xfrm>
          <a:prstGeom prst="rect">
            <a:avLst/>
          </a:prstGeom>
          <a:noFill/>
          <a:ln w="9525">
            <a:noFill/>
            <a:miter lim="800000"/>
            <a:headEnd/>
            <a:tailEnd/>
          </a:ln>
        </p:spPr>
        <p:txBody>
          <a:bodyPr>
            <a:spAutoFit/>
          </a:bodyPr>
          <a:lstStyle/>
          <a:p>
            <a:r>
              <a:rPr lang="en-US" sz="1200">
                <a:latin typeface="Times New Roman" pitchFamily="18" charset="0"/>
                <a:cs typeface="Times New Roman" pitchFamily="18" charset="0"/>
              </a:rPr>
              <a:t>      </a:t>
            </a:r>
            <a:endParaRPr lang="en-US" sz="2400">
              <a:latin typeface="Times New Roman" pitchFamily="18" charset="0"/>
            </a:endParaRPr>
          </a:p>
        </p:txBody>
      </p:sp>
      <p:sp>
        <p:nvSpPr>
          <p:cNvPr id="14340" name="Rectangle 4"/>
          <p:cNvSpPr>
            <a:spLocks noChangeArrowheads="1"/>
          </p:cNvSpPr>
          <p:nvPr/>
        </p:nvSpPr>
        <p:spPr bwMode="auto">
          <a:xfrm>
            <a:off x="0" y="3467100"/>
            <a:ext cx="9144000" cy="274638"/>
          </a:xfrm>
          <a:prstGeom prst="rect">
            <a:avLst/>
          </a:prstGeom>
          <a:noFill/>
          <a:ln w="9525">
            <a:noFill/>
            <a:miter lim="800000"/>
            <a:headEnd/>
            <a:tailEnd/>
          </a:ln>
        </p:spPr>
        <p:txBody>
          <a:bodyPr>
            <a:spAutoFit/>
          </a:bodyPr>
          <a:lstStyle/>
          <a:p>
            <a:r>
              <a:rPr lang="en-US" sz="1200">
                <a:latin typeface="Times New Roman" pitchFamily="18" charset="0"/>
                <a:cs typeface="Times New Roman" pitchFamily="18" charset="0"/>
              </a:rPr>
              <a:t>      </a:t>
            </a:r>
            <a:endParaRPr lang="en-US" sz="2400">
              <a:latin typeface="Times New Roman" pitchFamily="18" charset="0"/>
            </a:endParaRPr>
          </a:p>
        </p:txBody>
      </p:sp>
      <p:sp>
        <p:nvSpPr>
          <p:cNvPr id="488453" name="Text Box 5"/>
          <p:cNvSpPr txBox="1">
            <a:spLocks noChangeArrowheads="1"/>
          </p:cNvSpPr>
          <p:nvPr/>
        </p:nvSpPr>
        <p:spPr bwMode="auto">
          <a:xfrm>
            <a:off x="914400" y="1361318"/>
            <a:ext cx="7391400" cy="2225675"/>
          </a:xfrm>
          <a:prstGeom prst="rect">
            <a:avLst/>
          </a:prstGeom>
          <a:noFill/>
          <a:ln w="9525">
            <a:noFill/>
            <a:miter lim="800000"/>
            <a:headEnd/>
            <a:tailEnd/>
          </a:ln>
          <a:effectLst/>
        </p:spPr>
        <p:txBody>
          <a:bodyPr>
            <a:spAutoFit/>
          </a:bodyPr>
          <a:lstStyle/>
          <a:p>
            <a:pPr>
              <a:spcBef>
                <a:spcPct val="50000"/>
              </a:spcBef>
              <a:buFontTx/>
              <a:buChar char="•"/>
              <a:defRPr/>
            </a:pPr>
            <a:r>
              <a:rPr lang="en-US" sz="2000" dirty="0">
                <a:solidFill>
                  <a:srgbClr val="000000"/>
                </a:solidFill>
                <a:latin typeface="+mj-lt"/>
                <a:cs typeface="Times New Roman" pitchFamily="18" charset="0"/>
              </a:rPr>
              <a:t>Solitary, pairs, several in a “pack” (=family group)</a:t>
            </a:r>
          </a:p>
          <a:p>
            <a:pPr>
              <a:spcBef>
                <a:spcPct val="50000"/>
              </a:spcBef>
              <a:buFontTx/>
              <a:buChar char="•"/>
              <a:defRPr/>
            </a:pPr>
            <a:r>
              <a:rPr lang="en-US" sz="2000" dirty="0">
                <a:solidFill>
                  <a:srgbClr val="000000"/>
                </a:solidFill>
                <a:latin typeface="+mj-lt"/>
                <a:cs typeface="Times New Roman" pitchFamily="18" charset="0"/>
              </a:rPr>
              <a:t>Territorial – do not tolerate coyotes from other packs</a:t>
            </a:r>
          </a:p>
          <a:p>
            <a:pPr>
              <a:spcBef>
                <a:spcPct val="50000"/>
              </a:spcBef>
              <a:buFontTx/>
              <a:buChar char="•"/>
              <a:defRPr/>
            </a:pPr>
            <a:r>
              <a:rPr lang="en-US" sz="2000" dirty="0">
                <a:solidFill>
                  <a:srgbClr val="000000"/>
                </a:solidFill>
                <a:latin typeface="+mj-lt"/>
                <a:cs typeface="Times New Roman" pitchFamily="18" charset="0"/>
              </a:rPr>
              <a:t>Mate only one season per year (Jan-March)</a:t>
            </a:r>
          </a:p>
          <a:p>
            <a:pPr>
              <a:spcBef>
                <a:spcPct val="50000"/>
              </a:spcBef>
              <a:buFontTx/>
              <a:buChar char="•"/>
              <a:defRPr/>
            </a:pPr>
            <a:r>
              <a:rPr lang="en-US" sz="2000" dirty="0">
                <a:solidFill>
                  <a:srgbClr val="000000"/>
                </a:solidFill>
                <a:latin typeface="+mj-lt"/>
                <a:cs typeface="Times New Roman" pitchFamily="18" charset="0"/>
              </a:rPr>
              <a:t>Males help rear the young</a:t>
            </a:r>
          </a:p>
          <a:p>
            <a:pPr>
              <a:spcBef>
                <a:spcPct val="50000"/>
              </a:spcBef>
              <a:buFontTx/>
              <a:buChar char="•"/>
              <a:defRPr/>
            </a:pPr>
            <a:r>
              <a:rPr lang="en-US" sz="2000" dirty="0">
                <a:solidFill>
                  <a:srgbClr val="000000"/>
                </a:solidFill>
                <a:latin typeface="+mj-lt"/>
                <a:cs typeface="Times New Roman" pitchFamily="18" charset="0"/>
              </a:rPr>
              <a:t>Only use dens to raise young in Spring</a:t>
            </a:r>
          </a:p>
        </p:txBody>
      </p:sp>
      <p:pic>
        <p:nvPicPr>
          <p:cNvPr id="14342" name="Picture 6" descr="Coyote papa"/>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0330" y="3734907"/>
            <a:ext cx="6692900" cy="2828925"/>
          </a:xfrm>
          <a:prstGeom prst="rect">
            <a:avLst/>
          </a:prstGeom>
          <a:noFill/>
          <a:ln w="9525">
            <a:noFill/>
            <a:miter lim="800000"/>
            <a:headEnd/>
            <a:tailEnd/>
          </a:ln>
        </p:spPr>
      </p:pic>
      <p:pic>
        <p:nvPicPr>
          <p:cNvPr id="7" name="Picture 3" descr="coyotefinal"/>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034579" y="5683440"/>
            <a:ext cx="1021149" cy="1021149"/>
          </a:xfrm>
          <a:prstGeom prst="rect">
            <a:avLst/>
          </a:prstGeom>
          <a:noFill/>
          <a:ln w="9525">
            <a:noFill/>
            <a:miter lim="800000"/>
            <a:headEnd/>
            <a:tailEnd/>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622878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1"/>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335740" y="1066800"/>
            <a:ext cx="6671609" cy="4579402"/>
          </a:xfrm>
          <a:prstGeom prst="rect">
            <a:avLst/>
          </a:prstGeom>
          <a:noFill/>
          <a:ln w="44450">
            <a:solidFill>
              <a:srgbClr val="800000"/>
            </a:solidFill>
            <a:round/>
            <a:headEnd/>
            <a:tailEnd/>
          </a:ln>
          <a:extLst>
            <a:ext uri="{909E8E84-426E-40dd-AFC4-6F175D3DCCD1}">
              <a14:hiddenFill xmlns="" xmlns:a14="http://schemas.microsoft.com/office/drawing/2010/main">
                <a:solidFill>
                  <a:srgbClr val="FFFFFF"/>
                </a:solidFill>
              </a14:hiddenFill>
            </a:ext>
          </a:extLst>
        </p:spPr>
      </p:pic>
      <p:sp>
        <p:nvSpPr>
          <p:cNvPr id="47106" name="TextBox 2"/>
          <p:cNvSpPr txBox="1">
            <a:spLocks noChangeArrowheads="1"/>
          </p:cNvSpPr>
          <p:nvPr/>
        </p:nvSpPr>
        <p:spPr bwMode="auto">
          <a:xfrm>
            <a:off x="685800" y="152400"/>
            <a:ext cx="8153400" cy="83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a:t>The public is increasingly made aware of coyote presence in suburban and urban ecosystems, as evidences by media coverage </a:t>
            </a:r>
          </a:p>
        </p:txBody>
      </p:sp>
      <p:sp>
        <p:nvSpPr>
          <p:cNvPr id="47107" name="TextBox 3"/>
          <p:cNvSpPr txBox="1">
            <a:spLocks noChangeArrowheads="1"/>
          </p:cNvSpPr>
          <p:nvPr/>
        </p:nvSpPr>
        <p:spPr bwMode="auto">
          <a:xfrm>
            <a:off x="1232646" y="5646202"/>
            <a:ext cx="7140389" cy="984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2000" dirty="0"/>
              <a:t>Annual number of articles (n=292) about human-coyote conflict published in major Chicago area newspapers. </a:t>
            </a:r>
          </a:p>
          <a:p>
            <a:pPr eaLnBrk="1" hangingPunct="1"/>
            <a:r>
              <a:rPr lang="en-US" sz="1800" i="1" dirty="0"/>
              <a:t>From: White and </a:t>
            </a:r>
            <a:r>
              <a:rPr lang="en-US" sz="1800" i="1" dirty="0" err="1"/>
              <a:t>Gehrt</a:t>
            </a:r>
            <a:r>
              <a:rPr lang="en-US" sz="1800" i="1" dirty="0"/>
              <a:t> (2009) Human Dimensions of Wildlife, 14:419-432</a:t>
            </a:r>
          </a:p>
        </p:txBody>
      </p:sp>
    </p:spTree>
    <p:extLst>
      <p:ext uri="{BB962C8B-B14F-4D97-AF65-F5344CB8AC3E}">
        <p14:creationId xmlns:p14="http://schemas.microsoft.com/office/powerpoint/2010/main" val="25796334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extBox 1"/>
          <p:cNvSpPr txBox="1">
            <a:spLocks noChangeArrowheads="1"/>
          </p:cNvSpPr>
          <p:nvPr/>
        </p:nvSpPr>
        <p:spPr bwMode="auto">
          <a:xfrm>
            <a:off x="415734" y="70758"/>
            <a:ext cx="8331753" cy="584776"/>
          </a:xfrm>
          <a:prstGeom prst="rect">
            <a:avLst/>
          </a:prstGeom>
          <a:solidFill>
            <a:srgbClr val="FF6600"/>
          </a:solidFill>
          <a:ln>
            <a:noFill/>
          </a:ln>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3200" b="1" dirty="0">
                <a:latin typeface="+mj-lt"/>
              </a:rPr>
              <a:t>Coyote attacks often associated with feeding</a:t>
            </a:r>
          </a:p>
        </p:txBody>
      </p:sp>
      <p:sp>
        <p:nvSpPr>
          <p:cNvPr id="56322" name="TextBox 2"/>
          <p:cNvSpPr txBox="1">
            <a:spLocks noChangeArrowheads="1"/>
          </p:cNvSpPr>
          <p:nvPr/>
        </p:nvSpPr>
        <p:spPr bwMode="auto">
          <a:xfrm>
            <a:off x="322730" y="1371600"/>
            <a:ext cx="8424758" cy="52629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buFont typeface="Arial" charset="0"/>
              <a:buChar char="•"/>
            </a:pPr>
            <a:r>
              <a:rPr lang="en-US" dirty="0"/>
              <a:t>In 30% of cases, coyotes were fed adjacent and prior to attack</a:t>
            </a:r>
          </a:p>
          <a:p>
            <a:pPr eaLnBrk="1" hangingPunct="1">
              <a:buFont typeface="Arial" charset="0"/>
              <a:buChar char="•"/>
            </a:pPr>
            <a:endParaRPr lang="en-US" dirty="0"/>
          </a:p>
          <a:p>
            <a:pPr eaLnBrk="1" hangingPunct="1">
              <a:buFont typeface="Arial" charset="0"/>
              <a:buChar char="•"/>
            </a:pPr>
            <a:r>
              <a:rPr lang="en-US" dirty="0"/>
              <a:t>In Chicago, where no attacks have been reported, human food was found in less than 2% of scat samples</a:t>
            </a:r>
          </a:p>
          <a:p>
            <a:pPr eaLnBrk="1" hangingPunct="1"/>
            <a:endParaRPr lang="en-US" dirty="0"/>
          </a:p>
          <a:p>
            <a:pPr eaLnBrk="1" hangingPunct="1">
              <a:buFont typeface="Arial" charset="0"/>
              <a:buChar char="•"/>
            </a:pPr>
            <a:r>
              <a:rPr lang="en-US" dirty="0"/>
              <a:t>In Southern California, scat samples contain 25% human food</a:t>
            </a:r>
          </a:p>
          <a:p>
            <a:pPr eaLnBrk="1" hangingPunct="1">
              <a:buFont typeface="Arial" charset="0"/>
              <a:buChar char="•"/>
            </a:pPr>
            <a:endParaRPr lang="en-US" dirty="0"/>
          </a:p>
          <a:p>
            <a:pPr eaLnBrk="1" hangingPunct="1">
              <a:buFont typeface="Arial" charset="0"/>
              <a:buChar char="•"/>
            </a:pPr>
            <a:r>
              <a:rPr lang="en-US" dirty="0"/>
              <a:t>Multiple </a:t>
            </a:r>
            <a:r>
              <a:rPr lang="en-US" dirty="0" err="1"/>
              <a:t>radiotelemetry</a:t>
            </a:r>
            <a:r>
              <a:rPr lang="en-US" dirty="0"/>
              <a:t> studies indicate that coyotes congregate near human food resources (Chicago, Cape Cod, Rhode Island)</a:t>
            </a:r>
          </a:p>
          <a:p>
            <a:pPr eaLnBrk="1" hangingPunct="1">
              <a:buFont typeface="Arial" charset="0"/>
              <a:buChar char="•"/>
            </a:pPr>
            <a:endParaRPr lang="en-US" dirty="0"/>
          </a:p>
          <a:p>
            <a:pPr eaLnBrk="1" hangingPunct="1">
              <a:buFont typeface="Arial" charset="0"/>
              <a:buChar char="•"/>
            </a:pPr>
            <a:r>
              <a:rPr lang="en-US" dirty="0"/>
              <a:t>This clearly shows that making human food subsidies available for wildlife (feral cats, squirrels, raccoons, and yes, coyotes) can have detrimental effects</a:t>
            </a:r>
          </a:p>
          <a:p>
            <a:pPr eaLnBrk="1" hangingPunct="1">
              <a:buFont typeface="Arial" charset="0"/>
              <a:buChar char="•"/>
            </a:pPr>
            <a:endParaRPr lang="en-US" dirty="0"/>
          </a:p>
        </p:txBody>
      </p:sp>
    </p:spTree>
    <p:extLst>
      <p:ext uri="{BB962C8B-B14F-4D97-AF65-F5344CB8AC3E}">
        <p14:creationId xmlns:p14="http://schemas.microsoft.com/office/powerpoint/2010/main" val="1963050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2"/>
          <p:cNvSpPr>
            <a:spLocks noGrp="1" noChangeArrowheads="1"/>
          </p:cNvSpPr>
          <p:nvPr>
            <p:ph type="title"/>
          </p:nvPr>
        </p:nvSpPr>
        <p:spPr>
          <a:xfrm>
            <a:off x="2114323" y="104989"/>
            <a:ext cx="4370551" cy="823268"/>
          </a:xfrm>
          <a:solidFill>
            <a:srgbClr val="FF6600"/>
          </a:solidFill>
        </p:spPr>
        <p:txBody>
          <a:bodyPr/>
          <a:lstStyle/>
          <a:p>
            <a:pPr eaLnBrk="1" hangingPunct="1">
              <a:defRPr/>
            </a:pPr>
            <a:r>
              <a:rPr lang="en-US" sz="2400" dirty="0">
                <a:solidFill>
                  <a:srgbClr val="000000"/>
                </a:solidFill>
                <a:latin typeface="+mn-lt"/>
              </a:rPr>
              <a:t>Pros:  Ecosystem Services?</a:t>
            </a:r>
            <a:endParaRPr lang="en-US" sz="2800" dirty="0">
              <a:solidFill>
                <a:srgbClr val="000000"/>
              </a:solidFill>
              <a:latin typeface="+mn-lt"/>
            </a:endParaRPr>
          </a:p>
        </p:txBody>
      </p:sp>
      <p:sp>
        <p:nvSpPr>
          <p:cNvPr id="12291" name="Rectangle 3"/>
          <p:cNvSpPr>
            <a:spLocks noChangeArrowheads="1"/>
          </p:cNvSpPr>
          <p:nvPr/>
        </p:nvSpPr>
        <p:spPr bwMode="auto">
          <a:xfrm>
            <a:off x="0" y="3192463"/>
            <a:ext cx="9144000" cy="274637"/>
          </a:xfrm>
          <a:prstGeom prst="rect">
            <a:avLst/>
          </a:prstGeom>
          <a:noFill/>
          <a:ln w="9525">
            <a:noFill/>
            <a:miter lim="800000"/>
            <a:headEnd/>
            <a:tailEnd/>
          </a:ln>
        </p:spPr>
        <p:txBody>
          <a:bodyPr>
            <a:spAutoFit/>
          </a:bodyPr>
          <a:lstStyle/>
          <a:p>
            <a:r>
              <a:rPr lang="en-US" sz="1200">
                <a:latin typeface="Times New Roman" pitchFamily="18" charset="0"/>
                <a:cs typeface="Times New Roman" pitchFamily="18" charset="0"/>
              </a:rPr>
              <a:t>      </a:t>
            </a:r>
            <a:endParaRPr lang="en-US" sz="2400">
              <a:latin typeface="Times New Roman" pitchFamily="18" charset="0"/>
            </a:endParaRPr>
          </a:p>
        </p:txBody>
      </p:sp>
      <p:sp>
        <p:nvSpPr>
          <p:cNvPr id="12292" name="Rectangle 4"/>
          <p:cNvSpPr>
            <a:spLocks noChangeArrowheads="1"/>
          </p:cNvSpPr>
          <p:nvPr/>
        </p:nvSpPr>
        <p:spPr bwMode="auto">
          <a:xfrm>
            <a:off x="0" y="3467100"/>
            <a:ext cx="9144000" cy="274638"/>
          </a:xfrm>
          <a:prstGeom prst="rect">
            <a:avLst/>
          </a:prstGeom>
          <a:noFill/>
          <a:ln w="9525">
            <a:noFill/>
            <a:miter lim="800000"/>
            <a:headEnd/>
            <a:tailEnd/>
          </a:ln>
        </p:spPr>
        <p:txBody>
          <a:bodyPr>
            <a:spAutoFit/>
          </a:bodyPr>
          <a:lstStyle/>
          <a:p>
            <a:r>
              <a:rPr lang="en-US" sz="1200">
                <a:latin typeface="Times New Roman" pitchFamily="18" charset="0"/>
                <a:cs typeface="Times New Roman" pitchFamily="18" charset="0"/>
              </a:rPr>
              <a:t>      </a:t>
            </a:r>
            <a:endParaRPr lang="en-US" sz="2400">
              <a:latin typeface="Times New Roman" pitchFamily="18" charset="0"/>
            </a:endParaRPr>
          </a:p>
        </p:txBody>
      </p:sp>
      <p:pic>
        <p:nvPicPr>
          <p:cNvPr id="12293" name="Picture 5" descr="coyote and de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981200" y="1371600"/>
            <a:ext cx="4840288" cy="3219450"/>
          </a:xfrm>
          <a:prstGeom prst="rect">
            <a:avLst/>
          </a:prstGeom>
          <a:noFill/>
          <a:ln w="9525">
            <a:noFill/>
            <a:miter lim="800000"/>
            <a:headEnd/>
            <a:tailEnd/>
          </a:ln>
        </p:spPr>
      </p:pic>
      <p:sp>
        <p:nvSpPr>
          <p:cNvPr id="484358" name="Rectangle 6"/>
          <p:cNvSpPr>
            <a:spLocks noChangeArrowheads="1"/>
          </p:cNvSpPr>
          <p:nvPr/>
        </p:nvSpPr>
        <p:spPr bwMode="auto">
          <a:xfrm>
            <a:off x="355600" y="4876800"/>
            <a:ext cx="7874000" cy="1219200"/>
          </a:xfrm>
          <a:prstGeom prst="rect">
            <a:avLst/>
          </a:prstGeom>
          <a:noFill/>
          <a:ln w="9525">
            <a:noFill/>
            <a:miter lim="800000"/>
            <a:headEnd/>
            <a:tailEnd/>
          </a:ln>
          <a:effectLst/>
        </p:spPr>
        <p:txBody>
          <a:bodyPr anchor="ctr"/>
          <a:lstStyle/>
          <a:p>
            <a:pPr algn="ctr">
              <a:defRPr/>
            </a:pPr>
            <a:r>
              <a:rPr lang="en-US" sz="2400" dirty="0">
                <a:solidFill>
                  <a:srgbClr val="000000"/>
                </a:solidFill>
                <a:latin typeface="+mj-lt"/>
              </a:rPr>
              <a:t>Coyotes are controlling pest species</a:t>
            </a:r>
          </a:p>
          <a:p>
            <a:pPr algn="ctr">
              <a:defRPr/>
            </a:pPr>
            <a:r>
              <a:rPr lang="en-US" sz="2400" dirty="0">
                <a:solidFill>
                  <a:srgbClr val="000000"/>
                </a:solidFill>
                <a:latin typeface="+mj-lt"/>
              </a:rPr>
              <a:t>and are beginning to replace the wolf </a:t>
            </a:r>
          </a:p>
          <a:p>
            <a:pPr algn="ctr">
              <a:defRPr/>
            </a:pPr>
            <a:r>
              <a:rPr lang="en-US" sz="2400" dirty="0">
                <a:solidFill>
                  <a:srgbClr val="000000"/>
                </a:solidFill>
                <a:latin typeface="+mj-lt"/>
              </a:rPr>
              <a:t>as a native predator of deer</a:t>
            </a:r>
            <a:endParaRPr lang="en-US" sz="2800" dirty="0">
              <a:solidFill>
                <a:srgbClr val="000000"/>
              </a:solidFill>
              <a:latin typeface="+mj-lt"/>
            </a:endParaRPr>
          </a:p>
        </p:txBody>
      </p:sp>
      <p:pic>
        <p:nvPicPr>
          <p:cNvPr id="7" name="Picture 3" descr="coyotefinal"/>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785036" y="5468067"/>
            <a:ext cx="1219438" cy="1219438"/>
          </a:xfrm>
          <a:prstGeom prst="rect">
            <a:avLst/>
          </a:prstGeom>
          <a:noFill/>
          <a:ln w="9525">
            <a:noFill/>
            <a:miter lim="800000"/>
            <a:headEnd/>
            <a:tailEnd/>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7085008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oyote kitty"/>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58406" y="2313920"/>
            <a:ext cx="6513947" cy="1814831"/>
          </a:xfrm>
          <a:prstGeom prst="rect">
            <a:avLst/>
          </a:prstGeom>
          <a:noFill/>
          <a:ln w="9525">
            <a:noFill/>
            <a:miter lim="800000"/>
            <a:headEnd/>
            <a:tailEnd/>
          </a:ln>
        </p:spPr>
      </p:pic>
      <p:sp>
        <p:nvSpPr>
          <p:cNvPr id="486403" name="Rectangle 3"/>
          <p:cNvSpPr>
            <a:spLocks noGrp="1" noChangeArrowheads="1"/>
          </p:cNvSpPr>
          <p:nvPr>
            <p:ph type="title"/>
          </p:nvPr>
        </p:nvSpPr>
        <p:spPr>
          <a:xfrm>
            <a:off x="571901" y="499737"/>
            <a:ext cx="7772400" cy="1143000"/>
          </a:xfrm>
          <a:solidFill>
            <a:srgbClr val="FF6600"/>
          </a:solidFill>
        </p:spPr>
        <p:txBody>
          <a:bodyPr>
            <a:normAutofit/>
          </a:bodyPr>
          <a:lstStyle/>
          <a:p>
            <a:pPr eaLnBrk="1" hangingPunct="1">
              <a:defRPr/>
            </a:pPr>
            <a:r>
              <a:rPr lang="en-US" sz="3600" dirty="0">
                <a:solidFill>
                  <a:srgbClr val="000000"/>
                </a:solidFill>
                <a:latin typeface="Arial"/>
              </a:rPr>
              <a:t>Cons: collateral damage</a:t>
            </a:r>
          </a:p>
        </p:txBody>
      </p:sp>
      <p:sp>
        <p:nvSpPr>
          <p:cNvPr id="486404" name="Rectangle 4"/>
          <p:cNvSpPr>
            <a:spLocks noChangeArrowheads="1"/>
          </p:cNvSpPr>
          <p:nvPr/>
        </p:nvSpPr>
        <p:spPr bwMode="auto">
          <a:xfrm>
            <a:off x="593725" y="4381500"/>
            <a:ext cx="7772400" cy="1333500"/>
          </a:xfrm>
          <a:prstGeom prst="rect">
            <a:avLst/>
          </a:prstGeom>
          <a:noFill/>
          <a:ln w="9525">
            <a:noFill/>
            <a:miter lim="800000"/>
            <a:headEnd/>
            <a:tailEnd/>
          </a:ln>
          <a:effectLst/>
        </p:spPr>
        <p:txBody>
          <a:bodyPr anchor="ctr"/>
          <a:lstStyle/>
          <a:p>
            <a:pPr algn="ctr">
              <a:defRPr/>
            </a:pPr>
            <a:r>
              <a:rPr lang="en-US" sz="2400" dirty="0">
                <a:solidFill>
                  <a:srgbClr val="000000"/>
                </a:solidFill>
                <a:latin typeface="Arial"/>
              </a:rPr>
              <a:t>Impacting neighborhoods, pets</a:t>
            </a:r>
            <a:endParaRPr lang="en-US" sz="2800" dirty="0">
              <a:solidFill>
                <a:srgbClr val="000000"/>
              </a:solidFill>
              <a:latin typeface="Arial"/>
            </a:endParaRPr>
          </a:p>
        </p:txBody>
      </p:sp>
      <p:pic>
        <p:nvPicPr>
          <p:cNvPr id="5" name="Picture 3" descr="coyotefinal"/>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99611" y="5388338"/>
            <a:ext cx="1287778" cy="1287778"/>
          </a:xfrm>
          <a:prstGeom prst="rect">
            <a:avLst/>
          </a:prstGeom>
          <a:noFill/>
          <a:ln w="9525">
            <a:noFill/>
            <a:miter lim="800000"/>
            <a:headEnd/>
            <a:tailEnd/>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9544066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B75BC-F88C-4F3F-9347-E716F0A5A25B}"/>
              </a:ext>
            </a:extLst>
          </p:cNvPr>
          <p:cNvSpPr>
            <a:spLocks noGrp="1"/>
          </p:cNvSpPr>
          <p:nvPr>
            <p:ph type="title"/>
          </p:nvPr>
        </p:nvSpPr>
        <p:spPr>
          <a:xfrm>
            <a:off x="457199" y="0"/>
            <a:ext cx="8328581" cy="744718"/>
          </a:xfrm>
        </p:spPr>
        <p:txBody>
          <a:bodyPr>
            <a:normAutofit fontScale="90000"/>
          </a:bodyPr>
          <a:lstStyle/>
          <a:p>
            <a:r>
              <a:rPr lang="en-US" dirty="0"/>
              <a:t>Coyotes – Part of our Urban Landscape</a:t>
            </a:r>
          </a:p>
        </p:txBody>
      </p:sp>
      <p:pic>
        <p:nvPicPr>
          <p:cNvPr id="5" name="Content Placeholder 4" descr="A dog standing on top of a grass covered field&#10;&#10;Description automatically generated">
            <a:extLst>
              <a:ext uri="{FF2B5EF4-FFF2-40B4-BE49-F238E27FC236}">
                <a16:creationId xmlns:a16="http://schemas.microsoft.com/office/drawing/2014/main" id="{30260167-3330-44F0-A8AC-4C373883E802}"/>
              </a:ext>
            </a:extLst>
          </p:cNvPr>
          <p:cNvPicPr>
            <a:picLocks noGrp="1" noChangeAspect="1"/>
          </p:cNvPicPr>
          <p:nvPr>
            <p:ph idx="1"/>
          </p:nvPr>
        </p:nvPicPr>
        <p:blipFill>
          <a:blip r:embed="rId2"/>
          <a:stretch>
            <a:fillRect/>
          </a:stretch>
        </p:blipFill>
        <p:spPr>
          <a:xfrm>
            <a:off x="0" y="843699"/>
            <a:ext cx="9148774" cy="6014301"/>
          </a:xfrm>
        </p:spPr>
      </p:pic>
    </p:spTree>
    <p:extLst>
      <p:ext uri="{BB962C8B-B14F-4D97-AF65-F5344CB8AC3E}">
        <p14:creationId xmlns:p14="http://schemas.microsoft.com/office/powerpoint/2010/main" val="2318730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AF1F4-57E8-45EA-A09A-B7E4C78D5E4A}"/>
              </a:ext>
            </a:extLst>
          </p:cNvPr>
          <p:cNvSpPr>
            <a:spLocks noGrp="1"/>
          </p:cNvSpPr>
          <p:nvPr>
            <p:ph type="title"/>
          </p:nvPr>
        </p:nvSpPr>
        <p:spPr/>
        <p:txBody>
          <a:bodyPr/>
          <a:lstStyle/>
          <a:p>
            <a:r>
              <a:rPr lang="en-US" dirty="0"/>
              <a:t>Coyote: Wisdom or Trickster?</a:t>
            </a:r>
          </a:p>
        </p:txBody>
      </p:sp>
      <p:sp>
        <p:nvSpPr>
          <p:cNvPr id="3" name="Content Placeholder 2">
            <a:extLst>
              <a:ext uri="{FF2B5EF4-FFF2-40B4-BE49-F238E27FC236}">
                <a16:creationId xmlns:a16="http://schemas.microsoft.com/office/drawing/2014/main" id="{8BC7D34C-3708-41C2-B2DF-2F822F11B962}"/>
              </a:ext>
            </a:extLst>
          </p:cNvPr>
          <p:cNvSpPr>
            <a:spLocks noGrp="1"/>
          </p:cNvSpPr>
          <p:nvPr>
            <p:ph idx="1"/>
          </p:nvPr>
        </p:nvSpPr>
        <p:spPr/>
        <p:txBody>
          <a:bodyPr/>
          <a:lstStyle/>
          <a:p>
            <a:r>
              <a:rPr lang="en-US" dirty="0"/>
              <a:t>Myth of coyote strong in Native American cultures</a:t>
            </a:r>
          </a:p>
          <a:p>
            <a:r>
              <a:rPr lang="en-US" dirty="0"/>
              <a:t>Seen by some as wise, lucky for hunting, cunning</a:t>
            </a:r>
          </a:p>
          <a:p>
            <a:r>
              <a:rPr lang="en-US" dirty="0"/>
              <a:t>Also seen as deceitful, delighting in chaos</a:t>
            </a:r>
          </a:p>
          <a:p>
            <a:r>
              <a:rPr lang="en-US" dirty="0"/>
              <a:t>Stories designed to teach lessons</a:t>
            </a:r>
          </a:p>
          <a:p>
            <a:r>
              <a:rPr lang="en-US" dirty="0"/>
              <a:t>Creator of death?</a:t>
            </a:r>
          </a:p>
        </p:txBody>
      </p:sp>
    </p:spTree>
    <p:extLst>
      <p:ext uri="{BB962C8B-B14F-4D97-AF65-F5344CB8AC3E}">
        <p14:creationId xmlns:p14="http://schemas.microsoft.com/office/powerpoint/2010/main" val="401283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F3A73-95CB-4639-9B7D-EB2CF3C9C345}"/>
              </a:ext>
            </a:extLst>
          </p:cNvPr>
          <p:cNvSpPr>
            <a:spLocks noGrp="1"/>
          </p:cNvSpPr>
          <p:nvPr>
            <p:ph type="title"/>
          </p:nvPr>
        </p:nvSpPr>
        <p:spPr/>
        <p:txBody>
          <a:bodyPr/>
          <a:lstStyle/>
          <a:p>
            <a:r>
              <a:rPr lang="en-US" dirty="0"/>
              <a:t>Start Your Coyote Poster</a:t>
            </a:r>
          </a:p>
        </p:txBody>
      </p:sp>
      <p:sp>
        <p:nvSpPr>
          <p:cNvPr id="3" name="Content Placeholder 2">
            <a:extLst>
              <a:ext uri="{FF2B5EF4-FFF2-40B4-BE49-F238E27FC236}">
                <a16:creationId xmlns:a16="http://schemas.microsoft.com/office/drawing/2014/main" id="{D202A65E-9E5B-45E6-BE69-01A29C5D8932}"/>
              </a:ext>
            </a:extLst>
          </p:cNvPr>
          <p:cNvSpPr>
            <a:spLocks noGrp="1"/>
          </p:cNvSpPr>
          <p:nvPr>
            <p:ph idx="1"/>
          </p:nvPr>
        </p:nvSpPr>
        <p:spPr/>
        <p:txBody>
          <a:bodyPr/>
          <a:lstStyle/>
          <a:p>
            <a:r>
              <a:rPr lang="en-US" dirty="0"/>
              <a:t>Divide into four groups</a:t>
            </a:r>
          </a:p>
          <a:p>
            <a:r>
              <a:rPr lang="en-US" dirty="0"/>
              <a:t>Get a laptop</a:t>
            </a:r>
          </a:p>
          <a:p>
            <a:r>
              <a:rPr lang="en-US" dirty="0"/>
              <a:t>Find a myth or legend about coyotes that you believe best encompasses our relationship with them</a:t>
            </a:r>
          </a:p>
          <a:p>
            <a:r>
              <a:rPr lang="en-US" dirty="0"/>
              <a:t>Be visual: collage of words, artwork or photos</a:t>
            </a:r>
          </a:p>
          <a:p>
            <a:r>
              <a:rPr lang="en-US" dirty="0"/>
              <a:t>Add them to your poster board but leave room for tomorrow’s assignment</a:t>
            </a:r>
          </a:p>
        </p:txBody>
      </p:sp>
    </p:spTree>
    <p:extLst>
      <p:ext uri="{BB962C8B-B14F-4D97-AF65-F5344CB8AC3E}">
        <p14:creationId xmlns:p14="http://schemas.microsoft.com/office/powerpoint/2010/main" val="2910641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oyotefinal"/>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73749" y="4703140"/>
            <a:ext cx="1689100" cy="1689100"/>
          </a:xfrm>
          <a:prstGeom prst="rect">
            <a:avLst/>
          </a:prstGeom>
          <a:noFill/>
          <a:ln w="9525">
            <a:noFill/>
            <a:miter lim="800000"/>
            <a:headEnd/>
            <a:tailEnd/>
          </a:ln>
          <a:effectLst>
            <a:outerShdw blurRad="50800" dist="38100" dir="2700000" algn="tl" rotWithShape="0">
              <a:srgbClr val="000000">
                <a:alpha val="43000"/>
              </a:srgbClr>
            </a:outerShdw>
          </a:effectLst>
        </p:spPr>
      </p:pic>
      <p:sp>
        <p:nvSpPr>
          <p:cNvPr id="7" name="Text Box 2"/>
          <p:cNvSpPr txBox="1">
            <a:spLocks noChangeArrowheads="1"/>
          </p:cNvSpPr>
          <p:nvPr/>
        </p:nvSpPr>
        <p:spPr bwMode="auto">
          <a:xfrm>
            <a:off x="227029" y="79280"/>
            <a:ext cx="8689942" cy="1169551"/>
          </a:xfrm>
          <a:prstGeom prst="rect">
            <a:avLst/>
          </a:prstGeom>
          <a:solidFill>
            <a:schemeClr val="bg2">
              <a:lumMod val="90000"/>
            </a:schemeClr>
          </a:solidFill>
          <a:ln w="9525">
            <a:noFill/>
            <a:miter lim="800000"/>
            <a:headEnd/>
            <a:tailEnd/>
          </a:ln>
          <a:effectLst/>
        </p:spPr>
        <p:txBody>
          <a:bodyPr wrap="square">
            <a:spAutoFit/>
          </a:bodyPr>
          <a:lstStyle/>
          <a:p>
            <a:pPr algn="r">
              <a:spcBef>
                <a:spcPct val="50000"/>
              </a:spcBef>
              <a:defRPr/>
            </a:pPr>
            <a:r>
              <a:rPr lang="en-US" sz="3400" b="1" dirty="0">
                <a:effectLst>
                  <a:outerShdw blurRad="38100" dist="38100" dir="2700000" algn="tl">
                    <a:srgbClr val="FFFFFF"/>
                  </a:outerShdw>
                </a:effectLst>
              </a:rPr>
              <a:t>Introduction to Coyote Ecology &amp; Resilience</a:t>
            </a:r>
          </a:p>
          <a:p>
            <a:pPr algn="r">
              <a:spcBef>
                <a:spcPct val="50000"/>
              </a:spcBef>
              <a:defRPr/>
            </a:pPr>
            <a:r>
              <a:rPr lang="en-US" sz="2400" b="1" i="1" dirty="0"/>
              <a:t>Ecology of the Urban Landscape’s new top predator</a:t>
            </a:r>
            <a:endParaRPr lang="en-US" sz="2400" b="1" dirty="0">
              <a:effectLst>
                <a:outerShdw blurRad="38100" dist="38100" dir="2700000" algn="tl">
                  <a:srgbClr val="FFFFFF"/>
                </a:outerShdw>
              </a:effectLst>
            </a:endParaRPr>
          </a:p>
        </p:txBody>
      </p:sp>
      <p:pic>
        <p:nvPicPr>
          <p:cNvPr id="2" name="Picture 1" descr="chapt7 opener.tif"/>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06678" y="1422400"/>
            <a:ext cx="6379538" cy="5105400"/>
          </a:xfrm>
          <a:prstGeom prst="rect">
            <a:avLst/>
          </a:prstGeom>
        </p:spPr>
      </p:pic>
      <p:pic>
        <p:nvPicPr>
          <p:cNvPr id="6" name="Content Placeholder 11" descr="CURES.png"/>
          <p:cNvPicPr>
            <a:picLocks noChangeAspect="1"/>
          </p:cNvPicPr>
          <p:nvPr/>
        </p:nvPicPr>
        <p:blipFill rotWithShape="1">
          <a:blip r:embed="rId5" cstate="screen">
            <a:extLst>
              <a:ext uri="{28A0092B-C50C-407E-A947-70E740481C1C}">
                <a14:useLocalDpi xmlns:a14="http://schemas.microsoft.com/office/drawing/2010/main"/>
              </a:ext>
            </a:extLst>
          </a:blip>
          <a:srcRect r="-368"/>
          <a:stretch/>
        </p:blipFill>
        <p:spPr>
          <a:xfrm>
            <a:off x="44026" y="1557030"/>
            <a:ext cx="2054278" cy="666742"/>
          </a:xfrm>
          <a:prstGeom prst="rect">
            <a:avLst/>
          </a:prstGeom>
        </p:spPr>
      </p:pic>
      <p:pic>
        <p:nvPicPr>
          <p:cNvPr id="5" name="Picture 4"/>
          <p:cNvPicPr>
            <a:picLocks noChangeAspect="1"/>
          </p:cNvPicPr>
          <p:nvPr/>
        </p:nvPicPr>
        <p:blipFill>
          <a:blip r:embed="rId6"/>
          <a:stretch>
            <a:fillRect/>
          </a:stretch>
        </p:blipFill>
        <p:spPr>
          <a:xfrm>
            <a:off x="273749" y="2570910"/>
            <a:ext cx="1716180" cy="1716180"/>
          </a:xfrm>
          <a:prstGeom prst="rect">
            <a:avLst/>
          </a:prstGeom>
        </p:spPr>
      </p:pic>
    </p:spTree>
    <p:extLst>
      <p:ext uri="{BB962C8B-B14F-4D97-AF65-F5344CB8AC3E}">
        <p14:creationId xmlns:p14="http://schemas.microsoft.com/office/powerpoint/2010/main" val="1569608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19A01-6C15-4F0E-B494-6005AD140417}"/>
              </a:ext>
            </a:extLst>
          </p:cNvPr>
          <p:cNvSpPr>
            <a:spLocks noGrp="1"/>
          </p:cNvSpPr>
          <p:nvPr>
            <p:ph type="title"/>
          </p:nvPr>
        </p:nvSpPr>
        <p:spPr/>
        <p:txBody>
          <a:bodyPr/>
          <a:lstStyle/>
          <a:p>
            <a:r>
              <a:rPr lang="en-US" dirty="0"/>
              <a:t>Introduction to Coyotes</a:t>
            </a:r>
          </a:p>
        </p:txBody>
      </p:sp>
      <p:sp>
        <p:nvSpPr>
          <p:cNvPr id="3" name="Content Placeholder 2">
            <a:extLst>
              <a:ext uri="{FF2B5EF4-FFF2-40B4-BE49-F238E27FC236}">
                <a16:creationId xmlns:a16="http://schemas.microsoft.com/office/drawing/2014/main" id="{DAF041C0-FF74-4B2D-89F1-2479191BA05E}"/>
              </a:ext>
            </a:extLst>
          </p:cNvPr>
          <p:cNvSpPr>
            <a:spLocks noGrp="1"/>
          </p:cNvSpPr>
          <p:nvPr>
            <p:ph idx="1"/>
          </p:nvPr>
        </p:nvSpPr>
        <p:spPr/>
        <p:txBody>
          <a:bodyPr/>
          <a:lstStyle/>
          <a:p>
            <a:r>
              <a:rPr lang="en-US" u="sng" dirty="0">
                <a:hlinkClick r:id="rId2"/>
              </a:rPr>
              <a:t>https://www.youtube.com/watch?v=9gBT-JtqhBM&amp;feature=youtu.be</a:t>
            </a:r>
            <a:endParaRPr lang="en-US" dirty="0"/>
          </a:p>
        </p:txBody>
      </p:sp>
    </p:spTree>
    <p:extLst>
      <p:ext uri="{BB962C8B-B14F-4D97-AF65-F5344CB8AC3E}">
        <p14:creationId xmlns:p14="http://schemas.microsoft.com/office/powerpoint/2010/main" val="1803782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00" y="685800"/>
            <a:ext cx="8534400" cy="5786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482" name="Rectangle 2"/>
          <p:cNvSpPr>
            <a:spLocks noGrp="1" noChangeArrowheads="1"/>
          </p:cNvSpPr>
          <p:nvPr>
            <p:ph type="title"/>
          </p:nvPr>
        </p:nvSpPr>
        <p:spPr>
          <a:xfrm>
            <a:off x="685800" y="457200"/>
            <a:ext cx="7772400" cy="990600"/>
          </a:xfrm>
          <a:solidFill>
            <a:srgbClr val="FFCC99"/>
          </a:solidFill>
        </p:spPr>
        <p:txBody>
          <a:bodyPr/>
          <a:lstStyle/>
          <a:p>
            <a:pPr eaLnBrk="1" hangingPunct="1"/>
            <a:r>
              <a:rPr lang="en-US" sz="2800">
                <a:solidFill>
                  <a:schemeClr val="tx1"/>
                </a:solidFill>
                <a:latin typeface="Times New Roman" charset="0"/>
                <a:ea typeface="ＭＳ Ｐゴシック" charset="0"/>
                <a:cs typeface="ＭＳ Ｐゴシック" charset="0"/>
              </a:rPr>
              <a:t>What are the Characteristics of Urban Ecological Communities?</a:t>
            </a:r>
          </a:p>
        </p:txBody>
      </p:sp>
      <p:sp>
        <p:nvSpPr>
          <p:cNvPr id="20483" name="Rectangle 3"/>
          <p:cNvSpPr>
            <a:spLocks noGrp="1" noChangeArrowheads="1"/>
          </p:cNvSpPr>
          <p:nvPr>
            <p:ph type="body" idx="1"/>
          </p:nvPr>
        </p:nvSpPr>
        <p:spPr>
          <a:xfrm>
            <a:off x="381000" y="1981200"/>
            <a:ext cx="3429000" cy="3352800"/>
          </a:xfrm>
          <a:solidFill>
            <a:srgbClr val="99CCFF"/>
          </a:solidFill>
        </p:spPr>
        <p:txBody>
          <a:bodyPr/>
          <a:lstStyle/>
          <a:p>
            <a:pPr eaLnBrk="1" hangingPunct="1"/>
            <a:r>
              <a:rPr lang="en-US" sz="2000">
                <a:latin typeface="Times New Roman" charset="0"/>
                <a:ea typeface="ＭＳ Ｐゴシック" charset="0"/>
                <a:cs typeface="ＭＳ Ｐゴシック" charset="0"/>
              </a:rPr>
              <a:t>Fragmented habitats</a:t>
            </a:r>
          </a:p>
          <a:p>
            <a:pPr eaLnBrk="1" hangingPunct="1"/>
            <a:r>
              <a:rPr lang="en-US" sz="2000">
                <a:latin typeface="Times New Roman" charset="0"/>
                <a:ea typeface="ＭＳ Ｐゴシック" charset="0"/>
                <a:cs typeface="ＭＳ Ｐゴシック" charset="0"/>
              </a:rPr>
              <a:t>Reduction in Top Predators</a:t>
            </a:r>
          </a:p>
          <a:p>
            <a:pPr eaLnBrk="1" hangingPunct="1"/>
            <a:r>
              <a:rPr lang="en-US" sz="2000">
                <a:latin typeface="Times New Roman" charset="0"/>
                <a:ea typeface="ＭＳ Ｐゴシック" charset="0"/>
                <a:cs typeface="ＭＳ Ｐゴシック" charset="0"/>
              </a:rPr>
              <a:t>Changes in Productivity</a:t>
            </a:r>
          </a:p>
          <a:p>
            <a:pPr eaLnBrk="1" hangingPunct="1"/>
            <a:r>
              <a:rPr lang="en-US" sz="2000">
                <a:latin typeface="Times New Roman" charset="0"/>
                <a:ea typeface="ＭＳ Ｐゴシック" charset="0"/>
                <a:cs typeface="ＭＳ Ｐゴシック" charset="0"/>
              </a:rPr>
              <a:t>Changes in Stress-related factors, such as temperature or nutrients</a:t>
            </a:r>
          </a:p>
          <a:p>
            <a:pPr eaLnBrk="1" hangingPunct="1"/>
            <a:r>
              <a:rPr lang="en-US" sz="2000">
                <a:latin typeface="Times New Roman" charset="0"/>
                <a:ea typeface="ＭＳ Ｐゴシック" charset="0"/>
                <a:cs typeface="ＭＳ Ｐゴシック" charset="0"/>
              </a:rPr>
              <a:t>Changes in species composition</a:t>
            </a:r>
          </a:p>
          <a:p>
            <a:pPr eaLnBrk="1" hangingPunct="1"/>
            <a:r>
              <a:rPr lang="en-US" sz="2000">
                <a:latin typeface="Times New Roman" charset="0"/>
                <a:ea typeface="ＭＳ Ｐゴシック" charset="0"/>
                <a:cs typeface="ＭＳ Ｐゴシック" charset="0"/>
              </a:rPr>
              <a:t>Human Activities</a:t>
            </a:r>
          </a:p>
        </p:txBody>
      </p:sp>
      <p:sp>
        <p:nvSpPr>
          <p:cNvPr id="20484" name="Rectangle 4"/>
          <p:cNvSpPr>
            <a:spLocks noChangeArrowheads="1"/>
          </p:cNvSpPr>
          <p:nvPr/>
        </p:nvSpPr>
        <p:spPr bwMode="auto">
          <a:xfrm>
            <a:off x="4953000" y="2438400"/>
            <a:ext cx="3733800" cy="2133600"/>
          </a:xfrm>
          <a:prstGeom prst="rect">
            <a:avLst/>
          </a:prstGeom>
          <a:solidFill>
            <a:srgbClr val="FFFF9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marL="342900" indent="-342900">
              <a:spcBef>
                <a:spcPct val="20000"/>
              </a:spcBef>
              <a:buFontTx/>
              <a:buChar char="•"/>
            </a:pPr>
            <a:r>
              <a:rPr lang="en-US" sz="2000"/>
              <a:t>Increased spatial heterogeneity</a:t>
            </a:r>
          </a:p>
          <a:p>
            <a:pPr marL="342900" indent="-342900">
              <a:spcBef>
                <a:spcPct val="20000"/>
              </a:spcBef>
              <a:buFontTx/>
              <a:buChar char="•"/>
            </a:pPr>
            <a:r>
              <a:rPr lang="en-US" sz="2000"/>
              <a:t>Changes in trophic control</a:t>
            </a:r>
          </a:p>
          <a:p>
            <a:pPr marL="342900" indent="-342900">
              <a:spcBef>
                <a:spcPct val="20000"/>
              </a:spcBef>
              <a:buFontTx/>
              <a:buChar char="•"/>
            </a:pPr>
            <a:r>
              <a:rPr lang="en-US" sz="2000"/>
              <a:t>Local extinction</a:t>
            </a:r>
          </a:p>
          <a:p>
            <a:pPr marL="342900" indent="-342900">
              <a:spcBef>
                <a:spcPct val="20000"/>
              </a:spcBef>
              <a:buFontTx/>
              <a:buChar char="•"/>
            </a:pPr>
            <a:r>
              <a:rPr lang="en-US" sz="2000"/>
              <a:t>Changes in spatial and temporal scales</a:t>
            </a:r>
          </a:p>
        </p:txBody>
      </p:sp>
      <p:sp>
        <p:nvSpPr>
          <p:cNvPr id="20485" name="AutoShape 5"/>
          <p:cNvSpPr>
            <a:spLocks noChangeArrowheads="1"/>
          </p:cNvSpPr>
          <p:nvPr/>
        </p:nvSpPr>
        <p:spPr bwMode="auto">
          <a:xfrm>
            <a:off x="3886200" y="3048000"/>
            <a:ext cx="990600" cy="838200"/>
          </a:xfrm>
          <a:prstGeom prst="rightArrow">
            <a:avLst>
              <a:gd name="adj1" fmla="val 50000"/>
              <a:gd name="adj2" fmla="val 29545"/>
            </a:avLst>
          </a:prstGeom>
          <a:solidFill>
            <a:srgbClr val="FF6600"/>
          </a:solidFill>
          <a:ln w="28575">
            <a:solidFill>
              <a:schemeClr val="tx1"/>
            </a:solidFill>
            <a:miter lim="800000"/>
            <a:headEnd/>
            <a:tailEnd/>
          </a:ln>
        </p:spPr>
        <p:txBody>
          <a:bodyPr wrap="none" anchor="ctr"/>
          <a:lstStyle/>
          <a:p>
            <a:endParaRPr lang="en-US"/>
          </a:p>
        </p:txBody>
      </p:sp>
    </p:spTree>
    <p:extLst>
      <p:ext uri="{BB962C8B-B14F-4D97-AF65-F5344CB8AC3E}">
        <p14:creationId xmlns:p14="http://schemas.microsoft.com/office/powerpoint/2010/main" val="1585695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00" y="685800"/>
            <a:ext cx="8534400" cy="5786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482" name="Rectangle 2"/>
          <p:cNvSpPr>
            <a:spLocks noGrp="1" noChangeArrowheads="1"/>
          </p:cNvSpPr>
          <p:nvPr>
            <p:ph type="title"/>
          </p:nvPr>
        </p:nvSpPr>
        <p:spPr>
          <a:xfrm>
            <a:off x="672353" y="685801"/>
            <a:ext cx="7664823" cy="1098176"/>
          </a:xfrm>
          <a:solidFill>
            <a:srgbClr val="FFCC99"/>
          </a:solidFill>
        </p:spPr>
        <p:txBody>
          <a:bodyPr>
            <a:normAutofit/>
          </a:bodyPr>
          <a:lstStyle/>
          <a:p>
            <a:pPr eaLnBrk="1" hangingPunct="1"/>
            <a:r>
              <a:rPr lang="en-US" sz="2000" dirty="0">
                <a:solidFill>
                  <a:schemeClr val="tx1"/>
                </a:solidFill>
                <a:latin typeface="Times New Roman" charset="0"/>
                <a:ea typeface="ＭＳ Ｐゴシック" charset="0"/>
                <a:cs typeface="ＭＳ Ｐゴシック" charset="0"/>
              </a:rPr>
              <a:t>Meet Coyote!</a:t>
            </a:r>
            <a:br>
              <a:rPr lang="en-US" sz="2000" dirty="0">
                <a:solidFill>
                  <a:schemeClr val="tx1"/>
                </a:solidFill>
                <a:latin typeface="Times New Roman" charset="0"/>
                <a:ea typeface="ＭＳ Ｐゴシック" charset="0"/>
                <a:cs typeface="ＭＳ Ｐゴシック" charset="0"/>
              </a:rPr>
            </a:br>
            <a:r>
              <a:rPr lang="en-US" sz="2000" i="1" dirty="0" err="1">
                <a:solidFill>
                  <a:schemeClr val="tx1"/>
                </a:solidFill>
                <a:latin typeface="Times New Roman" charset="0"/>
                <a:ea typeface="ＭＳ Ｐゴシック" charset="0"/>
                <a:cs typeface="ＭＳ Ｐゴシック" charset="0"/>
              </a:rPr>
              <a:t>Canis</a:t>
            </a:r>
            <a:r>
              <a:rPr lang="en-US" sz="2000" i="1" dirty="0">
                <a:solidFill>
                  <a:schemeClr val="tx1"/>
                </a:solidFill>
                <a:latin typeface="Times New Roman" charset="0"/>
                <a:ea typeface="ＭＳ Ｐゴシック" charset="0"/>
                <a:cs typeface="ＭＳ Ｐゴシック" charset="0"/>
              </a:rPr>
              <a:t> </a:t>
            </a:r>
            <a:r>
              <a:rPr lang="en-US" sz="2000" i="1" dirty="0" err="1">
                <a:solidFill>
                  <a:schemeClr val="tx1"/>
                </a:solidFill>
                <a:latin typeface="Times New Roman" charset="0"/>
                <a:ea typeface="ＭＳ Ｐゴシック" charset="0"/>
                <a:cs typeface="ＭＳ Ｐゴシック" charset="0"/>
              </a:rPr>
              <a:t>latrans</a:t>
            </a:r>
            <a:br>
              <a:rPr lang="en-US" sz="2000" dirty="0">
                <a:solidFill>
                  <a:schemeClr val="tx1"/>
                </a:solidFill>
                <a:latin typeface="Times New Roman" charset="0"/>
                <a:ea typeface="ＭＳ Ｐゴシック" charset="0"/>
                <a:cs typeface="ＭＳ Ｐゴシック" charset="0"/>
              </a:rPr>
            </a:br>
            <a:r>
              <a:rPr lang="en-US" sz="2000" dirty="0">
                <a:solidFill>
                  <a:schemeClr val="tx1"/>
                </a:solidFill>
                <a:latin typeface="Times New Roman" charset="0"/>
                <a:ea typeface="ＭＳ Ｐゴシック" charset="0"/>
                <a:cs typeface="ＭＳ Ｐゴシック" charset="0"/>
              </a:rPr>
              <a:t>Most Adaptable Urban Predator</a:t>
            </a:r>
          </a:p>
        </p:txBody>
      </p:sp>
      <p:sp>
        <p:nvSpPr>
          <p:cNvPr id="20483" name="Rectangle 3"/>
          <p:cNvSpPr>
            <a:spLocks noGrp="1" noChangeArrowheads="1"/>
          </p:cNvSpPr>
          <p:nvPr>
            <p:ph type="body" idx="1"/>
          </p:nvPr>
        </p:nvSpPr>
        <p:spPr>
          <a:xfrm>
            <a:off x="381000" y="1981200"/>
            <a:ext cx="3429000" cy="3352800"/>
          </a:xfrm>
          <a:solidFill>
            <a:srgbClr val="99CCFF"/>
          </a:solidFill>
        </p:spPr>
        <p:txBody>
          <a:bodyPr>
            <a:normAutofit lnSpcReduction="10000"/>
          </a:bodyPr>
          <a:lstStyle/>
          <a:p>
            <a:pPr eaLnBrk="1" hangingPunct="1"/>
            <a:r>
              <a:rPr lang="en-US" sz="2000" dirty="0">
                <a:latin typeface="Times New Roman" charset="0"/>
                <a:ea typeface="ＭＳ Ｐゴシック" charset="0"/>
                <a:cs typeface="ＭＳ Ｐゴシック" charset="0"/>
              </a:rPr>
              <a:t>Expanding its range quickly</a:t>
            </a:r>
          </a:p>
          <a:p>
            <a:pPr eaLnBrk="1" hangingPunct="1"/>
            <a:r>
              <a:rPr lang="en-US" sz="2000" dirty="0">
                <a:latin typeface="Times New Roman" charset="0"/>
                <a:ea typeface="ＭＳ Ｐゴシック" charset="0"/>
                <a:cs typeface="ＭＳ Ｐゴシック" charset="0"/>
              </a:rPr>
              <a:t>Opportunistic (not picky!)</a:t>
            </a:r>
          </a:p>
          <a:p>
            <a:pPr eaLnBrk="1" hangingPunct="1"/>
            <a:r>
              <a:rPr lang="en-US" sz="2000" dirty="0">
                <a:latin typeface="Times New Roman" charset="0"/>
                <a:ea typeface="ＭＳ Ｐゴシック" charset="0"/>
                <a:cs typeface="ＭＳ Ｐゴシック" charset="0"/>
              </a:rPr>
              <a:t>Will eat human garbage, road kill, animals, fruit, even shoes!</a:t>
            </a:r>
          </a:p>
          <a:p>
            <a:pPr eaLnBrk="1" hangingPunct="1"/>
            <a:r>
              <a:rPr lang="en-US" sz="2000" dirty="0">
                <a:latin typeface="Times New Roman" charset="0"/>
                <a:ea typeface="ＭＳ Ｐゴシック" charset="0"/>
                <a:cs typeface="ＭＳ Ｐゴシック" charset="0"/>
              </a:rPr>
              <a:t>Will exploit the environment for its survival</a:t>
            </a:r>
          </a:p>
          <a:p>
            <a:pPr eaLnBrk="1" hangingPunct="1"/>
            <a:r>
              <a:rPr lang="en-US" sz="2000" dirty="0">
                <a:latin typeface="Times New Roman" charset="0"/>
                <a:ea typeface="ＭＳ Ｐゴシック" charset="0"/>
                <a:cs typeface="ＭＳ Ｐゴシック" charset="0"/>
              </a:rPr>
              <a:t>Can live in a variety of habitats, not just its original prairie habitat</a:t>
            </a:r>
          </a:p>
        </p:txBody>
      </p:sp>
      <p:sp>
        <p:nvSpPr>
          <p:cNvPr id="20484" name="Rectangle 4"/>
          <p:cNvSpPr>
            <a:spLocks noChangeArrowheads="1"/>
          </p:cNvSpPr>
          <p:nvPr/>
        </p:nvSpPr>
        <p:spPr bwMode="auto">
          <a:xfrm>
            <a:off x="4953000" y="2160494"/>
            <a:ext cx="3639671" cy="3074894"/>
          </a:xfrm>
          <a:prstGeom prst="rect">
            <a:avLst/>
          </a:prstGeom>
          <a:solidFill>
            <a:srgbClr val="FFFF9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marL="342900" indent="-342900">
              <a:spcBef>
                <a:spcPct val="20000"/>
              </a:spcBef>
              <a:buFontTx/>
              <a:buChar char="•"/>
            </a:pPr>
            <a:r>
              <a:rPr lang="en-US" sz="2000" dirty="0"/>
              <a:t>Blends in well in urban settings</a:t>
            </a:r>
          </a:p>
          <a:p>
            <a:pPr marL="342900" indent="-342900">
              <a:spcBef>
                <a:spcPct val="20000"/>
              </a:spcBef>
              <a:buFontTx/>
              <a:buChar char="•"/>
            </a:pPr>
            <a:r>
              <a:rPr lang="en-US" sz="2000" dirty="0"/>
              <a:t>Risk-taking behavior for survival</a:t>
            </a:r>
          </a:p>
          <a:p>
            <a:pPr marL="342900" indent="-342900">
              <a:spcBef>
                <a:spcPct val="20000"/>
              </a:spcBef>
              <a:buFontTx/>
              <a:buChar char="•"/>
            </a:pPr>
            <a:r>
              <a:rPr lang="en-US" sz="2000" dirty="0"/>
              <a:t>Good rodent control</a:t>
            </a:r>
          </a:p>
          <a:p>
            <a:pPr marL="342900" indent="-342900">
              <a:spcBef>
                <a:spcPct val="20000"/>
              </a:spcBef>
              <a:buFontTx/>
              <a:buChar char="•"/>
            </a:pPr>
            <a:r>
              <a:rPr lang="en-US" sz="2000" dirty="0"/>
              <a:t>Changes in behavior, less fearful of humans</a:t>
            </a:r>
          </a:p>
          <a:p>
            <a:pPr marL="342900" indent="-342900">
              <a:spcBef>
                <a:spcPct val="20000"/>
              </a:spcBef>
              <a:buFontTx/>
              <a:buChar char="•"/>
            </a:pPr>
            <a:r>
              <a:rPr lang="en-US" sz="2000" dirty="0"/>
              <a:t>Increased contact with humans and pets</a:t>
            </a:r>
          </a:p>
          <a:p>
            <a:pPr marL="342900" indent="-342900">
              <a:spcBef>
                <a:spcPct val="20000"/>
              </a:spcBef>
              <a:buFontTx/>
              <a:buChar char="•"/>
            </a:pPr>
            <a:endParaRPr lang="en-US" sz="2000" dirty="0"/>
          </a:p>
        </p:txBody>
      </p:sp>
      <p:sp>
        <p:nvSpPr>
          <p:cNvPr id="20485" name="AutoShape 5"/>
          <p:cNvSpPr>
            <a:spLocks noChangeArrowheads="1"/>
          </p:cNvSpPr>
          <p:nvPr/>
        </p:nvSpPr>
        <p:spPr bwMode="auto">
          <a:xfrm>
            <a:off x="3886200" y="3048000"/>
            <a:ext cx="990600" cy="838200"/>
          </a:xfrm>
          <a:prstGeom prst="rightArrow">
            <a:avLst>
              <a:gd name="adj1" fmla="val 50000"/>
              <a:gd name="adj2" fmla="val 29545"/>
            </a:avLst>
          </a:prstGeom>
          <a:solidFill>
            <a:srgbClr val="FF6600"/>
          </a:solidFill>
          <a:ln w="28575">
            <a:solidFill>
              <a:schemeClr val="tx1"/>
            </a:solidFill>
            <a:miter lim="800000"/>
            <a:headEnd/>
            <a:tailEnd/>
          </a:ln>
        </p:spPr>
        <p:txBody>
          <a:bodyPr wrap="none" anchor="ctr"/>
          <a:lstStyle/>
          <a:p>
            <a:endParaRPr lang="en-US"/>
          </a:p>
        </p:txBody>
      </p:sp>
    </p:spTree>
    <p:extLst>
      <p:ext uri="{BB962C8B-B14F-4D97-AF65-F5344CB8AC3E}">
        <p14:creationId xmlns:p14="http://schemas.microsoft.com/office/powerpoint/2010/main" val="23245344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72F12-05C0-4B75-80A8-B2E596A79EF5}"/>
              </a:ext>
            </a:extLst>
          </p:cNvPr>
          <p:cNvSpPr>
            <a:spLocks noGrp="1"/>
          </p:cNvSpPr>
          <p:nvPr>
            <p:ph type="title"/>
          </p:nvPr>
        </p:nvSpPr>
        <p:spPr/>
        <p:txBody>
          <a:bodyPr/>
          <a:lstStyle/>
          <a:p>
            <a:r>
              <a:rPr lang="en-US" dirty="0"/>
              <a:t>Coyote Morphology</a:t>
            </a:r>
          </a:p>
        </p:txBody>
      </p:sp>
      <p:pic>
        <p:nvPicPr>
          <p:cNvPr id="9" name="Content Placeholder 8">
            <a:extLst>
              <a:ext uri="{FF2B5EF4-FFF2-40B4-BE49-F238E27FC236}">
                <a16:creationId xmlns:a16="http://schemas.microsoft.com/office/drawing/2014/main" id="{6AD3EC57-D1C2-4763-B777-5169E5A3CBCB}"/>
              </a:ext>
            </a:extLst>
          </p:cNvPr>
          <p:cNvPicPr>
            <a:picLocks noGrp="1" noChangeAspect="1"/>
          </p:cNvPicPr>
          <p:nvPr>
            <p:ph idx="1"/>
          </p:nvPr>
        </p:nvPicPr>
        <p:blipFill>
          <a:blip r:embed="rId3"/>
          <a:stretch>
            <a:fillRect/>
          </a:stretch>
        </p:blipFill>
        <p:spPr>
          <a:xfrm>
            <a:off x="1889760" y="1301642"/>
            <a:ext cx="5547360" cy="5297729"/>
          </a:xfrm>
        </p:spPr>
      </p:pic>
    </p:spTree>
    <p:extLst>
      <p:ext uri="{BB962C8B-B14F-4D97-AF65-F5344CB8AC3E}">
        <p14:creationId xmlns:p14="http://schemas.microsoft.com/office/powerpoint/2010/main" val="27982894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9450</TotalTime>
  <Words>1060</Words>
  <Application>Microsoft Office PowerPoint</Application>
  <PresentationFormat>On-screen Show (4:3)</PresentationFormat>
  <Paragraphs>150</Paragraphs>
  <Slides>26</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Times New Roman</vt:lpstr>
      <vt:lpstr>Office Theme</vt:lpstr>
      <vt:lpstr>Module 12_Lesson 1_Coyote Ecology &amp; Resilience</vt:lpstr>
      <vt:lpstr>Coyote: The Myth</vt:lpstr>
      <vt:lpstr>Coyote: Wisdom or Trickster?</vt:lpstr>
      <vt:lpstr>Start Your Coyote Poster</vt:lpstr>
      <vt:lpstr>PowerPoint Presentation</vt:lpstr>
      <vt:lpstr>Introduction to Coyotes</vt:lpstr>
      <vt:lpstr>What are the Characteristics of Urban Ecological Communities?</vt:lpstr>
      <vt:lpstr>Meet Coyote! Canis latrans Most Adaptable Urban Predator</vt:lpstr>
      <vt:lpstr>Coyote Morphology</vt:lpstr>
      <vt:lpstr>PowerPoint Presentation</vt:lpstr>
      <vt:lpstr>PowerPoint Presentation</vt:lpstr>
      <vt:lpstr>Box plot of the composition of coyote annual territories from the Chicago study by Stan Gehrt</vt:lpstr>
      <vt:lpstr>PowerPoint Presentation</vt:lpstr>
      <vt:lpstr>Home Range Sizes for Resident and Transient Coyotes</vt:lpstr>
      <vt:lpstr>Coyote Radiotelemetry Data from Cape Cod</vt:lpstr>
      <vt:lpstr>Data suggest that competition and stability can be drivers for territory size in coyotes </vt:lpstr>
      <vt:lpstr>PowerPoint Presentation</vt:lpstr>
      <vt:lpstr>Long distance movement</vt:lpstr>
      <vt:lpstr>Review of Coyote Diet Analyses</vt:lpstr>
      <vt:lpstr>Coyote Diet:   What’s easy?</vt:lpstr>
      <vt:lpstr>Coyote Social behavior</vt:lpstr>
      <vt:lpstr>PowerPoint Presentation</vt:lpstr>
      <vt:lpstr>PowerPoint Presentation</vt:lpstr>
      <vt:lpstr>Pros:  Ecosystem Services?</vt:lpstr>
      <vt:lpstr>Cons: collateral damage</vt:lpstr>
      <vt:lpstr>Coyotes – Part of our Urban Landscape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Curley</dc:creator>
  <cp:lastModifiedBy>Melinda</cp:lastModifiedBy>
  <cp:revision>24</cp:revision>
  <dcterms:created xsi:type="dcterms:W3CDTF">2019-05-10T03:32:32Z</dcterms:created>
  <dcterms:modified xsi:type="dcterms:W3CDTF">2020-05-20T17:23:22Z</dcterms:modified>
</cp:coreProperties>
</file>