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8" r:id="rId3"/>
    <p:sldId id="270" r:id="rId4"/>
    <p:sldId id="269" r:id="rId5"/>
    <p:sldId id="273" r:id="rId6"/>
    <p:sldId id="272" r:id="rId7"/>
    <p:sldId id="271" r:id="rId8"/>
    <p:sldId id="274" r:id="rId9"/>
    <p:sldId id="276" r:id="rId10"/>
    <p:sldId id="277" r:id="rId11"/>
    <p:sldId id="279" r:id="rId12"/>
    <p:sldId id="281" r:id="rId13"/>
    <p:sldId id="282" r:id="rId14"/>
    <p:sldId id="283" r:id="rId15"/>
    <p:sldId id="284" r:id="rId16"/>
    <p:sldId id="28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8" autoAdjust="0"/>
    <p:restoredTop sz="94660"/>
  </p:normalViewPr>
  <p:slideViewPr>
    <p:cSldViewPr snapToGrid="0">
      <p:cViewPr varScale="1">
        <p:scale>
          <a:sx n="43" d="100"/>
          <a:sy n="43" d="100"/>
        </p:scale>
        <p:origin x="34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FC5B48-5D63-4FE7-8646-D1AF6466FBBC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B74B19-0ED7-4957-85D2-A00DC0215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117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Female Anna’s Hummingbird, LMU campus.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4860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(Game camera photo).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625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Thermal image of female hummingbird brooding chicks (LMU nest); taken with </a:t>
            </a:r>
            <a:r>
              <a:rPr lang="en-US" dirty="0" err="1"/>
              <a:t>Flir</a:t>
            </a:r>
            <a:r>
              <a:rPr lang="en-US" dirty="0"/>
              <a:t> Vue Pro 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5444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Thermal image of female hummingbird feeding chicks (LMU nest); taken with </a:t>
            </a:r>
            <a:r>
              <a:rPr lang="en-US" dirty="0" err="1"/>
              <a:t>Flir</a:t>
            </a:r>
            <a:r>
              <a:rPr lang="en-US" dirty="0"/>
              <a:t> Vue Pro R.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59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Female Anna’s hummingbird at feeder on LMU campus (photo taken with game camera).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362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LMU campus.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75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Male Allen’s hummingbird, Playa Vista, CA (Photo by Maria Curley).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513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foreground to background:  Female Anna’s; Male Allen’s; Male Allen’s (photo taken by Maria Curley).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033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2016 LMU – Photo taken by Maria Curley (near dorm closest to </a:t>
            </a:r>
            <a:r>
              <a:rPr lang="en-US" dirty="0" err="1"/>
              <a:t>UHall</a:t>
            </a:r>
            <a:r>
              <a:rPr lang="en-US" dirty="0"/>
              <a:t> bridge)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041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Male Allen’s – near LMU Bluff (Photo taken by Maria Curley).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23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Male Allen’s – near LMU Bluff –(Photo taken by Maria Curley).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660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984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Hummingbird at feeder on Jeff &amp; Linnea Milam porch (LMU </a:t>
            </a:r>
            <a:r>
              <a:rPr lang="en-US" dirty="0" err="1"/>
              <a:t>CURes</a:t>
            </a:r>
            <a:r>
              <a:rPr lang="en-US" dirty="0"/>
              <a:t> partners in hummingbird research, Burbank, CA); photo taken by Maria Curley.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252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Male Anna’s hummingbird at LMU feeder (Photo taken by Maria Curley).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725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(Photo taken by Maria Curley).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74B19-0ED7-4957-85D2-A00DC021517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984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C78A6-3BB5-424F-B02D-3DEFED00C0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1C1AE6-ED33-478E-8DA9-7D7E72E54D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3C8CCC-873F-4232-8172-0FC5D5FE6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1BB88-936B-47E7-8D45-A3834819A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42F093-1D59-4DD2-94A7-F2B05F861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64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392CF-72A1-4BB2-8C5D-43363DA5B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2B287C-3ADD-43B2-AC7E-F6B51BE977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355411-7B3B-49C8-BFB3-C1326AC81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9817B-D85C-4158-ACBB-7A816C36C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FDB0E-41C6-4F3B-A5B3-F2D898461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333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72455C-6C64-4D70-84B8-F4A6611958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047228-E0B3-413B-9136-37EA7DB0F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2D00-F158-45FC-A760-35D02A5A9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7B7E6-CB17-4473-A080-2E04A5B76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FDABB-A165-4A86-B2EF-87277943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1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1408C-A270-4ECA-8ACF-C0E6CDED0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7030D-29B8-45CE-8E1E-A9F1C7547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821D4-9D18-4D73-BB46-3E39E1578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BE7839-4C5D-426D-BB9A-277DA69F7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2DA7B-0F21-47AB-AC05-74A0C903E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45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217C9-2B28-4440-AB71-3DC75A99E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9D3873-D5EE-4C44-948F-6186AC9BD2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BED9F-721F-4C4F-9A72-A0E560DED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C23A5-2973-45E0-898E-CECCF49EF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8AB8B5-F034-47D5-BEAA-EF33A1B33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03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D9E9C-C807-4B2C-9F92-0BE08A000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B1025-1569-4793-88B4-D896482493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7FA5DB-AA85-45D0-83D7-B0434F69D0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7584BC-B2D3-4531-BD3E-C008ABAE8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E6AB1B-4C41-4B42-95F6-0671A4DC3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359E12-1B19-4480-AF8C-ECACA3F0C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183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4C0E0-0E1B-4D44-BBD6-EED9907E6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A23AE0-22FD-4938-BCB2-94691C0B03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B5C221-89CF-49E8-9305-527C8E7920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B7F0AF-78EA-4BDA-8B84-68B2D20375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BD5628-DD8A-4715-BAB1-986BB0FFCE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38DCFA-1EF7-46E6-858D-96B4E9574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3FC49F-8007-4504-A514-CC5682167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33FD32-29B1-40BE-9209-D8BAEBE29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479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CBB44-635C-4B58-A839-762AD0B55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9061A6-8DED-42C6-9573-D4B628815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9A0241-0E27-4396-8033-35E213B33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8CB72C-F9C4-49A7-BEBC-A1D5289AC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46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3716A5-0502-4BB9-B12B-C6517CDEB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88B771-79D1-47B5-930D-82D33D923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E48A14-122C-470C-8508-8F2CF00E5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900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7F31D-88CB-4FFF-92F9-2DD226F46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AE6A7-E693-4639-A275-76204003B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9F368D-F59D-480D-A290-02CB31B754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39D77-41A6-465E-92FC-FF8BBB558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F7CD5-DED0-49FD-A08A-8182886FE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259841-14D5-468E-9F93-C454D1A01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27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F9514-D89E-4427-B840-59DF6A347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A6AD25-8F82-473C-AF6C-C9F4D75845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9584F2-65B3-4F88-963E-66A2534BEE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3AB950-BBB7-403A-8FCA-92BFE8151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1A9B67-46C6-406C-B729-E857A4606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1C7E0A-A35B-4090-842F-ACA6DA75D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738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834DC2-F240-42D4-84B3-03868160B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7D81FC-02DA-4334-9AB1-AD08807557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FDC52-2255-42FA-89E7-BFA2B15F7C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C51FA-FC71-4DB3-906F-00029851E07E}" type="datetimeFigureOut">
              <a:rPr lang="en-US" smtClean="0"/>
              <a:t>4/5/2019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0F3C8-E5D1-41B5-B77E-4E50BA454C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94C0C-8427-46FE-BE12-EED00A5B36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FF0BB-E39F-4738-9C43-50D4111A2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73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14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C3EAE6-57AE-481B-A843-0AA8C76DC0CF}"/>
              </a:ext>
            </a:extLst>
          </p:cNvPr>
          <p:cNvPicPr/>
          <p:nvPr/>
        </p:nvPicPr>
        <p:blipFill rotWithShape="1">
          <a:blip r:embed="rId3"/>
          <a:srcRect/>
          <a:stretch/>
        </p:blipFill>
        <p:spPr>
          <a:xfrm>
            <a:off x="1143941" y="643467"/>
            <a:ext cx="990411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374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BAA37-9E56-4616-A7E8-26F90D9AF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03325"/>
            <a:ext cx="5314536" cy="343873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Allen’s Hummingbird Chicks, LMU Nest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8A3BD4E4-0B0F-4245-8788-090076B925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" b="22065"/>
          <a:stretch/>
        </p:blipFill>
        <p:spPr>
          <a:xfrm>
            <a:off x="6750141" y="-2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558015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70D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https://experiment-uploads.s3.amazonaws.com/fCEzGy4JSGa9ew6A7bRH_20170203_082007.jpg">
            <a:extLst>
              <a:ext uri="{FF2B5EF4-FFF2-40B4-BE49-F238E27FC236}">
                <a16:creationId xmlns:a16="http://schemas.microsoft.com/office/drawing/2014/main" id="{E36B8B43-BC2C-4B8A-9832-65F08351583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7" t="46590" r="29288" b="29019"/>
          <a:stretch/>
        </p:blipFill>
        <p:spPr bwMode="auto">
          <a:xfrm>
            <a:off x="2093887" y="643467"/>
            <a:ext cx="8004226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37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A0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8" descr="https://experiment-uploads.s3.amazonaws.com/AwpLO9SGOBUObLjLd3vw_20170201_120654.jpg">
            <a:extLst>
              <a:ext uri="{FF2B5EF4-FFF2-40B4-BE49-F238E27FC236}">
                <a16:creationId xmlns:a16="http://schemas.microsoft.com/office/drawing/2014/main" id="{AAB25C9F-ADAF-473C-AE47-25B5256C1D7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5" t="24693" r="43045" b="36930"/>
          <a:stretch/>
        </p:blipFill>
        <p:spPr bwMode="auto">
          <a:xfrm>
            <a:off x="2890535" y="643467"/>
            <a:ext cx="6410929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046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34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02CC3EC-71ED-4D8E-8A96-89DD63A26C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7693" t="4043" r="6483" b="26603"/>
          <a:stretch/>
        </p:blipFill>
        <p:spPr>
          <a:xfrm>
            <a:off x="2035476" y="643467"/>
            <a:ext cx="812104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622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24109-73FF-4BD4-BFA7-53514CE0D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Female Anna’s hummingbird incubating eggs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28AB557-AFD5-46A3-94D2-CD4BA8573E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3045785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1BA589-BC98-43C9-B24F-7BB0019CDC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956" y="643467"/>
            <a:ext cx="742808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6762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06196-D18A-44A5-84C3-145C6F03E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Hummingbird Eggs</a:t>
            </a:r>
            <a:br>
              <a:rPr lang="en-US" dirty="0"/>
            </a:br>
            <a:r>
              <a:rPr lang="en-US" dirty="0"/>
              <a:t>LMU Nest</a:t>
            </a:r>
            <a:br>
              <a:rPr lang="en-US" dirty="0"/>
            </a:br>
            <a:r>
              <a:rPr lang="en-US" dirty="0"/>
              <a:t>Jan 30, 2018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D9CAF58-8242-4675-9D0B-5D8594AB6B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3640427" y="-749656"/>
            <a:ext cx="4911146" cy="1006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51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0A05DF9-B68F-40A9-9B4B-727846862465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6" b="14294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371910-999F-4EA8-81EF-0949DEB6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Hummingbirds at the Gottlieb Native Garden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2518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29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3C4D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371910-999F-4EA8-81EF-0949DEB6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Anna’s Female Hummingbird Nest at Loyola Marymount University</a:t>
            </a:r>
          </a:p>
        </p:txBody>
      </p:sp>
      <p:pic>
        <p:nvPicPr>
          <p:cNvPr id="16" name="Content Placeholder 9">
            <a:extLst>
              <a:ext uri="{FF2B5EF4-FFF2-40B4-BE49-F238E27FC236}">
                <a16:creationId xmlns:a16="http://schemas.microsoft.com/office/drawing/2014/main" id="{DE075FEA-59E3-45E1-9393-C912981637CB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5" b="7615"/>
          <a:stretch/>
        </p:blipFill>
        <p:spPr bwMode="auto">
          <a:xfrm>
            <a:off x="3715517" y="986589"/>
            <a:ext cx="8153400" cy="54489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11056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AE90F5B-742D-4497-B8AC-D40893695AB4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6376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6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0E22B41F-41B2-43A4-BFB0-86E52353E1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5424" t="13860" r="26293" b="12386"/>
          <a:stretch/>
        </p:blipFill>
        <p:spPr>
          <a:xfrm>
            <a:off x="3664605" y="643467"/>
            <a:ext cx="486279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38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DDD5F336-6CB5-4634-9FC1-D3C401A9A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543" y="2871982"/>
            <a:ext cx="5272888" cy="3181684"/>
          </a:xfrm>
        </p:spPr>
        <p:txBody>
          <a:bodyPr anchor="t">
            <a:normAutofit/>
          </a:bodyPr>
          <a:lstStyle/>
          <a:p>
            <a:r>
              <a:rPr lang="en-US" sz="1800" dirty="0"/>
              <a:t>LMU thermal image of hummingbird, taken with </a:t>
            </a:r>
            <a:r>
              <a:rPr lang="en-US" sz="1800" dirty="0" err="1"/>
              <a:t>Flir</a:t>
            </a:r>
            <a:r>
              <a:rPr lang="en-US" sz="1800" dirty="0"/>
              <a:t> Vue Pro R thermal camera, part of an Experiment.com project, “A Mother’s Work is Never Done: Using Thermal Imaging to Detect Torpor in Nesting Hummingbirds”.</a:t>
            </a:r>
          </a:p>
        </p:txBody>
      </p:sp>
      <p:sp>
        <p:nvSpPr>
          <p:cNvPr id="10" name="Freeform 49">
            <a:extLst>
              <a:ext uri="{FF2B5EF4-FFF2-40B4-BE49-F238E27FC236}">
                <a16:creationId xmlns:a16="http://schemas.microsoft.com/office/drawing/2014/main" id="{EF9B8DF2-C3F5-49A2-94D2-F7B65A0F1F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13914" y="581159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4">
            <a:extLst>
              <a:ext uri="{FF2B5EF4-FFF2-40B4-BE49-F238E27FC236}">
                <a16:creationId xmlns:a16="http://schemas.microsoft.com/office/drawing/2014/main" id="{01650200-240C-417B-8BC2-8762B925C5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8" r="10032" b="-1"/>
          <a:stretch/>
        </p:blipFill>
        <p:spPr>
          <a:xfrm>
            <a:off x="6893317" y="760562"/>
            <a:ext cx="5298683" cy="6097438"/>
          </a:xfrm>
          <a:custGeom>
            <a:avLst/>
            <a:gdLst>
              <a:gd name="connsiteX0" fmla="*/ 3120528 w 5298683"/>
              <a:gd name="connsiteY0" fmla="*/ 0 h 6097438"/>
              <a:gd name="connsiteX1" fmla="*/ 5105473 w 5298683"/>
              <a:gd name="connsiteY1" fmla="*/ 712577 h 6097438"/>
              <a:gd name="connsiteX2" fmla="*/ 5298683 w 5298683"/>
              <a:gd name="connsiteY2" fmla="*/ 888178 h 6097438"/>
              <a:gd name="connsiteX3" fmla="*/ 5298683 w 5298683"/>
              <a:gd name="connsiteY3" fmla="*/ 5352876 h 6097438"/>
              <a:gd name="connsiteX4" fmla="*/ 5105473 w 5298683"/>
              <a:gd name="connsiteY4" fmla="*/ 5528477 h 6097438"/>
              <a:gd name="connsiteX5" fmla="*/ 4335177 w 5298683"/>
              <a:gd name="connsiteY5" fmla="*/ 5995828 h 6097438"/>
              <a:gd name="connsiteX6" fmla="*/ 4057556 w 5298683"/>
              <a:gd name="connsiteY6" fmla="*/ 6097438 h 6097438"/>
              <a:gd name="connsiteX7" fmla="*/ 2183499 w 5298683"/>
              <a:gd name="connsiteY7" fmla="*/ 6097438 h 6097438"/>
              <a:gd name="connsiteX8" fmla="*/ 1905878 w 5298683"/>
              <a:gd name="connsiteY8" fmla="*/ 5995828 h 6097438"/>
              <a:gd name="connsiteX9" fmla="*/ 0 w 5298683"/>
              <a:gd name="connsiteY9" fmla="*/ 3120527 h 6097438"/>
              <a:gd name="connsiteX10" fmla="*/ 3120528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110136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46BB9F3-0090-4415-9A16-526E98CC48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651466" cy="3785419"/>
          </a:xfrm>
        </p:spPr>
        <p:txBody>
          <a:bodyPr>
            <a:normAutofit/>
          </a:bodyPr>
          <a:lstStyle/>
          <a:p>
            <a:r>
              <a:rPr lang="en-US" sz="1800" dirty="0"/>
              <a:t>Hummingbird trying to keep cool on a hot summer day in Burbank, CA.</a:t>
            </a:r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71DDA71A-EAB7-423A-A2EB-95EDAE75F2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224" r="2176"/>
          <a:stretch/>
        </p:blipFill>
        <p:spPr>
          <a:xfrm>
            <a:off x="4639056" y="10"/>
            <a:ext cx="7552944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835978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DD04A41-52DC-45AD-ACB1-FC3899B573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3345" b="21655"/>
          <a:stretch/>
        </p:blipFill>
        <p:spPr>
          <a:xfrm rot="10800000"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77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71910-999F-4EA8-81EF-0949DEB6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Anna’s and Allen’s Hummingbirds at the Gottlieb Native Garden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B7A71283-00A5-4862-877C-6AF471D639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1044" y="408273"/>
            <a:ext cx="11876585" cy="460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371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296</Words>
  <Application>Microsoft Office PowerPoint</Application>
  <PresentationFormat>Widescreen</PresentationFormat>
  <Paragraphs>37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Hummingbirds at the Gottlieb Native Garden</vt:lpstr>
      <vt:lpstr>Anna’s Female Hummingbird Nest at Loyola Marymount University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Anna’s and Allen’s Hummingbirds at the Gottlieb Native Garden</vt:lpstr>
      <vt:lpstr>Allen’s Hummingbird Chicks, LMU Nest</vt:lpstr>
      <vt:lpstr>PowerPoint Presentation</vt:lpstr>
      <vt:lpstr>PowerPoint Presentation</vt:lpstr>
      <vt:lpstr>PowerPoint Presentation</vt:lpstr>
      <vt:lpstr>Female Anna’s hummingbird incubating eggs</vt:lpstr>
      <vt:lpstr>PowerPoint Presentation</vt:lpstr>
      <vt:lpstr>Hummingbird Eggs LMU Nest Jan 30, 2018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Curley</dc:creator>
  <cp:lastModifiedBy>Maria Curley</cp:lastModifiedBy>
  <cp:revision>6</cp:revision>
  <dcterms:created xsi:type="dcterms:W3CDTF">2018-11-12T01:52:13Z</dcterms:created>
  <dcterms:modified xsi:type="dcterms:W3CDTF">2019-04-05T15:23:39Z</dcterms:modified>
</cp:coreProperties>
</file>