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sldIdLst>
    <p:sldId id="257" r:id="rId2"/>
    <p:sldId id="259" r:id="rId3"/>
    <p:sldId id="261" r:id="rId4"/>
    <p:sldId id="260" r:id="rId5"/>
    <p:sldId id="267" r:id="rId6"/>
    <p:sldId id="270" r:id="rId7"/>
    <p:sldId id="268" r:id="rId8"/>
    <p:sldId id="271" r:id="rId9"/>
    <p:sldId id="266" r:id="rId10"/>
    <p:sldId id="26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p:restoredTop sz="95652"/>
  </p:normalViewPr>
  <p:slideViewPr>
    <p:cSldViewPr snapToGrid="0" snapToObjects="1">
      <p:cViewPr varScale="1">
        <p:scale>
          <a:sx n="107" d="100"/>
          <a:sy n="107" d="100"/>
        </p:scale>
        <p:origin x="73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1160EA64-D806-43AC-9DF2-F8C432F32B4C}" type="datetimeFigureOut">
              <a:rPr lang="en-US"/>
              <a:t>12/12/21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a:t>12/12/21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a:t>12/12/21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a:t>12/12/21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1160EA64-D806-43AC-9DF2-F8C432F32B4C}" type="datetimeFigureOut">
              <a:rPr lang="en-US"/>
              <a:t>12/12/21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a:t>12/12/21</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4F7D4976-E339-4826-83B7-FBD03F55ECF8}" type="datetimeFigureOut">
              <a:rPr lang="en-US"/>
              <a:t>12/12/21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1037C31-9E7A-4F99-8774-A0E530DE1A42}" type="datetimeFigureOut">
              <a:rPr lang="en-US"/>
              <a:t>12/12/21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a:t>12/12/21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D1BE4249-C0D0-4B06-8692-E8BB871AF643}" type="datetimeFigureOut">
              <a:rPr lang="en-US"/>
              <a:t>12/12/21</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a:t>12/12/21</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a:t>12/12/21</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www.forbes.com/sites/maggiegermano/2019/03/27/women-are-working-more-than-ever-but-they-still-take-on-most-household-responsibilities/?sh=51911c3a52e9" TargetMode="External"/><Relationship Id="rId2" Type="http://schemas.openxmlformats.org/officeDocument/2006/relationships/hyperlink" Target="https://doi.org/10.2307/3149733" TargetMode="External"/><Relationship Id="rId1" Type="http://schemas.openxmlformats.org/officeDocument/2006/relationships/slideLayout" Target="../slideLayouts/slideLayout2.xml"/><Relationship Id="rId5" Type="http://schemas.openxmlformats.org/officeDocument/2006/relationships/hyperlink" Target="http://electra.lmu.edu:2048/login?url=https://www.proquest.com/scholarly-journals/womans-place-follow-up-analysis-roles-portrayed/docview/208751838/se-2?accountid=7418" TargetMode="External"/><Relationship Id="rId4" Type="http://schemas.openxmlformats.org/officeDocument/2006/relationships/hyperlink" Target="https://www.warc.com/fulltext/jar/6312.h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image" Target="../media/image10.jpg"/><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pn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11" Type="http://schemas.openxmlformats.org/officeDocument/2006/relationships/image" Target="../media/image26.jpeg"/><Relationship Id="rId5" Type="http://schemas.openxmlformats.org/officeDocument/2006/relationships/image" Target="../media/image2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6D51E-BB1F-B144-85C2-600817D6FD81}"/>
              </a:ext>
            </a:extLst>
          </p:cNvPr>
          <p:cNvSpPr>
            <a:spLocks noGrp="1"/>
          </p:cNvSpPr>
          <p:nvPr>
            <p:ph type="title"/>
          </p:nvPr>
        </p:nvSpPr>
        <p:spPr>
          <a:xfrm>
            <a:off x="693392" y="902525"/>
            <a:ext cx="3792908" cy="2943286"/>
          </a:xfrm>
          <a:noFill/>
          <a:ln>
            <a:solidFill>
              <a:schemeClr val="tx1"/>
            </a:solidFill>
          </a:ln>
        </p:spPr>
        <p:txBody>
          <a:bodyPr>
            <a:normAutofit fontScale="90000"/>
          </a:bodyPr>
          <a:lstStyle/>
          <a:p>
            <a:pPr>
              <a:lnSpc>
                <a:spcPct val="100000"/>
              </a:lnSpc>
            </a:pPr>
            <a:r>
              <a:rPr lang="en-US" sz="3600" dirty="0">
                <a:solidFill>
                  <a:schemeClr val="tx1"/>
                </a:solidFill>
              </a:rPr>
              <a:t>Stereotypical depictions of women  affecting society</a:t>
            </a:r>
            <a:br>
              <a:rPr lang="en-US" sz="2400" dirty="0">
                <a:solidFill>
                  <a:schemeClr val="tx1"/>
                </a:solidFill>
              </a:rPr>
            </a:br>
            <a:endParaRPr lang="en-US" sz="1600" dirty="0">
              <a:solidFill>
                <a:schemeClr val="tx1"/>
              </a:solidFill>
            </a:endParaRPr>
          </a:p>
        </p:txBody>
      </p:sp>
      <p:sp>
        <p:nvSpPr>
          <p:cNvPr id="8" name="Rectangle 7">
            <a:extLst>
              <a:ext uri="{FF2B5EF4-FFF2-40B4-BE49-F238E27FC236}">
                <a16:creationId xmlns:a16="http://schemas.microsoft.com/office/drawing/2014/main" id="{FB403EBD-907E-4D59-98D4-A72CD1063C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15061" y="-2"/>
            <a:ext cx="6876939" cy="6858002"/>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Content Placeholder 5" descr="Graphical user interface, text&#10;&#10;Description automatically generated">
            <a:extLst>
              <a:ext uri="{FF2B5EF4-FFF2-40B4-BE49-F238E27FC236}">
                <a16:creationId xmlns:a16="http://schemas.microsoft.com/office/drawing/2014/main" id="{75CD1536-B92B-3047-AE08-6B69A7CAE53E}"/>
              </a:ext>
            </a:extLst>
          </p:cNvPr>
          <p:cNvPicPr>
            <a:picLocks noGrp="1" noChangeAspect="1"/>
          </p:cNvPicPr>
          <p:nvPr>
            <p:ph idx="1"/>
          </p:nvPr>
        </p:nvPicPr>
        <p:blipFill rotWithShape="1">
          <a:blip r:embed="rId2"/>
          <a:srcRect l="5932" t="13836" r="50740" b="11164"/>
          <a:stretch/>
        </p:blipFill>
        <p:spPr>
          <a:xfrm>
            <a:off x="7049608" y="214313"/>
            <a:ext cx="4789968" cy="5362681"/>
          </a:xfrm>
        </p:spPr>
      </p:pic>
      <p:pic>
        <p:nvPicPr>
          <p:cNvPr id="5" name="Picture 4">
            <a:extLst>
              <a:ext uri="{FF2B5EF4-FFF2-40B4-BE49-F238E27FC236}">
                <a16:creationId xmlns:a16="http://schemas.microsoft.com/office/drawing/2014/main" id="{86BF20E9-2584-094E-8A7E-53A33B490E6B}"/>
              </a:ext>
            </a:extLst>
          </p:cNvPr>
          <p:cNvPicPr>
            <a:picLocks noChangeAspect="1"/>
          </p:cNvPicPr>
          <p:nvPr/>
        </p:nvPicPr>
        <p:blipFill rotWithShape="1">
          <a:blip r:embed="rId3"/>
          <a:srcRect l="5122" t="45831" r="43576" b="38335"/>
          <a:stretch/>
        </p:blipFill>
        <p:spPr>
          <a:xfrm>
            <a:off x="5759881" y="5674572"/>
            <a:ext cx="5629276" cy="1085850"/>
          </a:xfrm>
          <a:prstGeom prst="rect">
            <a:avLst/>
          </a:prstGeom>
        </p:spPr>
      </p:pic>
      <p:sp>
        <p:nvSpPr>
          <p:cNvPr id="10" name="Title 1">
            <a:extLst>
              <a:ext uri="{FF2B5EF4-FFF2-40B4-BE49-F238E27FC236}">
                <a16:creationId xmlns:a16="http://schemas.microsoft.com/office/drawing/2014/main" id="{0CDF931A-0828-B84C-A43E-81F942538C10}"/>
              </a:ext>
            </a:extLst>
          </p:cNvPr>
          <p:cNvSpPr txBox="1">
            <a:spLocks/>
          </p:cNvSpPr>
          <p:nvPr/>
        </p:nvSpPr>
        <p:spPr bwMode="black">
          <a:xfrm>
            <a:off x="693392" y="4014788"/>
            <a:ext cx="3792908" cy="2255383"/>
          </a:xfrm>
          <a:prstGeom prst="rect">
            <a:avLst/>
          </a:prstGeom>
          <a:noFill/>
          <a:ln w="31750" cap="sq">
            <a:solidFill>
              <a:schemeClr val="tx1"/>
            </a:solidFill>
            <a:miter lim="800000"/>
          </a:ln>
        </p:spPr>
        <p:txBody>
          <a:bodyPr vert="horz" lIns="182880" tIns="182880" rIns="182880" bIns="182880" rtlCol="0" anchor="ctr">
            <a:normAutofit fontScale="25000" lnSpcReduction="20000"/>
          </a:bodyPr>
          <a:lst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a:lstStyle>
          <a:p>
            <a:pPr>
              <a:lnSpc>
                <a:spcPct val="120000"/>
              </a:lnSpc>
            </a:pPr>
            <a:br>
              <a:rPr lang="en-US" sz="2400" dirty="0">
                <a:solidFill>
                  <a:schemeClr val="tx1"/>
                </a:solidFill>
              </a:rPr>
            </a:br>
            <a:br>
              <a:rPr lang="en-US" sz="2400" dirty="0">
                <a:solidFill>
                  <a:schemeClr val="tx1"/>
                </a:solidFill>
              </a:rPr>
            </a:br>
            <a:r>
              <a:rPr lang="en-US" sz="4800" dirty="0">
                <a:solidFill>
                  <a:schemeClr val="tx1"/>
                </a:solidFill>
              </a:rPr>
              <a:t>Claire Hagemeister</a:t>
            </a:r>
          </a:p>
          <a:p>
            <a:pPr>
              <a:lnSpc>
                <a:spcPct val="120000"/>
              </a:lnSpc>
            </a:pPr>
            <a:endParaRPr lang="en-US" sz="4800" dirty="0">
              <a:solidFill>
                <a:schemeClr val="tx1"/>
              </a:solidFill>
            </a:endParaRPr>
          </a:p>
          <a:p>
            <a:pPr>
              <a:lnSpc>
                <a:spcPct val="120000"/>
              </a:lnSpc>
            </a:pPr>
            <a:r>
              <a:rPr lang="en-US" sz="4800" dirty="0">
                <a:solidFill>
                  <a:schemeClr val="tx1"/>
                </a:solidFill>
              </a:rPr>
              <a:t>Marketing Major, </a:t>
            </a:r>
          </a:p>
          <a:p>
            <a:pPr>
              <a:lnSpc>
                <a:spcPct val="120000"/>
              </a:lnSpc>
            </a:pPr>
            <a:r>
              <a:rPr lang="en-US" sz="4800" dirty="0">
                <a:solidFill>
                  <a:schemeClr val="tx1"/>
                </a:solidFill>
              </a:rPr>
              <a:t>business law minor</a:t>
            </a:r>
          </a:p>
          <a:p>
            <a:pPr>
              <a:lnSpc>
                <a:spcPct val="120000"/>
              </a:lnSpc>
            </a:pPr>
            <a:r>
              <a:rPr lang="en-US" sz="4800" dirty="0">
                <a:solidFill>
                  <a:schemeClr val="tx1"/>
                </a:solidFill>
              </a:rPr>
              <a:t> </a:t>
            </a:r>
          </a:p>
          <a:p>
            <a:pPr>
              <a:lnSpc>
                <a:spcPct val="120000"/>
              </a:lnSpc>
            </a:pPr>
            <a:r>
              <a:rPr lang="en-US" sz="4800" dirty="0">
                <a:solidFill>
                  <a:schemeClr val="tx1"/>
                </a:solidFill>
              </a:rPr>
              <a:t>College of Business administration, Loyola Marymount University</a:t>
            </a:r>
          </a:p>
          <a:p>
            <a:pPr>
              <a:lnSpc>
                <a:spcPct val="120000"/>
              </a:lnSpc>
            </a:pPr>
            <a:br>
              <a:rPr lang="en-US" sz="4800" dirty="0">
                <a:solidFill>
                  <a:schemeClr val="tx1"/>
                </a:solidFill>
              </a:rPr>
            </a:br>
            <a:r>
              <a:rPr lang="en-US" sz="4800" dirty="0">
                <a:solidFill>
                  <a:schemeClr val="tx1"/>
                </a:solidFill>
              </a:rPr>
              <a:t>mentor: Professor Rosenthal</a:t>
            </a:r>
          </a:p>
        </p:txBody>
      </p:sp>
      <p:sp>
        <p:nvSpPr>
          <p:cNvPr id="9" name="TextBox 8">
            <a:extLst>
              <a:ext uri="{FF2B5EF4-FFF2-40B4-BE49-F238E27FC236}">
                <a16:creationId xmlns:a16="http://schemas.microsoft.com/office/drawing/2014/main" id="{A3ABE5E0-0EC2-6540-959B-F1B3BB43D032}"/>
              </a:ext>
            </a:extLst>
          </p:cNvPr>
          <p:cNvSpPr txBox="1"/>
          <p:nvPr/>
        </p:nvSpPr>
        <p:spPr>
          <a:xfrm>
            <a:off x="11151710" y="6649068"/>
            <a:ext cx="1123417" cy="246221"/>
          </a:xfrm>
          <a:prstGeom prst="rect">
            <a:avLst/>
          </a:prstGeom>
          <a:noFill/>
        </p:spPr>
        <p:txBody>
          <a:bodyPr wrap="square">
            <a:spAutoFit/>
          </a:bodyPr>
          <a:lstStyle/>
          <a:p>
            <a:r>
              <a:rPr lang="en-US" sz="1000" dirty="0">
                <a:solidFill>
                  <a:srgbClr val="000000"/>
                </a:solidFill>
                <a:effectLst/>
                <a:ea typeface="Calibri" panose="020F0502020204030204" pitchFamily="34" charset="0"/>
                <a:cs typeface="Times New Roman" panose="02020603050405020304" pitchFamily="18" charset="0"/>
              </a:rPr>
              <a:t>Keating, K. (2019)</a:t>
            </a:r>
            <a:endParaRPr lang="en-US" sz="1000" dirty="0"/>
          </a:p>
        </p:txBody>
      </p:sp>
    </p:spTree>
    <p:extLst>
      <p:ext uri="{BB962C8B-B14F-4D97-AF65-F5344CB8AC3E}">
        <p14:creationId xmlns:p14="http://schemas.microsoft.com/office/powerpoint/2010/main" val="809312928"/>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7EC18-CEFC-6B41-A2DA-49518B9B5842}"/>
              </a:ext>
            </a:extLst>
          </p:cNvPr>
          <p:cNvSpPr>
            <a:spLocks noGrp="1"/>
          </p:cNvSpPr>
          <p:nvPr>
            <p:ph type="title"/>
          </p:nvPr>
        </p:nvSpPr>
        <p:spPr>
          <a:xfrm>
            <a:off x="4654416" y="586374"/>
            <a:ext cx="2756500" cy="436596"/>
          </a:xfrm>
        </p:spPr>
        <p:txBody>
          <a:bodyPr>
            <a:normAutofit fontScale="90000"/>
          </a:bodyPr>
          <a:lstStyle/>
          <a:p>
            <a:r>
              <a:rPr lang="en-US" dirty="0"/>
              <a:t>Works cited</a:t>
            </a:r>
          </a:p>
        </p:txBody>
      </p:sp>
      <p:sp>
        <p:nvSpPr>
          <p:cNvPr id="3" name="Content Placeholder 2">
            <a:extLst>
              <a:ext uri="{FF2B5EF4-FFF2-40B4-BE49-F238E27FC236}">
                <a16:creationId xmlns:a16="http://schemas.microsoft.com/office/drawing/2014/main" id="{01792817-4BBA-0442-98D9-1CEBF01E94A2}"/>
              </a:ext>
            </a:extLst>
          </p:cNvPr>
          <p:cNvSpPr>
            <a:spLocks noGrp="1"/>
          </p:cNvSpPr>
          <p:nvPr>
            <p:ph idx="1"/>
          </p:nvPr>
        </p:nvSpPr>
        <p:spPr>
          <a:xfrm>
            <a:off x="332510" y="1493500"/>
            <a:ext cx="11400312" cy="4683123"/>
          </a:xfrm>
        </p:spPr>
        <p:txBody>
          <a:bodyPr>
            <a:normAutofit fontScale="55000" lnSpcReduction="20000"/>
          </a:bodyPr>
          <a:lstStyle/>
          <a:p>
            <a:r>
              <a:rPr lang="en-US" sz="2200" dirty="0"/>
              <a:t>Courtney, A. E., &amp; Lockeretz, S. W. (1971). A Woman’s Place: An Analysis of the Roles Portrayed by Women in Magazine Advertisements. </a:t>
            </a:r>
            <a:r>
              <a:rPr lang="en-US" sz="2200" i="1" dirty="0"/>
              <a:t>Journal of Marketing Research</a:t>
            </a:r>
            <a:r>
              <a:rPr lang="en-US" sz="2200" dirty="0"/>
              <a:t>, </a:t>
            </a:r>
            <a:r>
              <a:rPr lang="en-US" sz="2200" i="1" dirty="0"/>
              <a:t>8</a:t>
            </a:r>
            <a:r>
              <a:rPr lang="en-US" sz="2200" dirty="0"/>
              <a:t>(1), 92–95. </a:t>
            </a:r>
            <a:r>
              <a:rPr lang="en-US" sz="2200" u="sng" dirty="0">
                <a:hlinkClick r:id="rId2"/>
              </a:rPr>
              <a:t>https://doi.org/10.2307/3149733</a:t>
            </a:r>
            <a:r>
              <a:rPr lang="en-US" sz="2200" dirty="0"/>
              <a:t> </a:t>
            </a:r>
          </a:p>
          <a:p>
            <a:r>
              <a:rPr lang="en-US" sz="2200" i="1" dirty="0"/>
              <a:t>From Housewife to Superwoman: The evolution of advertising to women</a:t>
            </a:r>
            <a:r>
              <a:rPr lang="en-US" sz="2200" dirty="0"/>
              <a:t>. Duke University. https://sites.duke.edu/</a:t>
            </a:r>
            <a:r>
              <a:rPr lang="en-US" sz="2200" dirty="0" err="1"/>
              <a:t>womenandadvertising</a:t>
            </a:r>
            <a:r>
              <a:rPr lang="en-US" sz="2200" dirty="0"/>
              <a:t>/exhibits/women-in-advertising/from-housewife-to-superwoman-the-evolution-of-advertising-to-women/. </a:t>
            </a:r>
          </a:p>
          <a:p>
            <a:r>
              <a:rPr lang="en-US" sz="2200" dirty="0" err="1"/>
              <a:t>Germano</a:t>
            </a:r>
            <a:r>
              <a:rPr lang="en-US" sz="2200" dirty="0"/>
              <a:t>, M. (2019). Women Are Working More Than Ever, But Still Take On Most Household Responsibilities. </a:t>
            </a:r>
            <a:r>
              <a:rPr lang="en-US" sz="2200" i="1" dirty="0"/>
              <a:t>Forbes. </a:t>
            </a:r>
            <a:r>
              <a:rPr lang="en-US" sz="2200" u="sng" dirty="0">
                <a:hlinkClick r:id="rId3"/>
              </a:rPr>
              <a:t>https://www.forbes.com/sites/maggiegermano/2019/03/27/women-are-working-more-than-ever-but-they-still-take-on-most-household-responsibilities/?sh=51911c3a52e9</a:t>
            </a:r>
            <a:endParaRPr lang="en-US" sz="2200" dirty="0"/>
          </a:p>
          <a:p>
            <a:r>
              <a:rPr lang="en-US" sz="2200" dirty="0"/>
              <a:t>Jackson, S. Q. </a:t>
            </a:r>
            <a:r>
              <a:rPr lang="en-US" sz="2200" i="1" dirty="0"/>
              <a:t>I Can Bring Home the Bacon, Fry It up in a Pan!</a:t>
            </a:r>
            <a:r>
              <a:rPr lang="en-US" sz="2200" dirty="0"/>
              <a:t> Mercer University. https://mercer.digication.com/</a:t>
            </a:r>
            <a:r>
              <a:rPr lang="en-US" sz="2200" dirty="0" err="1"/>
              <a:t>stephqj</a:t>
            </a:r>
            <a:r>
              <a:rPr lang="en-US" sz="2200" dirty="0"/>
              <a:t>/I_Can_Bring_Home_the_Bacon_Fry_It_up_in_a_Pan_The_</a:t>
            </a:r>
          </a:p>
          <a:p>
            <a:r>
              <a:rPr lang="en-US" sz="2200" dirty="0"/>
              <a:t>Jaffe, L. J., &amp; Berger, P. D. (1994). The Effect of Modern Female Sex Role Portrayals on Advertising Effectiveness. </a:t>
            </a:r>
            <a:r>
              <a:rPr lang="en-US" sz="2200" i="1" dirty="0"/>
              <a:t>Journal of Advertising Research. </a:t>
            </a:r>
            <a:r>
              <a:rPr lang="en-US" sz="2200" u="sng" dirty="0">
                <a:hlinkClick r:id="rId4"/>
              </a:rPr>
              <a:t>https://www.warc.com/fulltext/jar/6312.htm</a:t>
            </a:r>
            <a:endParaRPr lang="en-US" sz="2200" dirty="0"/>
          </a:p>
          <a:p>
            <a:r>
              <a:rPr lang="en-US" sz="2200" dirty="0"/>
              <a:t>Jathar, S. (2021). </a:t>
            </a:r>
            <a:r>
              <a:rPr lang="en-US" sz="2200" i="1" dirty="0"/>
              <a:t>The Superwoman debate in advertising</a:t>
            </a:r>
            <a:r>
              <a:rPr lang="en-US" sz="2200" dirty="0"/>
              <a:t>. LinkedIn.  https://www.linkedin.com/pulse/superwoman-debate-advertising-sanjana-jathar/?trk=public_profile_article_view. </a:t>
            </a:r>
          </a:p>
          <a:p>
            <a:r>
              <a:rPr lang="en-US" sz="2200" dirty="0"/>
              <a:t>Johns, M., Schmader, T. &amp; Martens, A. (2005). Knowing Is Half the Battle: Teaching Stereotype Threat as a Means of Improving Women’s Math Performance. </a:t>
            </a:r>
            <a:r>
              <a:rPr lang="en-US" sz="2200" i="1" dirty="0"/>
              <a:t>Psychological Science, </a:t>
            </a:r>
            <a:r>
              <a:rPr lang="en-US" sz="2200" dirty="0"/>
              <a:t>16(3), 175-179. </a:t>
            </a:r>
          </a:p>
          <a:p>
            <a:r>
              <a:rPr lang="en-US" sz="2200" dirty="0"/>
              <a:t>Keating, K. (2019).  Advertising’s Messing With Women’s Minds: CAMPAIGNS RARELY DEPICT REALITY. </a:t>
            </a:r>
            <a:r>
              <a:rPr lang="en-US" sz="2200" i="1" dirty="0"/>
              <a:t>ADWEEK, Vol. 60, Issue 26, p12.</a:t>
            </a:r>
            <a:r>
              <a:rPr lang="en-US" sz="2200" dirty="0"/>
              <a:t>  </a:t>
            </a:r>
          </a:p>
          <a:p>
            <a:r>
              <a:rPr lang="en-US" sz="2200" dirty="0"/>
              <a:t>Sheehan, K. B. (2013). </a:t>
            </a:r>
            <a:r>
              <a:rPr lang="en-US" sz="2200" i="1" dirty="0"/>
              <a:t>Controversies in Contemporary Advertising, 2</a:t>
            </a:r>
            <a:r>
              <a:rPr lang="en-US" sz="2200" i="1" baseline="30000" dirty="0"/>
              <a:t>nd</a:t>
            </a:r>
            <a:r>
              <a:rPr lang="en-US" sz="2200" i="1" dirty="0"/>
              <a:t> ed.</a:t>
            </a:r>
            <a:r>
              <a:rPr lang="en-US" sz="2200" dirty="0"/>
              <a:t> Reference &amp; Research Book News. </a:t>
            </a:r>
          </a:p>
          <a:p>
            <a:r>
              <a:rPr lang="en-US" sz="2200" dirty="0"/>
              <a:t>Wagner, L. C., &amp; Banos, J. B. (1973). A woman's place: A follow-up analysis of the roles portrayed by women in magazine advertisements.</a:t>
            </a:r>
            <a:r>
              <a:rPr lang="en-US" sz="2200" i="1" dirty="0"/>
              <a:t>  Journal of Marketing Research (Pre-1986), 10</a:t>
            </a:r>
            <a:r>
              <a:rPr lang="en-US" sz="2200" dirty="0"/>
              <a:t>(000002), 213. </a:t>
            </a:r>
            <a:r>
              <a:rPr lang="en-US" sz="2200" u="sng" dirty="0">
                <a:hlinkClick r:id="rId5"/>
              </a:rPr>
              <a:t>http://electra.lmu.edu:2048/login?url=https://www.proquest.com/scholarly-journals/womans-place-follow-up-analysis-roles-portrayed/docview/208751838/se-2?accountid=7418</a:t>
            </a:r>
            <a:r>
              <a:rPr lang="en-US" sz="2200" dirty="0"/>
              <a:t> </a:t>
            </a:r>
          </a:p>
          <a:p>
            <a:r>
              <a:rPr lang="en-US" sz="2200" dirty="0"/>
              <a:t>Westkaemper, E. (2017). </a:t>
            </a:r>
            <a:r>
              <a:rPr lang="en-US" sz="2200" i="1" dirty="0"/>
              <a:t>Selling Women’s History: Packaging Feminism in Twentieth-Century American Popular Culture</a:t>
            </a:r>
            <a:r>
              <a:rPr lang="en-US" sz="2200" dirty="0"/>
              <a:t>. Rutgers University Press. http://www.jstor.org/stable/j.ctt1j0ptj5</a:t>
            </a:r>
          </a:p>
          <a:p>
            <a:pPr marL="0" indent="0">
              <a:buNone/>
            </a:pPr>
            <a:endParaRPr lang="en-US" dirty="0"/>
          </a:p>
        </p:txBody>
      </p:sp>
    </p:spTree>
    <p:extLst>
      <p:ext uri="{BB962C8B-B14F-4D97-AF65-F5344CB8AC3E}">
        <p14:creationId xmlns:p14="http://schemas.microsoft.com/office/powerpoint/2010/main" val="2688061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161F96B4-1D37-F64E-9852-1EDBD5D1F0B5}"/>
              </a:ext>
            </a:extLst>
          </p:cNvPr>
          <p:cNvSpPr txBox="1">
            <a:spLocks/>
          </p:cNvSpPr>
          <p:nvPr/>
        </p:nvSpPr>
        <p:spPr>
          <a:xfrm>
            <a:off x="356243" y="285498"/>
            <a:ext cx="11479515" cy="1626429"/>
          </a:xfrm>
          <a:prstGeom prst="rect">
            <a:avLst/>
          </a:prstGeom>
          <a:solidFill>
            <a:schemeClr val="accent2">
              <a:lumMod val="40000"/>
              <a:lumOff val="60000"/>
            </a:schemeClr>
          </a:solidFill>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lgn="ctr">
              <a:buFont typeface="Arial" panose="020B0604020202020204" pitchFamily="34" charset="0"/>
              <a:buNone/>
            </a:pPr>
            <a:r>
              <a:rPr lang="en-US" sz="3200" dirty="0">
                <a:solidFill>
                  <a:schemeClr val="tx1"/>
                </a:solidFill>
                <a:cs typeface="Times New Roman" panose="02020603050405020304" pitchFamily="18" charset="0"/>
              </a:rPr>
              <a:t>The way women are depicted in advertisements subjugate them to roles that do not allow them autonomy and freedom to be themselves. </a:t>
            </a:r>
          </a:p>
          <a:p>
            <a:pPr marL="0" indent="0">
              <a:buFont typeface="Arial" panose="020B0604020202020204" pitchFamily="34" charset="0"/>
              <a:buNone/>
            </a:pPr>
            <a:endParaRPr lang="en-US" dirty="0">
              <a:solidFill>
                <a:srgbClr val="FFFFFF"/>
              </a:solidFill>
            </a:endParaRPr>
          </a:p>
        </p:txBody>
      </p:sp>
      <p:pic>
        <p:nvPicPr>
          <p:cNvPr id="10" name="Picture 9" descr="A picture containing text, newspaper, screenshot&#10;&#10;Description automatically generated">
            <a:extLst>
              <a:ext uri="{FF2B5EF4-FFF2-40B4-BE49-F238E27FC236}">
                <a16:creationId xmlns:a16="http://schemas.microsoft.com/office/drawing/2014/main" id="{BB87A53D-7001-D84A-98DC-88C4A573650A}"/>
              </a:ext>
            </a:extLst>
          </p:cNvPr>
          <p:cNvPicPr>
            <a:picLocks noChangeAspect="1"/>
          </p:cNvPicPr>
          <p:nvPr/>
        </p:nvPicPr>
        <p:blipFill rotWithShape="1">
          <a:blip r:embed="rId2"/>
          <a:srcRect l="14366" t="10226" r="15013" b="20068"/>
          <a:stretch/>
        </p:blipFill>
        <p:spPr>
          <a:xfrm>
            <a:off x="4868884" y="2134047"/>
            <a:ext cx="6966874" cy="4438454"/>
          </a:xfrm>
          <a:prstGeom prst="rect">
            <a:avLst/>
          </a:prstGeom>
        </p:spPr>
      </p:pic>
      <p:sp>
        <p:nvSpPr>
          <p:cNvPr id="2" name="TextBox 1">
            <a:extLst>
              <a:ext uri="{FF2B5EF4-FFF2-40B4-BE49-F238E27FC236}">
                <a16:creationId xmlns:a16="http://schemas.microsoft.com/office/drawing/2014/main" id="{D0D5DEB3-8BD2-494E-91AB-65D2CD5B714F}"/>
              </a:ext>
            </a:extLst>
          </p:cNvPr>
          <p:cNvSpPr txBox="1"/>
          <p:nvPr/>
        </p:nvSpPr>
        <p:spPr>
          <a:xfrm>
            <a:off x="10099112" y="6565722"/>
            <a:ext cx="2208810" cy="246221"/>
          </a:xfrm>
          <a:prstGeom prst="rect">
            <a:avLst/>
          </a:prstGeom>
          <a:noFill/>
        </p:spPr>
        <p:txBody>
          <a:bodyPr wrap="square" rtlCol="0">
            <a:spAutoFit/>
          </a:bodyPr>
          <a:lstStyle/>
          <a:p>
            <a:r>
              <a:rPr lang="en-US" sz="1000" dirty="0"/>
              <a:t>Duke University, Story+ (2019).</a:t>
            </a:r>
          </a:p>
        </p:txBody>
      </p:sp>
      <p:pic>
        <p:nvPicPr>
          <p:cNvPr id="7" name="Picture 6" descr="Text, letter&#10;&#10;Description automatically generated">
            <a:extLst>
              <a:ext uri="{FF2B5EF4-FFF2-40B4-BE49-F238E27FC236}">
                <a16:creationId xmlns:a16="http://schemas.microsoft.com/office/drawing/2014/main" id="{250B7AB8-6714-7E45-A1E6-4E6422C9C1E8}"/>
              </a:ext>
            </a:extLst>
          </p:cNvPr>
          <p:cNvPicPr>
            <a:picLocks noChangeAspect="1"/>
          </p:cNvPicPr>
          <p:nvPr/>
        </p:nvPicPr>
        <p:blipFill>
          <a:blip r:embed="rId3"/>
          <a:stretch>
            <a:fillRect/>
          </a:stretch>
        </p:blipFill>
        <p:spPr>
          <a:xfrm>
            <a:off x="356243" y="2134048"/>
            <a:ext cx="4298884" cy="4438454"/>
          </a:xfrm>
          <a:prstGeom prst="rect">
            <a:avLst/>
          </a:prstGeom>
        </p:spPr>
      </p:pic>
    </p:spTree>
    <p:extLst>
      <p:ext uri="{BB962C8B-B14F-4D97-AF65-F5344CB8AC3E}">
        <p14:creationId xmlns:p14="http://schemas.microsoft.com/office/powerpoint/2010/main" val="703595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CEBB30D-B594-5849-AC03-A86EA5134633}"/>
              </a:ext>
            </a:extLst>
          </p:cNvPr>
          <p:cNvSpPr>
            <a:spLocks noGrp="1"/>
          </p:cNvSpPr>
          <p:nvPr>
            <p:ph idx="1"/>
          </p:nvPr>
        </p:nvSpPr>
        <p:spPr>
          <a:xfrm>
            <a:off x="366156" y="286731"/>
            <a:ext cx="11459688" cy="1055182"/>
          </a:xfrm>
          <a:solidFill>
            <a:schemeClr val="accent2">
              <a:lumMod val="40000"/>
              <a:lumOff val="60000"/>
            </a:schemeClr>
          </a:solidFill>
        </p:spPr>
        <p:txBody>
          <a:bodyPr>
            <a:normAutofit/>
          </a:bodyPr>
          <a:lstStyle/>
          <a:p>
            <a:pPr marL="0" indent="0">
              <a:buNone/>
            </a:pPr>
            <a:r>
              <a:rPr lang="en-US" sz="2800" dirty="0"/>
              <a:t>Most advertisements even up to the 1950s and 1960s, failed to show the true range of women’s role in society.  They assumed the male as the executive. </a:t>
            </a:r>
          </a:p>
        </p:txBody>
      </p:sp>
      <p:pic>
        <p:nvPicPr>
          <p:cNvPr id="4" name="Picture 3" descr="Graphical user interface, text, application&#10;&#10;Description automatically generated">
            <a:extLst>
              <a:ext uri="{FF2B5EF4-FFF2-40B4-BE49-F238E27FC236}">
                <a16:creationId xmlns:a16="http://schemas.microsoft.com/office/drawing/2014/main" id="{BA416A6D-FDF9-B748-A1F1-C3241C149A85}"/>
              </a:ext>
            </a:extLst>
          </p:cNvPr>
          <p:cNvPicPr>
            <a:picLocks noChangeAspect="1"/>
          </p:cNvPicPr>
          <p:nvPr/>
        </p:nvPicPr>
        <p:blipFill rotWithShape="1">
          <a:blip r:embed="rId2"/>
          <a:srcRect l="65980" t="19394" r="11400" b="44935"/>
          <a:stretch/>
        </p:blipFill>
        <p:spPr>
          <a:xfrm>
            <a:off x="827314" y="1496291"/>
            <a:ext cx="5149498" cy="5001826"/>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DB201814-5E39-6A48-9031-12871EB8B962}"/>
              </a:ext>
            </a:extLst>
          </p:cNvPr>
          <p:cNvPicPr>
            <a:picLocks noChangeAspect="1"/>
          </p:cNvPicPr>
          <p:nvPr/>
        </p:nvPicPr>
        <p:blipFill rotWithShape="1">
          <a:blip r:embed="rId3"/>
          <a:srcRect l="65929" t="43542" r="11285" b="17500"/>
          <a:stretch/>
        </p:blipFill>
        <p:spPr>
          <a:xfrm>
            <a:off x="6266216" y="1496291"/>
            <a:ext cx="4878546" cy="4994731"/>
          </a:xfrm>
          <a:prstGeom prst="rect">
            <a:avLst/>
          </a:prstGeom>
        </p:spPr>
      </p:pic>
      <p:sp>
        <p:nvSpPr>
          <p:cNvPr id="7" name="TextBox 6">
            <a:extLst>
              <a:ext uri="{FF2B5EF4-FFF2-40B4-BE49-F238E27FC236}">
                <a16:creationId xmlns:a16="http://schemas.microsoft.com/office/drawing/2014/main" id="{26327D4B-D613-9943-AB69-C86BAD61B496}"/>
              </a:ext>
            </a:extLst>
          </p:cNvPr>
          <p:cNvSpPr txBox="1"/>
          <p:nvPr/>
        </p:nvSpPr>
        <p:spPr>
          <a:xfrm>
            <a:off x="8778046" y="6498117"/>
            <a:ext cx="2586640" cy="246221"/>
          </a:xfrm>
          <a:prstGeom prst="rect">
            <a:avLst/>
          </a:prstGeom>
          <a:noFill/>
        </p:spPr>
        <p:txBody>
          <a:bodyPr wrap="square">
            <a:spAutoFit/>
          </a:bodyPr>
          <a:lstStyle/>
          <a:p>
            <a:r>
              <a:rPr lang="en-US" sz="1000" dirty="0">
                <a:solidFill>
                  <a:srgbClr val="000000"/>
                </a:solidFill>
                <a:effectLst/>
                <a:ea typeface="Calibri" panose="020F0502020204030204" pitchFamily="34" charset="0"/>
                <a:cs typeface="Times New Roman" panose="02020603050405020304" pitchFamily="18" charset="0"/>
              </a:rPr>
              <a:t>Courtney, A. E., &amp; Lockeretz, S. W. (1971). </a:t>
            </a:r>
            <a:endParaRPr lang="en-US" sz="1000" dirty="0"/>
          </a:p>
        </p:txBody>
      </p:sp>
      <p:sp>
        <p:nvSpPr>
          <p:cNvPr id="5" name="Oval 4">
            <a:extLst>
              <a:ext uri="{FF2B5EF4-FFF2-40B4-BE49-F238E27FC236}">
                <a16:creationId xmlns:a16="http://schemas.microsoft.com/office/drawing/2014/main" id="{2C3D580B-4768-A141-85D6-17930CB04FDE}"/>
              </a:ext>
            </a:extLst>
          </p:cNvPr>
          <p:cNvSpPr/>
          <p:nvPr/>
        </p:nvSpPr>
        <p:spPr>
          <a:xfrm>
            <a:off x="873053" y="3197401"/>
            <a:ext cx="5058019" cy="463197"/>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9F394BE2-967D-3144-81C5-EDE7D4135C61}"/>
              </a:ext>
            </a:extLst>
          </p:cNvPr>
          <p:cNvSpPr/>
          <p:nvPr/>
        </p:nvSpPr>
        <p:spPr>
          <a:xfrm>
            <a:off x="1047238" y="3820913"/>
            <a:ext cx="4676668" cy="463197"/>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801BE7F2-12A0-3A43-AA41-CD1A5A49EFB8}"/>
              </a:ext>
            </a:extLst>
          </p:cNvPr>
          <p:cNvSpPr/>
          <p:nvPr/>
        </p:nvSpPr>
        <p:spPr>
          <a:xfrm>
            <a:off x="856562" y="4616160"/>
            <a:ext cx="5058019" cy="463197"/>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96EB05CB-D3B6-C143-ADF6-1A8D83D56B7C}"/>
              </a:ext>
            </a:extLst>
          </p:cNvPr>
          <p:cNvSpPr/>
          <p:nvPr/>
        </p:nvSpPr>
        <p:spPr>
          <a:xfrm>
            <a:off x="6840187" y="3263384"/>
            <a:ext cx="3930732" cy="702974"/>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74395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2B8D80-69CF-1341-A2AD-3EE9A9FCB27B}"/>
              </a:ext>
            </a:extLst>
          </p:cNvPr>
          <p:cNvSpPr>
            <a:spLocks noGrp="1"/>
          </p:cNvSpPr>
          <p:nvPr>
            <p:ph idx="1"/>
          </p:nvPr>
        </p:nvSpPr>
        <p:spPr>
          <a:xfrm>
            <a:off x="118553" y="178016"/>
            <a:ext cx="11954893" cy="1769537"/>
          </a:xfrm>
          <a:solidFill>
            <a:schemeClr val="accent2">
              <a:lumMod val="60000"/>
              <a:lumOff val="40000"/>
            </a:schemeClr>
          </a:solidFill>
        </p:spPr>
        <p:txBody>
          <a:bodyPr>
            <a:normAutofit/>
          </a:bodyPr>
          <a:lstStyle/>
          <a:p>
            <a:pPr marL="0" indent="0">
              <a:lnSpc>
                <a:spcPct val="150000"/>
              </a:lnSpc>
              <a:buNone/>
            </a:pPr>
            <a:r>
              <a:rPr lang="en-US" sz="2400" dirty="0"/>
              <a:t>The Women’s Liberation Movement demanded that women be seen as powerful figures in society. This shift was supposed to liberate them, but it further subjugated them to roles that did not allow them autonomy. </a:t>
            </a:r>
          </a:p>
          <a:p>
            <a:pPr marL="0" indent="0">
              <a:lnSpc>
                <a:spcPct val="150000"/>
              </a:lnSpc>
              <a:buNone/>
            </a:pPr>
            <a:endParaRPr lang="en-US" sz="2400" dirty="0"/>
          </a:p>
          <a:p>
            <a:pPr marL="0" indent="0">
              <a:buNone/>
            </a:pPr>
            <a:endParaRPr lang="en-US" dirty="0"/>
          </a:p>
        </p:txBody>
      </p:sp>
      <p:pic>
        <p:nvPicPr>
          <p:cNvPr id="11" name="Picture 10" descr="Graphical user interface, text, application&#10;&#10;Description automatically generated">
            <a:extLst>
              <a:ext uri="{FF2B5EF4-FFF2-40B4-BE49-F238E27FC236}">
                <a16:creationId xmlns:a16="http://schemas.microsoft.com/office/drawing/2014/main" id="{EEC71B7F-EFE6-594B-809A-D0CA53521712}"/>
              </a:ext>
            </a:extLst>
          </p:cNvPr>
          <p:cNvPicPr>
            <a:picLocks noChangeAspect="1"/>
          </p:cNvPicPr>
          <p:nvPr/>
        </p:nvPicPr>
        <p:blipFill rotWithShape="1">
          <a:blip r:embed="rId2"/>
          <a:srcRect l="13585" t="21458" r="60243" b="43125"/>
          <a:stretch/>
        </p:blipFill>
        <p:spPr>
          <a:xfrm>
            <a:off x="118553" y="2054431"/>
            <a:ext cx="4240108" cy="4510325"/>
          </a:xfrm>
          <a:prstGeom prst="rect">
            <a:avLst/>
          </a:prstGeom>
        </p:spPr>
      </p:pic>
      <p:pic>
        <p:nvPicPr>
          <p:cNvPr id="14" name="Picture 13" descr="Graphical user interface, text, application&#10;&#10;Description automatically generated">
            <a:extLst>
              <a:ext uri="{FF2B5EF4-FFF2-40B4-BE49-F238E27FC236}">
                <a16:creationId xmlns:a16="http://schemas.microsoft.com/office/drawing/2014/main" id="{DDBDEA66-9695-DD4E-83E6-03D15CC46AB6}"/>
              </a:ext>
            </a:extLst>
          </p:cNvPr>
          <p:cNvPicPr>
            <a:picLocks noChangeAspect="1"/>
          </p:cNvPicPr>
          <p:nvPr/>
        </p:nvPicPr>
        <p:blipFill rotWithShape="1">
          <a:blip r:embed="rId2"/>
          <a:srcRect l="13976" t="56879" r="34071" b="9650"/>
          <a:stretch/>
        </p:blipFill>
        <p:spPr>
          <a:xfrm>
            <a:off x="4465743" y="2054431"/>
            <a:ext cx="7607703" cy="4510325"/>
          </a:xfrm>
          <a:prstGeom prst="rect">
            <a:avLst/>
          </a:prstGeom>
        </p:spPr>
      </p:pic>
      <p:sp>
        <p:nvSpPr>
          <p:cNvPr id="6" name="TextBox 5">
            <a:extLst>
              <a:ext uri="{FF2B5EF4-FFF2-40B4-BE49-F238E27FC236}">
                <a16:creationId xmlns:a16="http://schemas.microsoft.com/office/drawing/2014/main" id="{A871E3F8-362F-884B-A76D-5C6C25E918A5}"/>
              </a:ext>
            </a:extLst>
          </p:cNvPr>
          <p:cNvSpPr txBox="1"/>
          <p:nvPr/>
        </p:nvSpPr>
        <p:spPr>
          <a:xfrm>
            <a:off x="10104911" y="6606434"/>
            <a:ext cx="2087089" cy="244042"/>
          </a:xfrm>
          <a:prstGeom prst="rect">
            <a:avLst/>
          </a:prstGeom>
          <a:noFill/>
        </p:spPr>
        <p:txBody>
          <a:bodyPr wrap="square">
            <a:spAutoFit/>
          </a:bodyPr>
          <a:lstStyle/>
          <a:p>
            <a:r>
              <a:rPr lang="en-US" sz="1000" dirty="0">
                <a:solidFill>
                  <a:srgbClr val="000000"/>
                </a:solidFill>
                <a:effectLst/>
                <a:ea typeface="Calibri" panose="020F0502020204030204" pitchFamily="34" charset="0"/>
                <a:cs typeface="Times New Roman" panose="02020603050405020304" pitchFamily="18" charset="0"/>
              </a:rPr>
              <a:t>Wagner, L. C., &amp; Banos, J. B. (1973). </a:t>
            </a:r>
            <a:endParaRPr lang="en-US" sz="1000" dirty="0"/>
          </a:p>
        </p:txBody>
      </p:sp>
      <p:sp>
        <p:nvSpPr>
          <p:cNvPr id="7" name="Rectangle 6">
            <a:extLst>
              <a:ext uri="{FF2B5EF4-FFF2-40B4-BE49-F238E27FC236}">
                <a16:creationId xmlns:a16="http://schemas.microsoft.com/office/drawing/2014/main" id="{798B3A0D-68AD-7F48-956A-28968EE266DE}"/>
              </a:ext>
            </a:extLst>
          </p:cNvPr>
          <p:cNvSpPr/>
          <p:nvPr/>
        </p:nvSpPr>
        <p:spPr>
          <a:xfrm flipV="1">
            <a:off x="201881" y="3711039"/>
            <a:ext cx="3952072" cy="335391"/>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C6E4D716-FDF0-1048-845A-6B5E7EC6846A}"/>
              </a:ext>
            </a:extLst>
          </p:cNvPr>
          <p:cNvSpPr/>
          <p:nvPr/>
        </p:nvSpPr>
        <p:spPr>
          <a:xfrm>
            <a:off x="4764213" y="4212800"/>
            <a:ext cx="7206113" cy="418578"/>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12623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BB06B7-D162-5440-A8C7-CC7FFC480B66}"/>
              </a:ext>
            </a:extLst>
          </p:cNvPr>
          <p:cNvSpPr>
            <a:spLocks noGrp="1"/>
          </p:cNvSpPr>
          <p:nvPr>
            <p:ph idx="1"/>
          </p:nvPr>
        </p:nvSpPr>
        <p:spPr>
          <a:xfrm>
            <a:off x="546265" y="243352"/>
            <a:ext cx="5656613" cy="6371295"/>
          </a:xfrm>
          <a:solidFill>
            <a:schemeClr val="accent2">
              <a:lumMod val="40000"/>
              <a:lumOff val="60000"/>
            </a:schemeClr>
          </a:solidFill>
        </p:spPr>
        <p:txBody>
          <a:bodyPr>
            <a:normAutofit/>
          </a:bodyPr>
          <a:lstStyle/>
          <a:p>
            <a:pPr marL="0" indent="0">
              <a:buNone/>
            </a:pPr>
            <a:endParaRPr lang="en-US" sz="2400" dirty="0"/>
          </a:p>
          <a:p>
            <a:pPr marL="0" indent="0">
              <a:buNone/>
            </a:pPr>
            <a:endParaRPr lang="en-US" sz="2400" dirty="0"/>
          </a:p>
          <a:p>
            <a:pPr marL="0" indent="0" algn="ctr">
              <a:buNone/>
            </a:pPr>
            <a:r>
              <a:rPr lang="en-US" sz="3600" dirty="0"/>
              <a:t>While advertisers are trying to depict women as well rounded and empowered, its portrayal is exaggerated and idealistic. Superwomen is equally damaging. </a:t>
            </a:r>
            <a:endParaRPr lang="en-US" sz="1600" dirty="0"/>
          </a:p>
        </p:txBody>
      </p:sp>
      <p:pic>
        <p:nvPicPr>
          <p:cNvPr id="7" name="Picture 6" descr="Text&#10;&#10;Description automatically generated">
            <a:extLst>
              <a:ext uri="{FF2B5EF4-FFF2-40B4-BE49-F238E27FC236}">
                <a16:creationId xmlns:a16="http://schemas.microsoft.com/office/drawing/2014/main" id="{71522D48-448F-C641-B471-5D6256354679}"/>
              </a:ext>
            </a:extLst>
          </p:cNvPr>
          <p:cNvPicPr>
            <a:picLocks noChangeAspect="1"/>
          </p:cNvPicPr>
          <p:nvPr/>
        </p:nvPicPr>
        <p:blipFill>
          <a:blip r:embed="rId2"/>
          <a:stretch>
            <a:fillRect/>
          </a:stretch>
        </p:blipFill>
        <p:spPr>
          <a:xfrm>
            <a:off x="6460178" y="243352"/>
            <a:ext cx="5221184" cy="6371295"/>
          </a:xfrm>
          <a:prstGeom prst="rect">
            <a:avLst/>
          </a:prstGeom>
        </p:spPr>
      </p:pic>
    </p:spTree>
    <p:extLst>
      <p:ext uri="{BB962C8B-B14F-4D97-AF65-F5344CB8AC3E}">
        <p14:creationId xmlns:p14="http://schemas.microsoft.com/office/powerpoint/2010/main" val="33401885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picture containing text, box, posing&#10;&#10;Description automatically generated">
            <a:extLst>
              <a:ext uri="{FF2B5EF4-FFF2-40B4-BE49-F238E27FC236}">
                <a16:creationId xmlns:a16="http://schemas.microsoft.com/office/drawing/2014/main" id="{6C2D927B-5C8C-384F-AF8F-FF40B194987E}"/>
              </a:ext>
            </a:extLst>
          </p:cNvPr>
          <p:cNvPicPr>
            <a:picLocks noGrp="1" noChangeAspect="1"/>
          </p:cNvPicPr>
          <p:nvPr>
            <p:ph idx="1"/>
          </p:nvPr>
        </p:nvPicPr>
        <p:blipFill rotWithShape="1">
          <a:blip r:embed="rId2"/>
          <a:srcRect b="3939"/>
          <a:stretch/>
        </p:blipFill>
        <p:spPr>
          <a:xfrm>
            <a:off x="555610" y="115647"/>
            <a:ext cx="5076078" cy="6674206"/>
          </a:xfrm>
          <a:prstGeom prst="rect">
            <a:avLst/>
          </a:prstGeom>
        </p:spPr>
      </p:pic>
      <p:sp>
        <p:nvSpPr>
          <p:cNvPr id="5" name="TextBox 4">
            <a:extLst>
              <a:ext uri="{FF2B5EF4-FFF2-40B4-BE49-F238E27FC236}">
                <a16:creationId xmlns:a16="http://schemas.microsoft.com/office/drawing/2014/main" id="{B7032621-0B95-2F4D-9F61-2CD98398EC18}"/>
              </a:ext>
            </a:extLst>
          </p:cNvPr>
          <p:cNvSpPr txBox="1"/>
          <p:nvPr/>
        </p:nvSpPr>
        <p:spPr>
          <a:xfrm>
            <a:off x="6204055" y="1276692"/>
            <a:ext cx="5432335" cy="3970318"/>
          </a:xfrm>
          <a:prstGeom prst="rect">
            <a:avLst/>
          </a:prstGeom>
          <a:solidFill>
            <a:schemeClr val="bg1"/>
          </a:solidFill>
        </p:spPr>
        <p:txBody>
          <a:bodyPr wrap="square" rtlCol="0">
            <a:spAutoFit/>
          </a:bodyPr>
          <a:lstStyle/>
          <a:p>
            <a:r>
              <a:rPr lang="en-US" sz="3600" dirty="0">
                <a:cs typeface="Arial" panose="020B0604020202020204" pitchFamily="34" charset="0"/>
              </a:rPr>
              <a:t>Enjoli’s jingle that women could – “bring home the bacon, fry it up in a pan and never, ever, let you forget you’re a man” reinforced this super-women stereotype</a:t>
            </a:r>
            <a:r>
              <a:rPr lang="en-US" sz="1600" dirty="0">
                <a:cs typeface="Arial" panose="020B0604020202020204" pitchFamily="34" charset="0"/>
              </a:rPr>
              <a:t>.</a:t>
            </a:r>
            <a:endParaRPr lang="en-US" sz="1600" dirty="0"/>
          </a:p>
        </p:txBody>
      </p:sp>
    </p:spTree>
    <p:extLst>
      <p:ext uri="{BB962C8B-B14F-4D97-AF65-F5344CB8AC3E}">
        <p14:creationId xmlns:p14="http://schemas.microsoft.com/office/powerpoint/2010/main" val="2186520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aby sitting on the floor&#10;&#10;Description automatically generated with low confidence">
            <a:extLst>
              <a:ext uri="{FF2B5EF4-FFF2-40B4-BE49-F238E27FC236}">
                <a16:creationId xmlns:a16="http://schemas.microsoft.com/office/drawing/2014/main" id="{54AC3819-69D7-E44C-8DD1-A8B9BF4C8790}"/>
              </a:ext>
            </a:extLst>
          </p:cNvPr>
          <p:cNvPicPr>
            <a:picLocks noChangeAspect="1"/>
          </p:cNvPicPr>
          <p:nvPr/>
        </p:nvPicPr>
        <p:blipFill rotWithShape="1">
          <a:blip r:embed="rId2"/>
          <a:srcRect t="9374" b="53611"/>
          <a:stretch/>
        </p:blipFill>
        <p:spPr>
          <a:xfrm>
            <a:off x="2766951" y="4833257"/>
            <a:ext cx="3821964" cy="2024743"/>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54119FE7-FBFA-C64E-8D4C-EA9C9CC31F73}"/>
              </a:ext>
            </a:extLst>
          </p:cNvPr>
          <p:cNvPicPr>
            <a:picLocks noChangeAspect="1"/>
          </p:cNvPicPr>
          <p:nvPr/>
        </p:nvPicPr>
        <p:blipFill>
          <a:blip r:embed="rId3"/>
          <a:stretch>
            <a:fillRect/>
          </a:stretch>
        </p:blipFill>
        <p:spPr>
          <a:xfrm>
            <a:off x="12848" y="8044"/>
            <a:ext cx="3395370" cy="3202738"/>
          </a:xfrm>
          <a:prstGeom prst="rect">
            <a:avLst/>
          </a:prstGeom>
        </p:spPr>
      </p:pic>
      <p:pic>
        <p:nvPicPr>
          <p:cNvPr id="4" name="Picture 3" descr="Text, whiteboard&#10;&#10;Description automatically generated">
            <a:extLst>
              <a:ext uri="{FF2B5EF4-FFF2-40B4-BE49-F238E27FC236}">
                <a16:creationId xmlns:a16="http://schemas.microsoft.com/office/drawing/2014/main" id="{D825C033-ED94-0441-9250-CD47748A18F9}"/>
              </a:ext>
            </a:extLst>
          </p:cNvPr>
          <p:cNvPicPr>
            <a:picLocks noChangeAspect="1"/>
          </p:cNvPicPr>
          <p:nvPr/>
        </p:nvPicPr>
        <p:blipFill>
          <a:blip r:embed="rId4"/>
          <a:stretch>
            <a:fillRect/>
          </a:stretch>
        </p:blipFill>
        <p:spPr>
          <a:xfrm>
            <a:off x="0" y="3075709"/>
            <a:ext cx="2895816" cy="3782291"/>
          </a:xfrm>
          <a:prstGeom prst="rect">
            <a:avLst/>
          </a:prstGeom>
        </p:spPr>
      </p:pic>
      <p:pic>
        <p:nvPicPr>
          <p:cNvPr id="11" name="Picture 10" descr="Text&#10;&#10;Description automatically generated">
            <a:extLst>
              <a:ext uri="{FF2B5EF4-FFF2-40B4-BE49-F238E27FC236}">
                <a16:creationId xmlns:a16="http://schemas.microsoft.com/office/drawing/2014/main" id="{25C8100B-23F5-3A41-B737-53CACD01B778}"/>
              </a:ext>
            </a:extLst>
          </p:cNvPr>
          <p:cNvPicPr>
            <a:picLocks noChangeAspect="1"/>
          </p:cNvPicPr>
          <p:nvPr/>
        </p:nvPicPr>
        <p:blipFill rotWithShape="1">
          <a:blip r:embed="rId5"/>
          <a:srcRect l="-2612" t="524" r="49999" b="8106"/>
          <a:stretch/>
        </p:blipFill>
        <p:spPr>
          <a:xfrm>
            <a:off x="5217287" y="18926"/>
            <a:ext cx="2998637" cy="3891649"/>
          </a:xfrm>
          <a:prstGeom prst="rect">
            <a:avLst/>
          </a:prstGeom>
        </p:spPr>
      </p:pic>
      <p:pic>
        <p:nvPicPr>
          <p:cNvPr id="7" name="Picture 6" descr="A poster of a group of people&#10;&#10;Description automatically generated with low confidence">
            <a:extLst>
              <a:ext uri="{FF2B5EF4-FFF2-40B4-BE49-F238E27FC236}">
                <a16:creationId xmlns:a16="http://schemas.microsoft.com/office/drawing/2014/main" id="{105AD736-CBBC-6E46-8414-CE9CFFA22D71}"/>
              </a:ext>
            </a:extLst>
          </p:cNvPr>
          <p:cNvPicPr>
            <a:picLocks noChangeAspect="1"/>
          </p:cNvPicPr>
          <p:nvPr/>
        </p:nvPicPr>
        <p:blipFill rotWithShape="1">
          <a:blip r:embed="rId6"/>
          <a:srcRect t="42033" b="21352"/>
          <a:stretch/>
        </p:blipFill>
        <p:spPr>
          <a:xfrm>
            <a:off x="3170886" y="-112817"/>
            <a:ext cx="2283733" cy="1259337"/>
          </a:xfrm>
          <a:prstGeom prst="rect">
            <a:avLst/>
          </a:prstGeom>
        </p:spPr>
      </p:pic>
      <p:pic>
        <p:nvPicPr>
          <p:cNvPr id="13" name="Picture 12" descr="A picture containing text, book&#10;&#10;Description automatically generated">
            <a:extLst>
              <a:ext uri="{FF2B5EF4-FFF2-40B4-BE49-F238E27FC236}">
                <a16:creationId xmlns:a16="http://schemas.microsoft.com/office/drawing/2014/main" id="{CD96C69E-AC49-2241-9398-B02A3E6C50BC}"/>
              </a:ext>
            </a:extLst>
          </p:cNvPr>
          <p:cNvPicPr>
            <a:picLocks noChangeAspect="1"/>
          </p:cNvPicPr>
          <p:nvPr/>
        </p:nvPicPr>
        <p:blipFill rotWithShape="1">
          <a:blip r:embed="rId7"/>
          <a:srcRect b="12816"/>
          <a:stretch/>
        </p:blipFill>
        <p:spPr>
          <a:xfrm>
            <a:off x="5668636" y="3805179"/>
            <a:ext cx="2469376" cy="3067665"/>
          </a:xfrm>
          <a:prstGeom prst="rect">
            <a:avLst/>
          </a:prstGeom>
        </p:spPr>
      </p:pic>
      <p:sp>
        <p:nvSpPr>
          <p:cNvPr id="16" name="TextBox 15">
            <a:extLst>
              <a:ext uri="{FF2B5EF4-FFF2-40B4-BE49-F238E27FC236}">
                <a16:creationId xmlns:a16="http://schemas.microsoft.com/office/drawing/2014/main" id="{FC73DF09-9067-504F-B8B6-F87E80C1A1BF}"/>
              </a:ext>
            </a:extLst>
          </p:cNvPr>
          <p:cNvSpPr txBox="1"/>
          <p:nvPr/>
        </p:nvSpPr>
        <p:spPr>
          <a:xfrm>
            <a:off x="8138012" y="18926"/>
            <a:ext cx="4041140" cy="8710077"/>
          </a:xfrm>
          <a:prstGeom prst="rect">
            <a:avLst/>
          </a:prstGeom>
          <a:solidFill>
            <a:schemeClr val="accent2">
              <a:lumMod val="20000"/>
              <a:lumOff val="80000"/>
            </a:schemeClr>
          </a:solidFill>
        </p:spPr>
        <p:txBody>
          <a:bodyPr wrap="square">
            <a:spAutoFit/>
          </a:bodyPr>
          <a:lstStyle/>
          <a:p>
            <a:pPr algn="ctr"/>
            <a:endParaRPr lang="en-US" sz="2400" b="1" dirty="0"/>
          </a:p>
          <a:p>
            <a:pPr algn="ctr"/>
            <a:endParaRPr lang="en-US" sz="2400" b="1" dirty="0"/>
          </a:p>
          <a:p>
            <a:pPr algn="ctr"/>
            <a:endParaRPr lang="en-US" sz="2400" b="1" dirty="0"/>
          </a:p>
          <a:p>
            <a:pPr algn="ctr">
              <a:lnSpc>
                <a:spcPct val="150000"/>
              </a:lnSpc>
            </a:pPr>
            <a:endParaRPr lang="en-US" sz="2400" b="1" dirty="0"/>
          </a:p>
          <a:p>
            <a:pPr algn="ctr">
              <a:lnSpc>
                <a:spcPct val="150000"/>
              </a:lnSpc>
            </a:pPr>
            <a:r>
              <a:rPr lang="en-US" sz="2400" b="1" dirty="0"/>
              <a:t>While images of women solely as homemakers and pretty things was destructive, are images of women as people who can have it all equally damaging? </a:t>
            </a:r>
          </a:p>
          <a:p>
            <a:pPr marL="0" indent="0" algn="ctr">
              <a:buNone/>
            </a:pPr>
            <a:endParaRPr lang="en-US" sz="2000" dirty="0"/>
          </a:p>
          <a:p>
            <a:pPr marL="0" indent="0" algn="ctr">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pic>
        <p:nvPicPr>
          <p:cNvPr id="3" name="Picture 2" descr="A picture containing text, newspaper&#10;&#10;Description automatically generated">
            <a:extLst>
              <a:ext uri="{FF2B5EF4-FFF2-40B4-BE49-F238E27FC236}">
                <a16:creationId xmlns:a16="http://schemas.microsoft.com/office/drawing/2014/main" id="{98D90872-5ED5-9546-A52A-9AE092C70272}"/>
              </a:ext>
            </a:extLst>
          </p:cNvPr>
          <p:cNvPicPr>
            <a:picLocks noChangeAspect="1"/>
          </p:cNvPicPr>
          <p:nvPr/>
        </p:nvPicPr>
        <p:blipFill rotWithShape="1">
          <a:blip r:embed="rId8"/>
          <a:srcRect l="2658" t="21298" r="16399" b="23550"/>
          <a:stretch/>
        </p:blipFill>
        <p:spPr>
          <a:xfrm>
            <a:off x="2895816" y="1101989"/>
            <a:ext cx="2772820" cy="3782291"/>
          </a:xfrm>
          <a:prstGeom prst="rect">
            <a:avLst/>
          </a:prstGeom>
        </p:spPr>
      </p:pic>
    </p:spTree>
    <p:extLst>
      <p:ext uri="{BB962C8B-B14F-4D97-AF65-F5344CB8AC3E}">
        <p14:creationId xmlns:p14="http://schemas.microsoft.com/office/powerpoint/2010/main" val="42452776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9A3E1-E518-814B-B85C-9D0B805E2E9E}"/>
              </a:ext>
            </a:extLst>
          </p:cNvPr>
          <p:cNvSpPr>
            <a:spLocks noGrp="1"/>
          </p:cNvSpPr>
          <p:nvPr>
            <p:ph type="title"/>
          </p:nvPr>
        </p:nvSpPr>
        <p:spPr>
          <a:xfrm>
            <a:off x="2231136" y="407474"/>
            <a:ext cx="7729728" cy="1188720"/>
          </a:xfrm>
        </p:spPr>
        <p:txBody>
          <a:bodyPr/>
          <a:lstStyle/>
          <a:p>
            <a:r>
              <a:rPr lang="en-US" dirty="0"/>
              <a:t>Study to identify perceptions of women in advertising</a:t>
            </a:r>
          </a:p>
        </p:txBody>
      </p:sp>
      <p:sp>
        <p:nvSpPr>
          <p:cNvPr id="3" name="Content Placeholder 2">
            <a:extLst>
              <a:ext uri="{FF2B5EF4-FFF2-40B4-BE49-F238E27FC236}">
                <a16:creationId xmlns:a16="http://schemas.microsoft.com/office/drawing/2014/main" id="{188BAADA-6EC9-7A4D-A83E-F754F5FFDAE4}"/>
              </a:ext>
            </a:extLst>
          </p:cNvPr>
          <p:cNvSpPr>
            <a:spLocks noGrp="1"/>
          </p:cNvSpPr>
          <p:nvPr>
            <p:ph idx="1"/>
          </p:nvPr>
        </p:nvSpPr>
        <p:spPr>
          <a:xfrm>
            <a:off x="1671639" y="1895086"/>
            <a:ext cx="8872536" cy="4291394"/>
          </a:xfrm>
        </p:spPr>
        <p:txBody>
          <a:bodyPr>
            <a:normAutofit/>
          </a:bodyPr>
          <a:lstStyle/>
          <a:p>
            <a:r>
              <a:rPr lang="en-US" sz="2000" dirty="0"/>
              <a:t>Run 6 different focus groups:</a:t>
            </a:r>
          </a:p>
          <a:p>
            <a:pPr lvl="1"/>
            <a:r>
              <a:rPr lang="en-US" sz="2000" dirty="0">
                <a:solidFill>
                  <a:schemeClr val="tx1"/>
                </a:solidFill>
              </a:rPr>
              <a:t>3 groups for Women </a:t>
            </a:r>
            <a:r>
              <a:rPr lang="en-US" sz="2000" dirty="0"/>
              <a:t>		</a:t>
            </a:r>
          </a:p>
          <a:p>
            <a:pPr lvl="2"/>
            <a:r>
              <a:rPr lang="en-US" sz="2000" dirty="0"/>
              <a:t>Ages 18-24 				</a:t>
            </a:r>
          </a:p>
          <a:p>
            <a:pPr lvl="2"/>
            <a:r>
              <a:rPr lang="en-US" sz="2000" dirty="0"/>
              <a:t>Ages 25-36</a:t>
            </a:r>
          </a:p>
          <a:p>
            <a:pPr lvl="2"/>
            <a:r>
              <a:rPr lang="en-US" sz="2000" dirty="0"/>
              <a:t>Ages 37-45</a:t>
            </a:r>
          </a:p>
          <a:p>
            <a:pPr marL="0" indent="0">
              <a:buNone/>
            </a:pPr>
            <a:endParaRPr lang="en-US" sz="2000" dirty="0"/>
          </a:p>
          <a:p>
            <a:r>
              <a:rPr lang="en-US" sz="2000" dirty="0"/>
              <a:t>Show print ads and television ads from the past 12 months in which women are the main focus coupled with a some from the 1970s.</a:t>
            </a:r>
          </a:p>
          <a:p>
            <a:r>
              <a:rPr lang="en-US" sz="2000" dirty="0"/>
              <a:t>Get response and feedback to various depictions</a:t>
            </a:r>
          </a:p>
          <a:p>
            <a:pPr lvl="2"/>
            <a:endParaRPr lang="en-US" dirty="0"/>
          </a:p>
        </p:txBody>
      </p:sp>
      <p:sp>
        <p:nvSpPr>
          <p:cNvPr id="4" name="TextBox 3">
            <a:extLst>
              <a:ext uri="{FF2B5EF4-FFF2-40B4-BE49-F238E27FC236}">
                <a16:creationId xmlns:a16="http://schemas.microsoft.com/office/drawing/2014/main" id="{EBD17E98-0E5E-D247-AEB7-E2E229282365}"/>
              </a:ext>
            </a:extLst>
          </p:cNvPr>
          <p:cNvSpPr txBox="1"/>
          <p:nvPr/>
        </p:nvSpPr>
        <p:spPr>
          <a:xfrm>
            <a:off x="4932710" y="2218130"/>
            <a:ext cx="3300412" cy="2492990"/>
          </a:xfrm>
          <a:prstGeom prst="rect">
            <a:avLst/>
          </a:prstGeom>
          <a:noFill/>
        </p:spPr>
        <p:txBody>
          <a:bodyPr wrap="square" rtlCol="0">
            <a:spAutoFit/>
          </a:bodyPr>
          <a:lstStyle/>
          <a:p>
            <a:pPr marL="285750" indent="-285750">
              <a:lnSpc>
                <a:spcPct val="150000"/>
              </a:lnSpc>
              <a:buClr>
                <a:schemeClr val="accent2"/>
              </a:buClr>
              <a:buFont typeface="Arial" panose="020B0604020202020204" pitchFamily="34" charset="0"/>
              <a:buChar char="•"/>
            </a:pPr>
            <a:r>
              <a:rPr lang="en-US" sz="2000" dirty="0"/>
              <a:t>3 groups for Men</a:t>
            </a:r>
          </a:p>
          <a:p>
            <a:pPr marL="742950" lvl="1" indent="-285750">
              <a:lnSpc>
                <a:spcPct val="150000"/>
              </a:lnSpc>
              <a:buClr>
                <a:schemeClr val="accent2"/>
              </a:buClr>
              <a:buFont typeface="Arial" panose="020B0604020202020204" pitchFamily="34" charset="0"/>
              <a:buChar char="•"/>
            </a:pPr>
            <a:r>
              <a:rPr lang="en-US" sz="2000" dirty="0"/>
              <a:t>Ages 18-24 </a:t>
            </a:r>
          </a:p>
          <a:p>
            <a:pPr marL="742950" lvl="1" indent="-285750">
              <a:lnSpc>
                <a:spcPct val="150000"/>
              </a:lnSpc>
              <a:buClr>
                <a:schemeClr val="accent2"/>
              </a:buClr>
              <a:buFont typeface="Arial" panose="020B0604020202020204" pitchFamily="34" charset="0"/>
              <a:buChar char="•"/>
            </a:pPr>
            <a:r>
              <a:rPr lang="en-US" sz="2000" dirty="0"/>
              <a:t>Ages 25-36</a:t>
            </a:r>
          </a:p>
          <a:p>
            <a:pPr marL="742950" lvl="1" indent="-285750">
              <a:lnSpc>
                <a:spcPct val="150000"/>
              </a:lnSpc>
              <a:buClr>
                <a:schemeClr val="accent2"/>
              </a:buClr>
              <a:buFont typeface="Arial" panose="020B0604020202020204" pitchFamily="34" charset="0"/>
              <a:buChar char="•"/>
            </a:pPr>
            <a:r>
              <a:rPr lang="en-US" sz="2000" dirty="0"/>
              <a:t>Ages 37-45</a:t>
            </a:r>
          </a:p>
          <a:p>
            <a:pPr marL="742950" lvl="1" indent="-28575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2121036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FE23627-EDBE-F449-B236-2E90117417C0}"/>
              </a:ext>
            </a:extLst>
          </p:cNvPr>
          <p:cNvSpPr txBox="1"/>
          <p:nvPr/>
        </p:nvSpPr>
        <p:spPr>
          <a:xfrm>
            <a:off x="648175" y="1782197"/>
            <a:ext cx="6424550" cy="1938992"/>
          </a:xfrm>
          <a:prstGeom prst="rect">
            <a:avLst/>
          </a:prstGeom>
          <a:solidFill>
            <a:schemeClr val="accent2">
              <a:lumMod val="60000"/>
              <a:lumOff val="40000"/>
            </a:schemeClr>
          </a:solidFill>
        </p:spPr>
        <p:txBody>
          <a:bodyPr wrap="square" rtlCol="0">
            <a:spAutoFit/>
          </a:bodyPr>
          <a:lstStyle/>
          <a:p>
            <a:r>
              <a:rPr lang="en-US" sz="2400" dirty="0">
                <a:latin typeface="Calibri" panose="020F0502020204030204" pitchFamily="34" charset="0"/>
                <a:ea typeface="Calibri" panose="020F0502020204030204" pitchFamily="34" charset="0"/>
                <a:cs typeface="Times New Roman" panose="02020603050405020304" pitchFamily="18" charset="0"/>
              </a:rPr>
              <a:t>I anticipate that my study will reinforce the idea that while there has been a shift, the more recent stereotypes still have negative ramifications on women and on society is general. </a:t>
            </a:r>
          </a:p>
          <a:p>
            <a:endParaRPr lang="en-US" sz="2400" dirty="0"/>
          </a:p>
        </p:txBody>
      </p:sp>
      <p:sp>
        <p:nvSpPr>
          <p:cNvPr id="3" name="Content Placeholder 2">
            <a:extLst>
              <a:ext uri="{FF2B5EF4-FFF2-40B4-BE49-F238E27FC236}">
                <a16:creationId xmlns:a16="http://schemas.microsoft.com/office/drawing/2014/main" id="{3D7A81CD-EE86-8145-B6F2-2006D7058C09}"/>
              </a:ext>
            </a:extLst>
          </p:cNvPr>
          <p:cNvSpPr>
            <a:spLocks noGrp="1"/>
          </p:cNvSpPr>
          <p:nvPr>
            <p:ph idx="1"/>
          </p:nvPr>
        </p:nvSpPr>
        <p:spPr>
          <a:xfrm>
            <a:off x="5119276" y="3159251"/>
            <a:ext cx="6424549" cy="1938991"/>
          </a:xfrm>
          <a:solidFill>
            <a:schemeClr val="accent2">
              <a:lumMod val="40000"/>
              <a:lumOff val="60000"/>
            </a:schemeClr>
          </a:solidFill>
        </p:spPr>
        <p:txBody>
          <a:bodyPr>
            <a:normAutofit/>
          </a:bodyPr>
          <a:lstStyle/>
          <a:p>
            <a:pPr marL="0" indent="0">
              <a:buNone/>
            </a:pPr>
            <a:r>
              <a:rPr lang="en-US" sz="2400" dirty="0"/>
              <a:t>Women have been manipulated by the media for so long that it is a part of our culture. In order to avoid this in the future, as a society, we must ensure that everyone has a voice and is fairly represented.</a:t>
            </a:r>
          </a:p>
        </p:txBody>
      </p:sp>
      <p:pic>
        <p:nvPicPr>
          <p:cNvPr id="4" name="Picture 3" descr="A picture containing grass, outdoor&#10;&#10;Description automatically generated">
            <a:extLst>
              <a:ext uri="{FF2B5EF4-FFF2-40B4-BE49-F238E27FC236}">
                <a16:creationId xmlns:a16="http://schemas.microsoft.com/office/drawing/2014/main" id="{5C57548E-9D3C-F74B-897A-B6D7829214AE}"/>
              </a:ext>
            </a:extLst>
          </p:cNvPr>
          <p:cNvPicPr>
            <a:picLocks noChangeAspect="1"/>
          </p:cNvPicPr>
          <p:nvPr/>
        </p:nvPicPr>
        <p:blipFill>
          <a:blip r:embed="rId2"/>
          <a:stretch>
            <a:fillRect/>
          </a:stretch>
        </p:blipFill>
        <p:spPr>
          <a:xfrm>
            <a:off x="4747101" y="0"/>
            <a:ext cx="2855435" cy="1575000"/>
          </a:xfrm>
          <a:prstGeom prst="rect">
            <a:avLst/>
          </a:prstGeom>
        </p:spPr>
      </p:pic>
      <p:pic>
        <p:nvPicPr>
          <p:cNvPr id="11" name="Picture 10" descr="A picture containing person, work-clothing&#10;&#10;Description automatically generated">
            <a:extLst>
              <a:ext uri="{FF2B5EF4-FFF2-40B4-BE49-F238E27FC236}">
                <a16:creationId xmlns:a16="http://schemas.microsoft.com/office/drawing/2014/main" id="{47EE0675-4144-8C4C-9740-4481331CC285}"/>
              </a:ext>
            </a:extLst>
          </p:cNvPr>
          <p:cNvPicPr>
            <a:picLocks noChangeAspect="1"/>
          </p:cNvPicPr>
          <p:nvPr/>
        </p:nvPicPr>
        <p:blipFill>
          <a:blip r:embed="rId3"/>
          <a:stretch>
            <a:fillRect/>
          </a:stretch>
        </p:blipFill>
        <p:spPr>
          <a:xfrm>
            <a:off x="2209477" y="-5868"/>
            <a:ext cx="2537623" cy="1580868"/>
          </a:xfrm>
          <a:prstGeom prst="rect">
            <a:avLst/>
          </a:prstGeom>
        </p:spPr>
      </p:pic>
      <p:pic>
        <p:nvPicPr>
          <p:cNvPr id="13" name="Picture 12">
            <a:extLst>
              <a:ext uri="{FF2B5EF4-FFF2-40B4-BE49-F238E27FC236}">
                <a16:creationId xmlns:a16="http://schemas.microsoft.com/office/drawing/2014/main" id="{FE5B5A30-F761-AB4B-95A5-9BA2858AC010}"/>
              </a:ext>
            </a:extLst>
          </p:cNvPr>
          <p:cNvPicPr>
            <a:picLocks noChangeAspect="1"/>
          </p:cNvPicPr>
          <p:nvPr/>
        </p:nvPicPr>
        <p:blipFill rotWithShape="1">
          <a:blip r:embed="rId4"/>
          <a:srcRect r="12578"/>
          <a:stretch/>
        </p:blipFill>
        <p:spPr>
          <a:xfrm>
            <a:off x="9812532" y="5272539"/>
            <a:ext cx="2379468" cy="1596783"/>
          </a:xfrm>
          <a:prstGeom prst="rect">
            <a:avLst/>
          </a:prstGeom>
        </p:spPr>
      </p:pic>
      <p:pic>
        <p:nvPicPr>
          <p:cNvPr id="15" name="Picture 14" descr="A picture containing person, group&#10;&#10;Description automatically generated">
            <a:extLst>
              <a:ext uri="{FF2B5EF4-FFF2-40B4-BE49-F238E27FC236}">
                <a16:creationId xmlns:a16="http://schemas.microsoft.com/office/drawing/2014/main" id="{FCBB33BA-5047-794B-9FD9-12AD0AF5FF41}"/>
              </a:ext>
            </a:extLst>
          </p:cNvPr>
          <p:cNvPicPr>
            <a:picLocks noChangeAspect="1"/>
          </p:cNvPicPr>
          <p:nvPr/>
        </p:nvPicPr>
        <p:blipFill>
          <a:blip r:embed="rId5"/>
          <a:stretch>
            <a:fillRect/>
          </a:stretch>
        </p:blipFill>
        <p:spPr>
          <a:xfrm>
            <a:off x="7314686" y="5272539"/>
            <a:ext cx="2519598" cy="1596783"/>
          </a:xfrm>
          <a:prstGeom prst="rect">
            <a:avLst/>
          </a:prstGeom>
        </p:spPr>
      </p:pic>
      <p:pic>
        <p:nvPicPr>
          <p:cNvPr id="17" name="Picture 16" descr="A person in a leotard holding a sword&#10;&#10;Description automatically generated with low confidence">
            <a:extLst>
              <a:ext uri="{FF2B5EF4-FFF2-40B4-BE49-F238E27FC236}">
                <a16:creationId xmlns:a16="http://schemas.microsoft.com/office/drawing/2014/main" id="{9FE3D3F2-DB55-E84D-AB0F-C5F485772CF2}"/>
              </a:ext>
            </a:extLst>
          </p:cNvPr>
          <p:cNvPicPr>
            <a:picLocks noChangeAspect="1"/>
          </p:cNvPicPr>
          <p:nvPr/>
        </p:nvPicPr>
        <p:blipFill rotWithShape="1">
          <a:blip r:embed="rId6"/>
          <a:srcRect b="7320"/>
          <a:stretch/>
        </p:blipFill>
        <p:spPr>
          <a:xfrm>
            <a:off x="4511139" y="5272539"/>
            <a:ext cx="2803547" cy="1596783"/>
          </a:xfrm>
          <a:prstGeom prst="rect">
            <a:avLst/>
          </a:prstGeom>
        </p:spPr>
      </p:pic>
      <p:pic>
        <p:nvPicPr>
          <p:cNvPr id="19" name="Picture 18" descr="A person holding a baby&#10;&#10;Description automatically generated">
            <a:extLst>
              <a:ext uri="{FF2B5EF4-FFF2-40B4-BE49-F238E27FC236}">
                <a16:creationId xmlns:a16="http://schemas.microsoft.com/office/drawing/2014/main" id="{9F4A6599-B157-714D-BEFD-EFF1632FDD03}"/>
              </a:ext>
            </a:extLst>
          </p:cNvPr>
          <p:cNvPicPr>
            <a:picLocks noChangeAspect="1"/>
          </p:cNvPicPr>
          <p:nvPr/>
        </p:nvPicPr>
        <p:blipFill>
          <a:blip r:embed="rId7"/>
          <a:stretch>
            <a:fillRect/>
          </a:stretch>
        </p:blipFill>
        <p:spPr>
          <a:xfrm>
            <a:off x="0" y="5277477"/>
            <a:ext cx="2101932" cy="1601722"/>
          </a:xfrm>
          <a:prstGeom prst="rect">
            <a:avLst/>
          </a:prstGeom>
        </p:spPr>
      </p:pic>
      <p:pic>
        <p:nvPicPr>
          <p:cNvPr id="23" name="Picture 22" descr="A teacher teaching her students&#10;&#10;Description automatically generated with medium confidence">
            <a:extLst>
              <a:ext uri="{FF2B5EF4-FFF2-40B4-BE49-F238E27FC236}">
                <a16:creationId xmlns:a16="http://schemas.microsoft.com/office/drawing/2014/main" id="{77831F29-328E-B849-AA5F-C3720A76CF9C}"/>
              </a:ext>
            </a:extLst>
          </p:cNvPr>
          <p:cNvPicPr>
            <a:picLocks noChangeAspect="1"/>
          </p:cNvPicPr>
          <p:nvPr/>
        </p:nvPicPr>
        <p:blipFill>
          <a:blip r:embed="rId8"/>
          <a:stretch>
            <a:fillRect/>
          </a:stretch>
        </p:blipFill>
        <p:spPr>
          <a:xfrm>
            <a:off x="7602536" y="0"/>
            <a:ext cx="2231748" cy="1575000"/>
          </a:xfrm>
          <a:prstGeom prst="rect">
            <a:avLst/>
          </a:prstGeom>
        </p:spPr>
      </p:pic>
      <p:pic>
        <p:nvPicPr>
          <p:cNvPr id="25" name="Picture 24" descr="A person cooking food in a kitchen&#10;&#10;Description automatically generated with medium confidence">
            <a:extLst>
              <a:ext uri="{FF2B5EF4-FFF2-40B4-BE49-F238E27FC236}">
                <a16:creationId xmlns:a16="http://schemas.microsoft.com/office/drawing/2014/main" id="{90242504-14FB-E04A-8890-7C8EE8B55AC0}"/>
              </a:ext>
            </a:extLst>
          </p:cNvPr>
          <p:cNvPicPr>
            <a:picLocks noChangeAspect="1"/>
          </p:cNvPicPr>
          <p:nvPr/>
        </p:nvPicPr>
        <p:blipFill>
          <a:blip r:embed="rId9"/>
          <a:stretch>
            <a:fillRect/>
          </a:stretch>
        </p:blipFill>
        <p:spPr>
          <a:xfrm>
            <a:off x="9812532" y="171"/>
            <a:ext cx="2379468" cy="1580523"/>
          </a:xfrm>
          <a:prstGeom prst="rect">
            <a:avLst/>
          </a:prstGeom>
        </p:spPr>
      </p:pic>
      <p:pic>
        <p:nvPicPr>
          <p:cNvPr id="6" name="Picture 5" descr="A picture containing person, indoor, pressure suit, clothes&#10;&#10;Description automatically generated">
            <a:extLst>
              <a:ext uri="{FF2B5EF4-FFF2-40B4-BE49-F238E27FC236}">
                <a16:creationId xmlns:a16="http://schemas.microsoft.com/office/drawing/2014/main" id="{FF4EECC8-FA88-AF48-8AA3-F40AC6FA6350}"/>
              </a:ext>
            </a:extLst>
          </p:cNvPr>
          <p:cNvPicPr>
            <a:picLocks noChangeAspect="1"/>
          </p:cNvPicPr>
          <p:nvPr/>
        </p:nvPicPr>
        <p:blipFill>
          <a:blip r:embed="rId10"/>
          <a:stretch>
            <a:fillRect/>
          </a:stretch>
        </p:blipFill>
        <p:spPr>
          <a:xfrm>
            <a:off x="-1" y="0"/>
            <a:ext cx="2245213" cy="1575000"/>
          </a:xfrm>
          <a:prstGeom prst="rect">
            <a:avLst/>
          </a:prstGeom>
        </p:spPr>
      </p:pic>
      <p:pic>
        <p:nvPicPr>
          <p:cNvPr id="10" name="Picture 9" descr="A picture containing dining table&#10;&#10;Description automatically generated">
            <a:extLst>
              <a:ext uri="{FF2B5EF4-FFF2-40B4-BE49-F238E27FC236}">
                <a16:creationId xmlns:a16="http://schemas.microsoft.com/office/drawing/2014/main" id="{6AD2FFDD-8B07-6642-ABA8-22E38C216E3C}"/>
              </a:ext>
            </a:extLst>
          </p:cNvPr>
          <p:cNvPicPr>
            <a:picLocks noChangeAspect="1"/>
          </p:cNvPicPr>
          <p:nvPr/>
        </p:nvPicPr>
        <p:blipFill>
          <a:blip r:embed="rId11"/>
          <a:stretch>
            <a:fillRect/>
          </a:stretch>
        </p:blipFill>
        <p:spPr>
          <a:xfrm>
            <a:off x="2101932" y="5277477"/>
            <a:ext cx="2415616" cy="1596784"/>
          </a:xfrm>
          <a:prstGeom prst="rect">
            <a:avLst/>
          </a:prstGeom>
        </p:spPr>
      </p:pic>
    </p:spTree>
    <p:extLst>
      <p:ext uri="{BB962C8B-B14F-4D97-AF65-F5344CB8AC3E}">
        <p14:creationId xmlns:p14="http://schemas.microsoft.com/office/powerpoint/2010/main" val="2014563350"/>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Parcel</Template>
  <TotalTime>449</TotalTime>
  <Words>882</Words>
  <Application>Microsoft Macintosh PowerPoint</Application>
  <PresentationFormat>Widescreen</PresentationFormat>
  <Paragraphs>60</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Gill Sans MT</vt:lpstr>
      <vt:lpstr>Parcel</vt:lpstr>
      <vt:lpstr>Stereotypical depictions of women  affecting society </vt:lpstr>
      <vt:lpstr>PowerPoint Presentation</vt:lpstr>
      <vt:lpstr>PowerPoint Presentation</vt:lpstr>
      <vt:lpstr>PowerPoint Presentation</vt:lpstr>
      <vt:lpstr>PowerPoint Presentation</vt:lpstr>
      <vt:lpstr>PowerPoint Presentation</vt:lpstr>
      <vt:lpstr>PowerPoint Presentation</vt:lpstr>
      <vt:lpstr>Study to identify perceptions of women in advertising</vt:lpstr>
      <vt:lpstr>PowerPoint Presentation</vt:lpstr>
      <vt:lpstr>Works cited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Stereotypical depictions of women affecting society </dc:title>
  <dc:creator>Hagemeister, Claire</dc:creator>
  <cp:lastModifiedBy>Hagemeister, Claire</cp:lastModifiedBy>
  <cp:revision>16</cp:revision>
  <dcterms:created xsi:type="dcterms:W3CDTF">2021-11-13T22:37:25Z</dcterms:created>
  <dcterms:modified xsi:type="dcterms:W3CDTF">2021-12-13T03:08:59Z</dcterms:modified>
</cp:coreProperties>
</file>