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sldIdLst>
    <p:sldId id="344" r:id="rId2"/>
    <p:sldId id="387" r:id="rId3"/>
    <p:sldId id="342" r:id="rId4"/>
    <p:sldId id="346" r:id="rId5"/>
    <p:sldId id="365" r:id="rId6"/>
    <p:sldId id="354" r:id="rId7"/>
    <p:sldId id="359" r:id="rId8"/>
    <p:sldId id="347" r:id="rId9"/>
    <p:sldId id="366" r:id="rId10"/>
    <p:sldId id="338" r:id="rId11"/>
    <p:sldId id="356" r:id="rId12"/>
    <p:sldId id="336" r:id="rId13"/>
    <p:sldId id="340" r:id="rId14"/>
    <p:sldId id="358" r:id="rId15"/>
    <p:sldId id="360" r:id="rId16"/>
    <p:sldId id="447" r:id="rId17"/>
    <p:sldId id="437" r:id="rId18"/>
    <p:sldId id="438" r:id="rId19"/>
    <p:sldId id="439" r:id="rId20"/>
    <p:sldId id="440" r:id="rId21"/>
    <p:sldId id="441" r:id="rId22"/>
    <p:sldId id="442" r:id="rId23"/>
    <p:sldId id="443" r:id="rId24"/>
    <p:sldId id="451" r:id="rId25"/>
    <p:sldId id="452" r:id="rId26"/>
    <p:sldId id="453" r:id="rId27"/>
    <p:sldId id="454" r:id="rId28"/>
    <p:sldId id="455" r:id="rId29"/>
    <p:sldId id="457" r:id="rId30"/>
    <p:sldId id="456" r:id="rId31"/>
    <p:sldId id="408" r:id="rId32"/>
    <p:sldId id="419" r:id="rId33"/>
    <p:sldId id="335" r:id="rId34"/>
    <p:sldId id="446" r:id="rId35"/>
    <p:sldId id="416" r:id="rId36"/>
    <p:sldId id="417" r:id="rId37"/>
    <p:sldId id="444" r:id="rId38"/>
    <p:sldId id="411" r:id="rId39"/>
    <p:sldId id="448" r:id="rId40"/>
    <p:sldId id="450" r:id="rId41"/>
    <p:sldId id="445" r:id="rId42"/>
    <p:sldId id="410" r:id="rId43"/>
    <p:sldId id="435" r:id="rId44"/>
    <p:sldId id="418" r:id="rId45"/>
    <p:sldId id="420" r:id="rId46"/>
    <p:sldId id="421" r:id="rId47"/>
    <p:sldId id="276" r:id="rId48"/>
    <p:sldId id="309" r:id="rId49"/>
    <p:sldId id="415" r:id="rId50"/>
    <p:sldId id="422" r:id="rId51"/>
    <p:sldId id="423" r:id="rId52"/>
    <p:sldId id="424" r:id="rId53"/>
    <p:sldId id="427" r:id="rId54"/>
    <p:sldId id="425" r:id="rId55"/>
    <p:sldId id="426" r:id="rId56"/>
    <p:sldId id="428" r:id="rId57"/>
    <p:sldId id="429" r:id="rId58"/>
    <p:sldId id="430" r:id="rId59"/>
    <p:sldId id="433" r:id="rId60"/>
    <p:sldId id="434" r:id="rId61"/>
    <p:sldId id="436" r:id="rId62"/>
    <p:sldId id="367" r:id="rId63"/>
    <p:sldId id="368" r:id="rId64"/>
    <p:sldId id="388" r:id="rId65"/>
    <p:sldId id="398" r:id="rId66"/>
    <p:sldId id="399" r:id="rId67"/>
    <p:sldId id="400" r:id="rId68"/>
    <p:sldId id="401" r:id="rId69"/>
    <p:sldId id="402" r:id="rId70"/>
    <p:sldId id="403" r:id="rId71"/>
    <p:sldId id="404" r:id="rId72"/>
    <p:sldId id="405" r:id="rId73"/>
    <p:sldId id="406" r:id="rId74"/>
    <p:sldId id="407" r:id="rId7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B5BC"/>
    <a:srgbClr val="0000CC"/>
    <a:srgbClr val="FFFF99"/>
    <a:srgbClr val="FFFF66"/>
    <a:srgbClr val="367E84"/>
    <a:srgbClr val="449DA4"/>
    <a:srgbClr val="3399FF"/>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8" d="100"/>
          <a:sy n="48" d="100"/>
        </p:scale>
        <p:origin x="638"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C11C970B-94D3-4E59-971A-81ED67D7939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B88A5A9-D199-4FFA-98F2-97DE8E244E6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45C5DAD-964E-40A3-B4AC-6BBA2B471D3F}"/>
              </a:ext>
            </a:extLst>
          </p:cNvPr>
          <p:cNvSpPr>
            <a:spLocks noGrp="1" noChangeArrowheads="1"/>
          </p:cNvSpPr>
          <p:nvPr>
            <p:ph type="sldNum" sz="quarter" idx="12"/>
          </p:nvPr>
        </p:nvSpPr>
        <p:spPr>
          <a:ln/>
        </p:spPr>
        <p:txBody>
          <a:bodyPr/>
          <a:lstStyle>
            <a:lvl1pPr>
              <a:defRPr/>
            </a:lvl1pPr>
          </a:lstStyle>
          <a:p>
            <a:pPr>
              <a:defRPr/>
            </a:pPr>
            <a:fld id="{3AA964B3-B15C-4569-B6D7-B8ECA2DDE811}" type="slidenum">
              <a:rPr lang="en-US" altLang="en-US"/>
              <a:pPr>
                <a:defRPr/>
              </a:pPr>
              <a:t>‹#›</a:t>
            </a:fld>
            <a:endParaRPr lang="en-US" altLang="en-US" dirty="0"/>
          </a:p>
        </p:txBody>
      </p:sp>
    </p:spTree>
    <p:extLst>
      <p:ext uri="{BB962C8B-B14F-4D97-AF65-F5344CB8AC3E}">
        <p14:creationId xmlns:p14="http://schemas.microsoft.com/office/powerpoint/2010/main" val="2631386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608C83B-1744-4DC1-B34B-931D45B5EEF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11ABE57-2D40-489F-9E60-CF59A5D56CF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A3A2DAA-62B6-4E74-8CEC-ADB0F2BD9E37}"/>
              </a:ext>
            </a:extLst>
          </p:cNvPr>
          <p:cNvSpPr>
            <a:spLocks noGrp="1" noChangeArrowheads="1"/>
          </p:cNvSpPr>
          <p:nvPr>
            <p:ph type="sldNum" sz="quarter" idx="12"/>
          </p:nvPr>
        </p:nvSpPr>
        <p:spPr>
          <a:ln/>
        </p:spPr>
        <p:txBody>
          <a:bodyPr/>
          <a:lstStyle>
            <a:lvl1pPr>
              <a:defRPr/>
            </a:lvl1pPr>
          </a:lstStyle>
          <a:p>
            <a:pPr>
              <a:defRPr/>
            </a:pPr>
            <a:fld id="{BBA39A23-A637-4DF0-9592-4CD637FE8FA4}" type="slidenum">
              <a:rPr lang="en-US" altLang="en-US"/>
              <a:pPr>
                <a:defRPr/>
              </a:pPr>
              <a:t>‹#›</a:t>
            </a:fld>
            <a:endParaRPr lang="en-US" altLang="en-US" dirty="0"/>
          </a:p>
        </p:txBody>
      </p:sp>
    </p:spTree>
    <p:extLst>
      <p:ext uri="{BB962C8B-B14F-4D97-AF65-F5344CB8AC3E}">
        <p14:creationId xmlns:p14="http://schemas.microsoft.com/office/powerpoint/2010/main" val="659743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F23B998-2634-4932-88E1-905832471DF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091291F-8DEF-42B9-A1EF-E5B1D0A5554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BEC8BE4-669A-4AE4-9554-50767AED7415}"/>
              </a:ext>
            </a:extLst>
          </p:cNvPr>
          <p:cNvSpPr>
            <a:spLocks noGrp="1" noChangeArrowheads="1"/>
          </p:cNvSpPr>
          <p:nvPr>
            <p:ph type="sldNum" sz="quarter" idx="12"/>
          </p:nvPr>
        </p:nvSpPr>
        <p:spPr>
          <a:ln/>
        </p:spPr>
        <p:txBody>
          <a:bodyPr/>
          <a:lstStyle>
            <a:lvl1pPr>
              <a:defRPr/>
            </a:lvl1pPr>
          </a:lstStyle>
          <a:p>
            <a:pPr>
              <a:defRPr/>
            </a:pPr>
            <a:fld id="{ADDA630B-065A-4319-8FA7-FCAE140F4D7C}" type="slidenum">
              <a:rPr lang="en-US" altLang="en-US"/>
              <a:pPr>
                <a:defRPr/>
              </a:pPr>
              <a:t>‹#›</a:t>
            </a:fld>
            <a:endParaRPr lang="en-US" altLang="en-US" dirty="0"/>
          </a:p>
        </p:txBody>
      </p:sp>
    </p:spTree>
    <p:extLst>
      <p:ext uri="{BB962C8B-B14F-4D97-AF65-F5344CB8AC3E}">
        <p14:creationId xmlns:p14="http://schemas.microsoft.com/office/powerpoint/2010/main" val="19195147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8229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200" y="3938588"/>
            <a:ext cx="8229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5D7BB5E-6011-4032-8332-D8D3E0E094C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74A5F49-E50E-49DE-A9C5-6926971808F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67F41A59-D8C1-4173-B970-63E306FC03F9}"/>
              </a:ext>
            </a:extLst>
          </p:cNvPr>
          <p:cNvSpPr>
            <a:spLocks noGrp="1" noChangeArrowheads="1"/>
          </p:cNvSpPr>
          <p:nvPr>
            <p:ph type="sldNum" sz="quarter" idx="12"/>
          </p:nvPr>
        </p:nvSpPr>
        <p:spPr>
          <a:ln/>
        </p:spPr>
        <p:txBody>
          <a:bodyPr/>
          <a:lstStyle>
            <a:lvl1pPr>
              <a:defRPr/>
            </a:lvl1pPr>
          </a:lstStyle>
          <a:p>
            <a:pPr>
              <a:defRPr/>
            </a:pPr>
            <a:fld id="{F98251C5-06ED-4247-9A94-3E9443A412F6}" type="slidenum">
              <a:rPr lang="en-US" altLang="en-US"/>
              <a:pPr>
                <a:defRPr/>
              </a:pPr>
              <a:t>‹#›</a:t>
            </a:fld>
            <a:endParaRPr lang="en-US" altLang="en-US" dirty="0"/>
          </a:p>
        </p:txBody>
      </p:sp>
    </p:spTree>
    <p:extLst>
      <p:ext uri="{BB962C8B-B14F-4D97-AF65-F5344CB8AC3E}">
        <p14:creationId xmlns:p14="http://schemas.microsoft.com/office/powerpoint/2010/main" val="14860740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A7232608-DC3E-4AF1-BBBD-C26046AA075B}"/>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2F963554-A542-408D-AFDE-55822E5A2E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FA85B055-031C-486A-8F4B-924F7B53E54B}"/>
              </a:ext>
            </a:extLst>
          </p:cNvPr>
          <p:cNvSpPr>
            <a:spLocks noGrp="1" noChangeArrowheads="1"/>
          </p:cNvSpPr>
          <p:nvPr>
            <p:ph type="sldNum" sz="quarter" idx="12"/>
          </p:nvPr>
        </p:nvSpPr>
        <p:spPr>
          <a:ln/>
        </p:spPr>
        <p:txBody>
          <a:bodyPr/>
          <a:lstStyle>
            <a:lvl1pPr>
              <a:defRPr/>
            </a:lvl1pPr>
          </a:lstStyle>
          <a:p>
            <a:pPr>
              <a:defRPr/>
            </a:pPr>
            <a:fld id="{D05B4ED7-8818-4C6B-9CC4-77FB2885B036}" type="slidenum">
              <a:rPr lang="en-US" altLang="en-US"/>
              <a:pPr>
                <a:defRPr/>
              </a:pPr>
              <a:t>‹#›</a:t>
            </a:fld>
            <a:endParaRPr lang="en-US" altLang="en-US" dirty="0"/>
          </a:p>
        </p:txBody>
      </p:sp>
    </p:spTree>
    <p:extLst>
      <p:ext uri="{BB962C8B-B14F-4D97-AF65-F5344CB8AC3E}">
        <p14:creationId xmlns:p14="http://schemas.microsoft.com/office/powerpoint/2010/main" val="20804002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8229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3938588"/>
            <a:ext cx="8229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27B5C16-A483-438D-98F9-D9EDB16CE83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7623739-8A0E-4141-9DAF-93D0867CDB6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FCA3D35-07A6-4A14-B7A7-815973705B08}"/>
              </a:ext>
            </a:extLst>
          </p:cNvPr>
          <p:cNvSpPr>
            <a:spLocks noGrp="1" noChangeArrowheads="1"/>
          </p:cNvSpPr>
          <p:nvPr>
            <p:ph type="sldNum" sz="quarter" idx="12"/>
          </p:nvPr>
        </p:nvSpPr>
        <p:spPr>
          <a:ln/>
        </p:spPr>
        <p:txBody>
          <a:bodyPr/>
          <a:lstStyle>
            <a:lvl1pPr>
              <a:defRPr/>
            </a:lvl1pPr>
          </a:lstStyle>
          <a:p>
            <a:pPr>
              <a:defRPr/>
            </a:pPr>
            <a:fld id="{7A49C58C-9662-4206-A802-E3AD974CF51A}" type="slidenum">
              <a:rPr lang="en-US" altLang="en-US"/>
              <a:pPr>
                <a:defRPr/>
              </a:pPr>
              <a:t>‹#›</a:t>
            </a:fld>
            <a:endParaRPr lang="en-US" altLang="en-US" dirty="0"/>
          </a:p>
        </p:txBody>
      </p:sp>
    </p:spTree>
    <p:extLst>
      <p:ext uri="{BB962C8B-B14F-4D97-AF65-F5344CB8AC3E}">
        <p14:creationId xmlns:p14="http://schemas.microsoft.com/office/powerpoint/2010/main" val="3348182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24AC3F9-4FB2-40B6-831D-208E365389F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826B81E-494E-432A-8DD9-7DA13530E54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3BB4B92-CF61-4C82-BBB7-F4D3B421B0F0}"/>
              </a:ext>
            </a:extLst>
          </p:cNvPr>
          <p:cNvSpPr>
            <a:spLocks noGrp="1" noChangeArrowheads="1"/>
          </p:cNvSpPr>
          <p:nvPr>
            <p:ph type="sldNum" sz="quarter" idx="12"/>
          </p:nvPr>
        </p:nvSpPr>
        <p:spPr>
          <a:ln/>
        </p:spPr>
        <p:txBody>
          <a:bodyPr/>
          <a:lstStyle>
            <a:lvl1pPr>
              <a:defRPr/>
            </a:lvl1pPr>
          </a:lstStyle>
          <a:p>
            <a:pPr>
              <a:defRPr/>
            </a:pPr>
            <a:fld id="{777357CF-BB67-4925-83DB-E750CA72961E}" type="slidenum">
              <a:rPr lang="en-US" altLang="en-US"/>
              <a:pPr>
                <a:defRPr/>
              </a:pPr>
              <a:t>‹#›</a:t>
            </a:fld>
            <a:endParaRPr lang="en-US" altLang="en-US" dirty="0"/>
          </a:p>
        </p:txBody>
      </p:sp>
    </p:spTree>
    <p:extLst>
      <p:ext uri="{BB962C8B-B14F-4D97-AF65-F5344CB8AC3E}">
        <p14:creationId xmlns:p14="http://schemas.microsoft.com/office/powerpoint/2010/main" val="204473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F105C027-665F-4FCB-8EA7-145BEB3645A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03BE320-5B4E-4618-91A1-8A10ED2D2CB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2EB3612-07DD-4765-901C-917D07312006}"/>
              </a:ext>
            </a:extLst>
          </p:cNvPr>
          <p:cNvSpPr>
            <a:spLocks noGrp="1" noChangeArrowheads="1"/>
          </p:cNvSpPr>
          <p:nvPr>
            <p:ph type="sldNum" sz="quarter" idx="12"/>
          </p:nvPr>
        </p:nvSpPr>
        <p:spPr>
          <a:ln/>
        </p:spPr>
        <p:txBody>
          <a:bodyPr/>
          <a:lstStyle>
            <a:lvl1pPr>
              <a:defRPr/>
            </a:lvl1pPr>
          </a:lstStyle>
          <a:p>
            <a:pPr>
              <a:defRPr/>
            </a:pPr>
            <a:fld id="{F9B7374C-7E63-4F87-87D2-8F0FC42FB956}" type="slidenum">
              <a:rPr lang="en-US" altLang="en-US"/>
              <a:pPr>
                <a:defRPr/>
              </a:pPr>
              <a:t>‹#›</a:t>
            </a:fld>
            <a:endParaRPr lang="en-US" altLang="en-US" dirty="0"/>
          </a:p>
        </p:txBody>
      </p:sp>
    </p:spTree>
    <p:extLst>
      <p:ext uri="{BB962C8B-B14F-4D97-AF65-F5344CB8AC3E}">
        <p14:creationId xmlns:p14="http://schemas.microsoft.com/office/powerpoint/2010/main" val="3892508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EAB0DAF-C783-4DBA-B592-95F3CA328DC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802A719-AE25-47A9-BFFA-3863446F5C7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DF3C6484-58D9-44D3-B1BC-0244565391EF}"/>
              </a:ext>
            </a:extLst>
          </p:cNvPr>
          <p:cNvSpPr>
            <a:spLocks noGrp="1" noChangeArrowheads="1"/>
          </p:cNvSpPr>
          <p:nvPr>
            <p:ph type="sldNum" sz="quarter" idx="12"/>
          </p:nvPr>
        </p:nvSpPr>
        <p:spPr>
          <a:ln/>
        </p:spPr>
        <p:txBody>
          <a:bodyPr/>
          <a:lstStyle>
            <a:lvl1pPr>
              <a:defRPr/>
            </a:lvl1pPr>
          </a:lstStyle>
          <a:p>
            <a:pPr>
              <a:defRPr/>
            </a:pPr>
            <a:fld id="{D08C3B72-D209-4124-87D3-7C7DBB262667}" type="slidenum">
              <a:rPr lang="en-US" altLang="en-US"/>
              <a:pPr>
                <a:defRPr/>
              </a:pPr>
              <a:t>‹#›</a:t>
            </a:fld>
            <a:endParaRPr lang="en-US" altLang="en-US" dirty="0"/>
          </a:p>
        </p:txBody>
      </p:sp>
    </p:spTree>
    <p:extLst>
      <p:ext uri="{BB962C8B-B14F-4D97-AF65-F5344CB8AC3E}">
        <p14:creationId xmlns:p14="http://schemas.microsoft.com/office/powerpoint/2010/main" val="171234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AC936C39-4ED4-42E2-AF20-D3001DDBCF82}"/>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73B38683-6547-41AB-B5DF-F9E172D84A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65586A49-51A5-442B-A5E7-DD47B5B60429}"/>
              </a:ext>
            </a:extLst>
          </p:cNvPr>
          <p:cNvSpPr>
            <a:spLocks noGrp="1" noChangeArrowheads="1"/>
          </p:cNvSpPr>
          <p:nvPr>
            <p:ph type="sldNum" sz="quarter" idx="12"/>
          </p:nvPr>
        </p:nvSpPr>
        <p:spPr>
          <a:ln/>
        </p:spPr>
        <p:txBody>
          <a:bodyPr/>
          <a:lstStyle>
            <a:lvl1pPr>
              <a:defRPr/>
            </a:lvl1pPr>
          </a:lstStyle>
          <a:p>
            <a:pPr>
              <a:defRPr/>
            </a:pPr>
            <a:fld id="{ED48655A-49B7-4410-B6C7-F387A76C37A0}" type="slidenum">
              <a:rPr lang="en-US" altLang="en-US"/>
              <a:pPr>
                <a:defRPr/>
              </a:pPr>
              <a:t>‹#›</a:t>
            </a:fld>
            <a:endParaRPr lang="en-US" altLang="en-US" dirty="0"/>
          </a:p>
        </p:txBody>
      </p:sp>
    </p:spTree>
    <p:extLst>
      <p:ext uri="{BB962C8B-B14F-4D97-AF65-F5344CB8AC3E}">
        <p14:creationId xmlns:p14="http://schemas.microsoft.com/office/powerpoint/2010/main" val="3424642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DD32977-0DEF-46F1-82E7-294EA8591A7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D76DE714-9A09-4B09-BD6F-9DC5597241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A21F98EF-5E6F-4B6F-84F1-7146C4C514C1}"/>
              </a:ext>
            </a:extLst>
          </p:cNvPr>
          <p:cNvSpPr>
            <a:spLocks noGrp="1" noChangeArrowheads="1"/>
          </p:cNvSpPr>
          <p:nvPr>
            <p:ph type="sldNum" sz="quarter" idx="12"/>
          </p:nvPr>
        </p:nvSpPr>
        <p:spPr>
          <a:ln/>
        </p:spPr>
        <p:txBody>
          <a:bodyPr/>
          <a:lstStyle>
            <a:lvl1pPr>
              <a:defRPr/>
            </a:lvl1pPr>
          </a:lstStyle>
          <a:p>
            <a:pPr>
              <a:defRPr/>
            </a:pPr>
            <a:fld id="{B53B601B-3491-4643-AD54-F5DE3C9307E8}" type="slidenum">
              <a:rPr lang="en-US" altLang="en-US"/>
              <a:pPr>
                <a:defRPr/>
              </a:pPr>
              <a:t>‹#›</a:t>
            </a:fld>
            <a:endParaRPr lang="en-US" altLang="en-US" dirty="0"/>
          </a:p>
        </p:txBody>
      </p:sp>
    </p:spTree>
    <p:extLst>
      <p:ext uri="{BB962C8B-B14F-4D97-AF65-F5344CB8AC3E}">
        <p14:creationId xmlns:p14="http://schemas.microsoft.com/office/powerpoint/2010/main" val="1938936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786EB90-3402-4C5A-829F-E616DF9EABE9}"/>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A0513756-1F32-4888-92A3-D1C3B9B2B8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71113165-FA18-42E0-84CD-1B61189CAA29}"/>
              </a:ext>
            </a:extLst>
          </p:cNvPr>
          <p:cNvSpPr>
            <a:spLocks noGrp="1" noChangeArrowheads="1"/>
          </p:cNvSpPr>
          <p:nvPr>
            <p:ph type="sldNum" sz="quarter" idx="12"/>
          </p:nvPr>
        </p:nvSpPr>
        <p:spPr>
          <a:ln/>
        </p:spPr>
        <p:txBody>
          <a:bodyPr/>
          <a:lstStyle>
            <a:lvl1pPr>
              <a:defRPr/>
            </a:lvl1pPr>
          </a:lstStyle>
          <a:p>
            <a:pPr>
              <a:defRPr/>
            </a:pPr>
            <a:fld id="{E70B855B-E994-42A4-B935-9A9E0E805EC7}" type="slidenum">
              <a:rPr lang="en-US" altLang="en-US"/>
              <a:pPr>
                <a:defRPr/>
              </a:pPr>
              <a:t>‹#›</a:t>
            </a:fld>
            <a:endParaRPr lang="en-US" altLang="en-US" dirty="0"/>
          </a:p>
        </p:txBody>
      </p:sp>
    </p:spTree>
    <p:extLst>
      <p:ext uri="{BB962C8B-B14F-4D97-AF65-F5344CB8AC3E}">
        <p14:creationId xmlns:p14="http://schemas.microsoft.com/office/powerpoint/2010/main" val="3137754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EF08434-24F5-45A4-B759-59EAE59A44E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2D22A44-FDC7-4A50-A065-28755E10AD3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B5287A2-063C-47A4-8B15-627CC8B26B43}"/>
              </a:ext>
            </a:extLst>
          </p:cNvPr>
          <p:cNvSpPr>
            <a:spLocks noGrp="1" noChangeArrowheads="1"/>
          </p:cNvSpPr>
          <p:nvPr>
            <p:ph type="sldNum" sz="quarter" idx="12"/>
          </p:nvPr>
        </p:nvSpPr>
        <p:spPr>
          <a:ln/>
        </p:spPr>
        <p:txBody>
          <a:bodyPr/>
          <a:lstStyle>
            <a:lvl1pPr>
              <a:defRPr/>
            </a:lvl1pPr>
          </a:lstStyle>
          <a:p>
            <a:pPr>
              <a:defRPr/>
            </a:pPr>
            <a:fld id="{4DAC2E9B-6DFC-4559-8811-975DBF9B4298}" type="slidenum">
              <a:rPr lang="en-US" altLang="en-US"/>
              <a:pPr>
                <a:defRPr/>
              </a:pPr>
              <a:t>‹#›</a:t>
            </a:fld>
            <a:endParaRPr lang="en-US" altLang="en-US" dirty="0"/>
          </a:p>
        </p:txBody>
      </p:sp>
    </p:spTree>
    <p:extLst>
      <p:ext uri="{BB962C8B-B14F-4D97-AF65-F5344CB8AC3E}">
        <p14:creationId xmlns:p14="http://schemas.microsoft.com/office/powerpoint/2010/main" val="3902186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023BCA55-39A6-4311-8256-F87BC4E9E7B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56FF577-AA59-49C6-A8BD-7CF648A4BCC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900CBE5-8DEE-4B2F-BB89-0E2D1194A244}"/>
              </a:ext>
            </a:extLst>
          </p:cNvPr>
          <p:cNvSpPr>
            <a:spLocks noGrp="1" noChangeArrowheads="1"/>
          </p:cNvSpPr>
          <p:nvPr>
            <p:ph type="sldNum" sz="quarter" idx="12"/>
          </p:nvPr>
        </p:nvSpPr>
        <p:spPr>
          <a:ln/>
        </p:spPr>
        <p:txBody>
          <a:bodyPr/>
          <a:lstStyle>
            <a:lvl1pPr>
              <a:defRPr/>
            </a:lvl1pPr>
          </a:lstStyle>
          <a:p>
            <a:pPr>
              <a:defRPr/>
            </a:pPr>
            <a:fld id="{0241D4EF-8CC7-4F2D-A56E-56007237918A}" type="slidenum">
              <a:rPr lang="en-US" altLang="en-US"/>
              <a:pPr>
                <a:defRPr/>
              </a:pPr>
              <a:t>‹#›</a:t>
            </a:fld>
            <a:endParaRPr lang="en-US" altLang="en-US" dirty="0"/>
          </a:p>
        </p:txBody>
      </p:sp>
    </p:spTree>
    <p:extLst>
      <p:ext uri="{BB962C8B-B14F-4D97-AF65-F5344CB8AC3E}">
        <p14:creationId xmlns:p14="http://schemas.microsoft.com/office/powerpoint/2010/main" val="41679825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61EE188-1698-482D-ACC8-32413AAB3622}"/>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E9FB7467-1A9F-41F5-B32F-15B05FA98F3D}"/>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9220" name="Rectangle 4">
            <a:extLst>
              <a:ext uri="{FF2B5EF4-FFF2-40B4-BE49-F238E27FC236}">
                <a16:creationId xmlns:a16="http://schemas.microsoft.com/office/drawing/2014/main" id="{9D0EBDE5-0251-4B29-A7F8-903E0A7CFB4B}"/>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ea typeface="+mn-ea"/>
                <a:cs typeface="+mn-cs"/>
              </a:defRPr>
            </a:lvl1pPr>
          </a:lstStyle>
          <a:p>
            <a:pPr>
              <a:defRPr/>
            </a:pPr>
            <a:endParaRPr lang="en-US"/>
          </a:p>
        </p:txBody>
      </p:sp>
      <p:sp>
        <p:nvSpPr>
          <p:cNvPr id="9221" name="Rectangle 5">
            <a:extLst>
              <a:ext uri="{FF2B5EF4-FFF2-40B4-BE49-F238E27FC236}">
                <a16:creationId xmlns:a16="http://schemas.microsoft.com/office/drawing/2014/main" id="{861D9BCE-857D-4DF5-856A-77E49B1F5ED5}"/>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ea typeface="+mn-ea"/>
                <a:cs typeface="+mn-cs"/>
              </a:defRPr>
            </a:lvl1pPr>
          </a:lstStyle>
          <a:p>
            <a:pPr>
              <a:defRPr/>
            </a:pPr>
            <a:endParaRPr lang="en-US"/>
          </a:p>
        </p:txBody>
      </p:sp>
      <p:sp>
        <p:nvSpPr>
          <p:cNvPr id="9222" name="Rectangle 6">
            <a:extLst>
              <a:ext uri="{FF2B5EF4-FFF2-40B4-BE49-F238E27FC236}">
                <a16:creationId xmlns:a16="http://schemas.microsoft.com/office/drawing/2014/main" id="{08829C4D-688C-4264-947B-D6919D20FFEE}"/>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956A41F7-757F-4AD7-9590-B8E228A8FE17}"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s://youtu.be/c0caVjDTyZo" TargetMode="External"/><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20.emf"/></Relationships>
</file>

<file path=ppt/slides/_rels/slide2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24.emf"/></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hyperlink" Target="https://www.nationalgeographic.org/projects/year-of-the-bird/" TargetMode="Externa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hyperlink" Target="http://www.dailymail.co.uk/news/article-5220829/Microlight-pilot-dubbed-birdman-flies-geese.html" TargetMode="External"/><Relationship Id="rId4" Type="http://schemas.openxmlformats.org/officeDocument/2006/relationships/hyperlink" Target="https://youtu.be/c0caVjDTyZo"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allaboutbirds.org/mesmerizing-migration-watch-118-bird-species-migrate-across-a-map-of-the-western-hemisphere/" TargetMode="External"/><Relationship Id="rId2" Type="http://schemas.openxmlformats.org/officeDocument/2006/relationships/hyperlink" Target="https://www.allaboutbirds.org/mesmerizing-migration-map-which-species-is-which/"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hyperlink" Target="https://cornell.us2.list-manage.com/track/click?u=b35ddb671faf4a16c0ce32406&amp;id=b0c475ba11&amp;e=ccf9c75d20" TargetMode="External"/><Relationship Id="rId2" Type="http://schemas.openxmlformats.org/officeDocument/2006/relationships/hyperlink" Target="https://cornell.us2.list-manage.com/track/click?u=b35ddb671faf4a16c0ce32406&amp;id=a226db6788&amp;e=ccf9c75d20" TargetMode="External"/><Relationship Id="rId1" Type="http://schemas.openxmlformats.org/officeDocument/2006/relationships/slideLayout" Target="../slideLayouts/slideLayout13.xml"/><Relationship Id="rId4" Type="http://schemas.openxmlformats.org/officeDocument/2006/relationships/image" Target="../media/image29.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hyperlink" Target="http://www.inaturalist.org/" TargetMode="External"/><Relationship Id="rId2" Type="http://schemas.openxmlformats.org/officeDocument/2006/relationships/hyperlink" Target="http://www.ebird.org/" TargetMode="External"/><Relationship Id="rId1" Type="http://schemas.openxmlformats.org/officeDocument/2006/relationships/slideLayout" Target="../slideLayouts/slideLayout13.xml"/><Relationship Id="rId6" Type="http://schemas.openxmlformats.org/officeDocument/2006/relationships/hyperlink" Target="http://gbbc.birdcount.org/about/" TargetMode="External"/><Relationship Id="rId5" Type="http://schemas.openxmlformats.org/officeDocument/2006/relationships/hyperlink" Target="http://www.audubon.org/conservation/science/christmas-bird-count" TargetMode="External"/><Relationship Id="rId4" Type="http://schemas.openxmlformats.org/officeDocument/2006/relationships/hyperlink" Target="http://www.feederwatch.org/"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1.emf"/></Relationships>
</file>

<file path=ppt/slides/_rels/slide4.xml.rels><?xml version="1.0" encoding="UTF-8" standalone="yes"?>
<Relationships xmlns="http://schemas.openxmlformats.org/package/2006/relationships"><Relationship Id="rId3" Type="http://schemas.openxmlformats.org/officeDocument/2006/relationships/hyperlink" Target="http://giardinodellavita.com/" TargetMode="External"/><Relationship Id="rId2" Type="http://schemas.openxmlformats.org/officeDocument/2006/relationships/hyperlink" Target="http://www.ballonafriends.org/" TargetMode="Externa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hyperlink" Target="http://natureali.org/cbcs.htm" TargetMode="External"/><Relationship Id="rId2" Type="http://schemas.openxmlformats.org/officeDocument/2006/relationships/hyperlink" Target="http://www.audubon.org/bird/cbc/"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www.birdsource.org/gbbc"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ebird.org/gbbc/view/checklist/S42940506" TargetMode="External"/><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hyperlink" Target="http://www.ebird.org/?__hstc=64079792.c564982427c600d23ceb250cadfc280f.1518984526480.1518997666910.1519017781019.4&amp;__hssc=64079792.5.1519017781019&amp;__hsfp=839030612" TargetMode="External"/><Relationship Id="rId4" Type="http://schemas.openxmlformats.org/officeDocument/2006/relationships/image" Target="../media/image33.emf"/></Relationships>
</file>

<file path=ppt/slides/_rels/slide44.xml.rels><?xml version="1.0" encoding="UTF-8" standalone="yes"?>
<Relationships xmlns="http://schemas.openxmlformats.org/package/2006/relationships"><Relationship Id="rId8" Type="http://schemas.openxmlformats.org/officeDocument/2006/relationships/hyperlink" Target="http://www.birdpop.org/" TargetMode="External"/><Relationship Id="rId13" Type="http://schemas.openxmlformats.org/officeDocument/2006/relationships/hyperlink" Target="https://groups.yahoo.com/neo/groups/CALBIRDS/info?referrer=LACoBirds" TargetMode="External"/><Relationship Id="rId3" Type="http://schemas.openxmlformats.org/officeDocument/2006/relationships/hyperlink" Target="http://www.audubon.org/" TargetMode="External"/><Relationship Id="rId7" Type="http://schemas.openxmlformats.org/officeDocument/2006/relationships/hyperlink" Target="https://macaulaylibrary.org/browse/taxa/aves" TargetMode="External"/><Relationship Id="rId12" Type="http://schemas.openxmlformats.org/officeDocument/2006/relationships/hyperlink" Target="https://groups.yahoo.com/neo/groups/LACoBirds/info" TargetMode="External"/><Relationship Id="rId2" Type="http://schemas.openxmlformats.org/officeDocument/2006/relationships/hyperlink" Target="https://abcbirds.org/" TargetMode="External"/><Relationship Id="rId1" Type="http://schemas.openxmlformats.org/officeDocument/2006/relationships/slideLayout" Target="../slideLayouts/slideLayout13.xml"/><Relationship Id="rId6" Type="http://schemas.openxmlformats.org/officeDocument/2006/relationships/hyperlink" Target="http://www.allaboutbirds.org/" TargetMode="External"/><Relationship Id="rId11" Type="http://schemas.openxmlformats.org/officeDocument/2006/relationships/hyperlink" Target="https://smbasblog.com/" TargetMode="External"/><Relationship Id="rId5" Type="http://schemas.openxmlformats.org/officeDocument/2006/relationships/hyperlink" Target="http://www.birds.cornell.edu/" TargetMode="External"/><Relationship Id="rId10" Type="http://schemas.openxmlformats.org/officeDocument/2006/relationships/hyperlink" Target="https://www.sfvaudubon.org/" TargetMode="External"/><Relationship Id="rId4" Type="http://schemas.openxmlformats.org/officeDocument/2006/relationships/hyperlink" Target="http://ca.audubon.org/" TargetMode="External"/><Relationship Id="rId9" Type="http://schemas.openxmlformats.org/officeDocument/2006/relationships/hyperlink" Target="http://losangelesaudubon.org/"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3.xml"/><Relationship Id="rId4" Type="http://schemas.openxmlformats.org/officeDocument/2006/relationships/hyperlink" Target="https://www.birdpop.org/pages/birdSpeciesCodes.php"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hyperlink" Target="http://www.californianativeplants.com/" TargetMode="External"/><Relationship Id="rId3" Type="http://schemas.openxmlformats.org/officeDocument/2006/relationships/hyperlink" Target="http://www.igardencenter.com/IGC/" TargetMode="External"/><Relationship Id="rId7" Type="http://schemas.openxmlformats.org/officeDocument/2006/relationships/hyperlink" Target="http://www.theodorepayne.org/" TargetMode="External"/><Relationship Id="rId12" Type="http://schemas.openxmlformats.org/officeDocument/2006/relationships/hyperlink" Target="http://www.rsabg.org/" TargetMode="External"/><Relationship Id="rId2" Type="http://schemas.openxmlformats.org/officeDocument/2006/relationships/hyperlink" Target="http://www.csnursery.com/" TargetMode="External"/><Relationship Id="rId1" Type="http://schemas.openxmlformats.org/officeDocument/2006/relationships/slideLayout" Target="../slideLayouts/slideLayout2.xml"/><Relationship Id="rId6" Type="http://schemas.openxmlformats.org/officeDocument/2006/relationships/hyperlink" Target="http://www.matilijanursery.com/" TargetMode="External"/><Relationship Id="rId11" Type="http://schemas.openxmlformats.org/officeDocument/2006/relationships/hyperlink" Target="http://nativeplantscsudh.blogspot.com/" TargetMode="External"/><Relationship Id="rId5" Type="http://schemas.openxmlformats.org/officeDocument/2006/relationships/hyperlink" Target="http://marinagardencenter.com/" TargetMode="External"/><Relationship Id="rId10" Type="http://schemas.openxmlformats.org/officeDocument/2006/relationships/hyperlink" Target="http://mother-natures-backyard.blogspot.com/" TargetMode="External"/><Relationship Id="rId4" Type="http://schemas.openxmlformats.org/officeDocument/2006/relationships/hyperlink" Target="http://www.manhattanbeachbotanicalgarden.org/" TargetMode="External"/><Relationship Id="rId9" Type="http://schemas.openxmlformats.org/officeDocument/2006/relationships/hyperlink" Target="http://www.friendsofmadronamarsh.com/" TargetMode="External"/></Relationships>
</file>

<file path=ppt/slides/_rels/slide48.xml.rels><?xml version="1.0" encoding="UTF-8" standalone="yes"?>
<Relationships xmlns="http://schemas.openxmlformats.org/package/2006/relationships"><Relationship Id="rId8" Type="http://schemas.openxmlformats.org/officeDocument/2006/relationships/hyperlink" Target="http://www.larnerseeds.com/" TargetMode="External"/><Relationship Id="rId13" Type="http://schemas.openxmlformats.org/officeDocument/2006/relationships/hyperlink" Target="http://nativeson.com/plants.htm" TargetMode="External"/><Relationship Id="rId18" Type="http://schemas.openxmlformats.org/officeDocument/2006/relationships/hyperlink" Target="http://www.theodorepayne.org/" TargetMode="External"/><Relationship Id="rId3" Type="http://schemas.openxmlformats.org/officeDocument/2006/relationships/hyperlink" Target="http://www.calflora.org/index0.html" TargetMode="External"/><Relationship Id="rId21" Type="http://schemas.openxmlformats.org/officeDocument/2006/relationships/hyperlink" Target="http://celosangeles.ucdavis.edu/" TargetMode="External"/><Relationship Id="rId7" Type="http://schemas.openxmlformats.org/officeDocument/2006/relationships/hyperlink" Target="http://laspilitas.com/" TargetMode="External"/><Relationship Id="rId12" Type="http://schemas.openxmlformats.org/officeDocument/2006/relationships/hyperlink" Target="http://www.nativegrow.com/" TargetMode="External"/><Relationship Id="rId17" Type="http://schemas.openxmlformats.org/officeDocument/2006/relationships/hyperlink" Target="http://plantfinder.sunset.com/sunset/plant-home.jsp" TargetMode="External"/><Relationship Id="rId2" Type="http://schemas.openxmlformats.org/officeDocument/2006/relationships/hyperlink" Target="http://www.anniesannuals.com/" TargetMode="External"/><Relationship Id="rId16" Type="http://schemas.openxmlformats.org/officeDocument/2006/relationships/hyperlink" Target="http://www.rsabg.org/public/plant-lists" TargetMode="External"/><Relationship Id="rId20" Type="http://schemas.openxmlformats.org/officeDocument/2006/relationships/hyperlink" Target="http://ucanr.org/findinformation.cfm?findinfosub=6" TargetMode="External"/><Relationship Id="rId1" Type="http://schemas.openxmlformats.org/officeDocument/2006/relationships/slideLayout" Target="../slideLayouts/slideLayout2.xml"/><Relationship Id="rId6" Type="http://schemas.openxmlformats.org/officeDocument/2006/relationships/hyperlink" Target="http://www.wildflower.org/" TargetMode="External"/><Relationship Id="rId11" Type="http://schemas.openxmlformats.org/officeDocument/2006/relationships/hyperlink" Target="http://mother-natures-backyard.blogspot.com/p/plant-list-tentative.html" TargetMode="External"/><Relationship Id="rId5" Type="http://schemas.openxmlformats.org/officeDocument/2006/relationships/hyperlink" Target="http://www.elnativogrowers.com/" TargetMode="External"/><Relationship Id="rId15" Type="http://schemas.openxmlformats.org/officeDocument/2006/relationships/hyperlink" Target="http://www.plantnative.org/nd_ca.htm" TargetMode="External"/><Relationship Id="rId23" Type="http://schemas.openxmlformats.org/officeDocument/2006/relationships/hyperlink" Target="http://www.yerbabuenanursery.com/BirdPlantsforNativeGarden.php" TargetMode="External"/><Relationship Id="rId10" Type="http://schemas.openxmlformats.org/officeDocument/2006/relationships/hyperlink" Target="http://www.matilijanursery.com/" TargetMode="External"/><Relationship Id="rId19" Type="http://schemas.openxmlformats.org/officeDocument/2006/relationships/hyperlink" Target="http://californianativeplants.com/october-in-the-natural-garden/" TargetMode="External"/><Relationship Id="rId4" Type="http://schemas.openxmlformats.org/officeDocument/2006/relationships/hyperlink" Target="http://calphotos.berkeley.edu/flora/" TargetMode="External"/><Relationship Id="rId9" Type="http://schemas.openxmlformats.org/officeDocument/2006/relationships/hyperlink" Target="http://www.manhattanbeachbotanicalgarden.org/MBBGplantlist.html" TargetMode="External"/><Relationship Id="rId14" Type="http://schemas.openxmlformats.org/officeDocument/2006/relationships/hyperlink" Target="http://www.pacifichorticulture.org/" TargetMode="External"/><Relationship Id="rId22" Type="http://schemas.openxmlformats.org/officeDocument/2006/relationships/hyperlink" Target="http://plants.usda.gov/"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ebird.org/content/ebird/" TargetMode="External"/><Relationship Id="rId13" Type="http://schemas.openxmlformats.org/officeDocument/2006/relationships/hyperlink" Target="https://groups.yahoo.com/group/LACoBirds/" TargetMode="External"/><Relationship Id="rId3" Type="http://schemas.openxmlformats.org/officeDocument/2006/relationships/hyperlink" Target="http://climate.audubon.org/" TargetMode="External"/><Relationship Id="rId7" Type="http://schemas.openxmlformats.org/officeDocument/2006/relationships/hyperlink" Target="https://www.audubon.org/conservation/science/christmas-bird-count" TargetMode="External"/><Relationship Id="rId12" Type="http://schemas.openxmlformats.org/officeDocument/2006/relationships/hyperlink" Target="http://www.inaturalist.org/" TargetMode="External"/><Relationship Id="rId17" Type="http://schemas.openxmlformats.org/officeDocument/2006/relationships/hyperlink" Target="https://www.nationalgeographic.com/magazine/2018/01/why-birds-matter/" TargetMode="External"/><Relationship Id="rId2" Type="http://schemas.openxmlformats.org/officeDocument/2006/relationships/hyperlink" Target="http://www.stateofthebirds.org/2017" TargetMode="External"/><Relationship Id="rId16" Type="http://schemas.openxmlformats.org/officeDocument/2006/relationships/hyperlink" Target="https://www.allaboutbirds.org/state-of-north-americas-birds-2016-more-than-one-third-in-need-of-conservation-action/" TargetMode="External"/><Relationship Id="rId1" Type="http://schemas.openxmlformats.org/officeDocument/2006/relationships/slideLayout" Target="../slideLayouts/slideLayout2.xml"/><Relationship Id="rId6" Type="http://schemas.openxmlformats.org/officeDocument/2006/relationships/hyperlink" Target="http://bringingnaturehome.net/book" TargetMode="External"/><Relationship Id="rId11" Type="http://schemas.openxmlformats.org/officeDocument/2006/relationships/hyperlink" Target="http://nationalzoo.si.edu/ConservationAndScience/MigratoryBirds/Fact_Sheets/default.cfm?fxsht=2" TargetMode="External"/><Relationship Id="rId5" Type="http://schemas.openxmlformats.org/officeDocument/2006/relationships/hyperlink" Target="http://birdladay.org/" TargetMode="External"/><Relationship Id="rId15" Type="http://schemas.openxmlformats.org/officeDocument/2006/relationships/hyperlink" Target="http://ca.audubon.org/newsroom/press-releases/2014/los-angeles-leads-all-us-counties-nationwide-bird-count" TargetMode="External"/><Relationship Id="rId10" Type="http://schemas.openxmlformats.org/officeDocument/2006/relationships/hyperlink" Target="http://gbbc.birdcount.org/" TargetMode="External"/><Relationship Id="rId4" Type="http://schemas.openxmlformats.org/officeDocument/2006/relationships/hyperlink" Target="http://losangelesaudubon.org/images/stories/pdf/fieldlistofthebirdsoflosangelescounty.pdf" TargetMode="External"/><Relationship Id="rId9" Type="http://schemas.openxmlformats.org/officeDocument/2006/relationships/hyperlink" Target="http://www.for-wild.org/download/tallamy/gardeningforlife.html" TargetMode="External"/><Relationship Id="rId14" Type="http://schemas.openxmlformats.org/officeDocument/2006/relationships/hyperlink" Target="http://blog.audubon.org/cs/blogs/birdscapes/archive/2009/03/10/impact-of-native-plants-on-bird-and-butterfly-biodiversity-in-suburban-landscapes.aspx"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hyperlink" Target="http://www.tsuru-bird.net/20070930_california/index.html" TargetMode="External"/><Relationship Id="rId2" Type="http://schemas.openxmlformats.org/officeDocument/2006/relationships/hyperlink" Target="http://www.tsuru-bird.net/california_20070930/index.html" TargetMode="Externa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51.xml.rels><?xml version="1.0" encoding="UTF-8" standalone="yes"?>
<Relationships xmlns="http://schemas.openxmlformats.org/package/2006/relationships"><Relationship Id="rId3" Type="http://schemas.openxmlformats.org/officeDocument/2006/relationships/hyperlink" Target="http://www.nwf.org/" TargetMode="External"/><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www.citylab.com/authors/steve-holt/" TargetMode="Externa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hyperlink" Target="https://www.youtube.com/user/wildwingsla" TargetMode="External"/><Relationship Id="rId4" Type="http://schemas.openxmlformats.org/officeDocument/2006/relationships/hyperlink" Target="https://www.youtube.com/watch?v=YAer4rDnA6I"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hyperlink" Target="http://www.nwf.org/gardenforwildlife/create.cfm?CFID=7177856&amp;CFTOKEN=176461acda590e96-4839F373-5056-A868-A0F00601F3124B08" TargetMode="External"/><Relationship Id="rId7" Type="http://schemas.openxmlformats.org/officeDocument/2006/relationships/image" Target="../media/image53.jpeg"/><Relationship Id="rId2" Type="http://schemas.openxmlformats.org/officeDocument/2006/relationships/hyperlink" Target="http://audubonathome.org/" TargetMode="External"/><Relationship Id="rId1" Type="http://schemas.openxmlformats.org/officeDocument/2006/relationships/slideLayout" Target="../slideLayouts/slideLayout2.xml"/><Relationship Id="rId6" Type="http://schemas.openxmlformats.org/officeDocument/2006/relationships/hyperlink" Target="http://www.pollinator.org/" TargetMode="External"/><Relationship Id="rId11" Type="http://schemas.openxmlformats.org/officeDocument/2006/relationships/image" Target="../media/image57.jpeg"/><Relationship Id="rId5" Type="http://schemas.openxmlformats.org/officeDocument/2006/relationships/hyperlink" Target="http://www.xerces.org/bringbackthepollinators/" TargetMode="External"/><Relationship Id="rId10" Type="http://schemas.openxmlformats.org/officeDocument/2006/relationships/image" Target="../media/image56.png"/><Relationship Id="rId4" Type="http://schemas.openxmlformats.org/officeDocument/2006/relationships/hyperlink" Target="http://www.monarchwatch.org/waystations/certify.html" TargetMode="External"/><Relationship Id="rId9" Type="http://schemas.openxmlformats.org/officeDocument/2006/relationships/image" Target="../media/image55.jpeg"/></Relationships>
</file>

<file path=ppt/slides/_rels/slide6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hyperlink" Target="https://www.allaboutbirds.org/guide/Allens_Hummingbird/sounds"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s://www.allaboutbirds.org/guide/American_Crow/sounds" TargetMode="External"/><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s://www.allaboutbirds.org/guide/Black_Phoebe/sounds" TargetMode="External"/><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hyperlink" Target="https://www.allaboutbirds.org/guide/Bushtit/sounds"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s://www.allaboutbirds.org/guide/Northern_Mockingbird/sounds" TargetMode="External"/><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eb.mac.com/r.w.b/Playa_Poets/Playa_Poets_Home.html" TargetMode="Externa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hyperlink" Target="https://www.allaboutbirds.org/guide/Red-tailed_Hawk/sounds" TargetMode="External"/><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s://www.allaboutbirds.org/guide/California_Scrub-Jay/sounds" TargetMode="External"/><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s://www.allaboutbirds.org/guide/Song_Sparrow/sounds" TargetMode="External"/><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hyperlink" Target="https://www.allaboutbirds.org/guide/White-crowned_Sparrow/sounds"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hyperlink" Target="https://www.allaboutbirds.org/guide/Yellow-rumped_Warbler/sounds"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1">
            <a:extLst>
              <a:ext uri="{FF2B5EF4-FFF2-40B4-BE49-F238E27FC236}">
                <a16:creationId xmlns:a16="http://schemas.microsoft.com/office/drawing/2014/main" id="{0ED6C564-7D0E-4747-8B2F-6D3CB3CE3C6B}"/>
              </a:ext>
            </a:extLst>
          </p:cNvPr>
          <p:cNvSpPr>
            <a:spLocks noGrp="1" noChangeArrowheads="1"/>
          </p:cNvSpPr>
          <p:nvPr>
            <p:ph type="title" sz="quarter"/>
          </p:nvPr>
        </p:nvSpPr>
        <p:spPr>
          <a:xfrm>
            <a:off x="762000" y="274638"/>
            <a:ext cx="7924800" cy="487362"/>
          </a:xfrm>
        </p:spPr>
        <p:txBody>
          <a:bodyPr/>
          <a:lstStyle/>
          <a:p>
            <a:r>
              <a:rPr lang="en-US" altLang="en-US" sz="3200"/>
              <a:t>Birds in the Urban Landscape</a:t>
            </a:r>
          </a:p>
        </p:txBody>
      </p:sp>
      <p:pic>
        <p:nvPicPr>
          <p:cNvPr id="2051" name="Picture 22">
            <a:extLst>
              <a:ext uri="{FF2B5EF4-FFF2-40B4-BE49-F238E27FC236}">
                <a16:creationId xmlns:a16="http://schemas.microsoft.com/office/drawing/2014/main" id="{89F7444D-27E6-4AD9-9BA9-738919E09F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013" y="800100"/>
            <a:ext cx="8078787" cy="605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a:extLst>
              <a:ext uri="{FF2B5EF4-FFF2-40B4-BE49-F238E27FC236}">
                <a16:creationId xmlns:a16="http://schemas.microsoft.com/office/drawing/2014/main" id="{145E1331-1422-43C8-A3EC-5F1EF73EDF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a:extLst>
              <a:ext uri="{FF2B5EF4-FFF2-40B4-BE49-F238E27FC236}">
                <a16:creationId xmlns:a16="http://schemas.microsoft.com/office/drawing/2014/main" id="{6A670B09-1250-4D80-94F8-21E1134618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17463"/>
            <a:ext cx="9140825" cy="684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Content Placeholder 7">
            <a:extLst>
              <a:ext uri="{FF2B5EF4-FFF2-40B4-BE49-F238E27FC236}">
                <a16:creationId xmlns:a16="http://schemas.microsoft.com/office/drawing/2014/main" id="{B472B8A9-9E4F-45A1-83F3-1D52D81835EA}"/>
              </a:ext>
            </a:extLst>
          </p:cNvPr>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9525" y="0"/>
            <a:ext cx="9070975" cy="6858000"/>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a:extLst>
              <a:ext uri="{FF2B5EF4-FFF2-40B4-BE49-F238E27FC236}">
                <a16:creationId xmlns:a16="http://schemas.microsoft.com/office/drawing/2014/main" id="{9CC3DFC6-8EE4-4221-A635-BBFE37636A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143000"/>
            <a:ext cx="7450138" cy="551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itle 1">
            <a:extLst>
              <a:ext uri="{FF2B5EF4-FFF2-40B4-BE49-F238E27FC236}">
                <a16:creationId xmlns:a16="http://schemas.microsoft.com/office/drawing/2014/main" id="{E4B6F9E6-20E9-4883-95AF-31E252525C2A}"/>
              </a:ext>
            </a:extLst>
          </p:cNvPr>
          <p:cNvSpPr>
            <a:spLocks noGrp="1" noChangeArrowheads="1"/>
          </p:cNvSpPr>
          <p:nvPr>
            <p:ph type="title" sz="quarter"/>
          </p:nvPr>
        </p:nvSpPr>
        <p:spPr>
          <a:xfrm>
            <a:off x="457200" y="0"/>
            <a:ext cx="8229600" cy="1417638"/>
          </a:xfrm>
        </p:spPr>
        <p:txBody>
          <a:bodyPr/>
          <a:lstStyle/>
          <a:p>
            <a:r>
              <a:rPr lang="en-US" altLang="en-US"/>
              <a:t>Bird Classification - Taxonomy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3360A4FE-0A56-4C2A-BA0F-F3AE188C8347}"/>
              </a:ext>
            </a:extLst>
          </p:cNvPr>
          <p:cNvSpPr>
            <a:spLocks noGrp="1" noChangeArrowheads="1"/>
          </p:cNvSpPr>
          <p:nvPr>
            <p:ph type="title" sz="quarter"/>
          </p:nvPr>
        </p:nvSpPr>
        <p:spPr>
          <a:xfrm>
            <a:off x="228600" y="274638"/>
            <a:ext cx="8458200" cy="1554162"/>
          </a:xfrm>
        </p:spPr>
        <p:txBody>
          <a:bodyPr/>
          <a:lstStyle/>
          <a:p>
            <a:r>
              <a:rPr lang="en-US" altLang="en-US"/>
              <a:t>Birds Come in all sizes and shapes and they act differently!</a:t>
            </a:r>
          </a:p>
        </p:txBody>
      </p:sp>
      <p:sp>
        <p:nvSpPr>
          <p:cNvPr id="15363" name="Content Placeholder 4">
            <a:extLst>
              <a:ext uri="{FF2B5EF4-FFF2-40B4-BE49-F238E27FC236}">
                <a16:creationId xmlns:a16="http://schemas.microsoft.com/office/drawing/2014/main" id="{48D62A6D-B886-4797-B7D6-069A0016B58C}"/>
              </a:ext>
            </a:extLst>
          </p:cNvPr>
          <p:cNvSpPr>
            <a:spLocks noGrp="1" noChangeArrowheads="1"/>
          </p:cNvSpPr>
          <p:nvPr>
            <p:ph sz="quarter" idx="3"/>
          </p:nvPr>
        </p:nvSpPr>
        <p:spPr>
          <a:xfrm>
            <a:off x="1066800" y="2057400"/>
            <a:ext cx="7315200" cy="4191000"/>
          </a:xfrm>
        </p:spPr>
        <p:txBody>
          <a:bodyPr/>
          <a:lstStyle/>
          <a:p>
            <a:r>
              <a:rPr lang="en-US" altLang="en-US" sz="2400"/>
              <a:t>Soaring birds</a:t>
            </a:r>
          </a:p>
          <a:p>
            <a:r>
              <a:rPr lang="en-US" altLang="en-US" sz="2400"/>
              <a:t>Perching Birds</a:t>
            </a:r>
          </a:p>
          <a:p>
            <a:r>
              <a:rPr lang="en-US" altLang="en-US" sz="2400"/>
              <a:t>Flightless Birds</a:t>
            </a:r>
          </a:p>
          <a:p>
            <a:r>
              <a:rPr lang="en-US" altLang="en-US" sz="2400"/>
              <a:t>Birds that Migrate … some that don</a:t>
            </a:r>
            <a:r>
              <a:rPr lang="ja-JP" altLang="en-US" sz="2400"/>
              <a:t>’</a:t>
            </a:r>
            <a:r>
              <a:rPr lang="en-US" altLang="ja-JP" sz="2400"/>
              <a:t>t …</a:t>
            </a:r>
          </a:p>
          <a:p>
            <a:r>
              <a:rPr lang="en-US" altLang="en-US" sz="2400"/>
              <a:t>Birds that nest on the ground</a:t>
            </a:r>
          </a:p>
          <a:p>
            <a:r>
              <a:rPr lang="en-US" altLang="en-US" sz="2400"/>
              <a:t>Birds that nest on cliffs, trees, or buildings</a:t>
            </a:r>
          </a:p>
          <a:p>
            <a:r>
              <a:rPr lang="en-US" altLang="en-US" sz="2400"/>
              <a:t>Aquatic birds</a:t>
            </a:r>
          </a:p>
          <a:p>
            <a:r>
              <a:rPr lang="en-US" altLang="en-US" sz="2400"/>
              <a:t>Pelagic birds</a:t>
            </a:r>
          </a:p>
          <a:p>
            <a:r>
              <a:rPr lang="en-US" altLang="en-US" sz="2400"/>
              <a:t>Terrestrial birds …and the list goes on …</a:t>
            </a:r>
            <a:endParaRPr lang="en-US" altLang="en-US" sz="2800"/>
          </a:p>
          <a:p>
            <a:pPr>
              <a:buFontTx/>
              <a:buNone/>
            </a:pPr>
            <a:endParaRPr lang="en-US" altLang="en-US"/>
          </a:p>
          <a:p>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4835854C-99DE-416B-9432-3080FDD1174C}"/>
              </a:ext>
            </a:extLst>
          </p:cNvPr>
          <p:cNvSpPr>
            <a:spLocks noGrp="1" noChangeArrowheads="1"/>
          </p:cNvSpPr>
          <p:nvPr>
            <p:ph type="title" sz="quarter"/>
          </p:nvPr>
        </p:nvSpPr>
        <p:spPr>
          <a:xfrm>
            <a:off x="762000" y="228600"/>
            <a:ext cx="7924800" cy="762000"/>
          </a:xfrm>
        </p:spPr>
        <p:txBody>
          <a:bodyPr/>
          <a:lstStyle/>
          <a:p>
            <a:r>
              <a:rPr lang="en-US" altLang="en-US" i="1"/>
              <a:t>Bird Identification</a:t>
            </a:r>
          </a:p>
        </p:txBody>
      </p:sp>
      <p:sp>
        <p:nvSpPr>
          <p:cNvPr id="16387" name="Content Placeholder 4">
            <a:extLst>
              <a:ext uri="{FF2B5EF4-FFF2-40B4-BE49-F238E27FC236}">
                <a16:creationId xmlns:a16="http://schemas.microsoft.com/office/drawing/2014/main" id="{6981C2AA-82B3-426F-9D6F-CA5FF36541CA}"/>
              </a:ext>
            </a:extLst>
          </p:cNvPr>
          <p:cNvSpPr>
            <a:spLocks noGrp="1" noChangeArrowheads="1"/>
          </p:cNvSpPr>
          <p:nvPr>
            <p:ph sz="quarter" idx="3"/>
          </p:nvPr>
        </p:nvSpPr>
        <p:spPr>
          <a:xfrm>
            <a:off x="647700" y="1219200"/>
            <a:ext cx="8153400" cy="4876800"/>
          </a:xfrm>
        </p:spPr>
        <p:txBody>
          <a:bodyPr/>
          <a:lstStyle/>
          <a:p>
            <a:r>
              <a:rPr lang="en-US" altLang="en-US" sz="2400"/>
              <a:t>Visual markings, color, iridescence …</a:t>
            </a:r>
          </a:p>
          <a:p>
            <a:r>
              <a:rPr lang="en-US" altLang="en-US" sz="2400"/>
              <a:t>Vocalizations</a:t>
            </a:r>
          </a:p>
          <a:p>
            <a:r>
              <a:rPr lang="en-US" altLang="en-US" sz="2400"/>
              <a:t>Habitat (wetland, urban, cliffs …)</a:t>
            </a:r>
          </a:p>
          <a:p>
            <a:r>
              <a:rPr lang="en-US" altLang="en-US" sz="2400"/>
              <a:t>Temporal - time of year - seasonal migrations</a:t>
            </a:r>
          </a:p>
          <a:p>
            <a:r>
              <a:rPr lang="en-US" altLang="en-US" sz="2400"/>
              <a:t>Nesting characteristics</a:t>
            </a:r>
          </a:p>
          <a:p>
            <a:r>
              <a:rPr lang="en-US" altLang="en-US" sz="2400"/>
              <a:t>Diet - omnivores, frugivores, carnivores...</a:t>
            </a:r>
          </a:p>
          <a:p>
            <a:r>
              <a:rPr lang="en-US" altLang="en-US" sz="2400"/>
              <a:t>BEHAVIOR</a:t>
            </a:r>
          </a:p>
          <a:p>
            <a:pPr lvl="1"/>
            <a:r>
              <a:rPr lang="en-US" altLang="en-US" sz="2400" u="sng"/>
              <a:t>SOCIOBIOLOGY</a:t>
            </a:r>
            <a:r>
              <a:rPr lang="en-US" altLang="en-US" sz="2400"/>
              <a:t>: a branch of biology that deals with social behavior, and also draws from ethology, anthropology, evolution, zoology, archaeology, population genetics, and other disciplines.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6F52380A-156C-46D4-BEC7-6A8927823A60}"/>
              </a:ext>
            </a:extLst>
          </p:cNvPr>
          <p:cNvSpPr>
            <a:spLocks noGrp="1" noChangeArrowheads="1"/>
          </p:cNvSpPr>
          <p:nvPr>
            <p:ph type="title" sz="quarter"/>
          </p:nvPr>
        </p:nvSpPr>
        <p:spPr>
          <a:xfrm>
            <a:off x="0" y="0"/>
            <a:ext cx="9144000" cy="1371600"/>
          </a:xfrm>
        </p:spPr>
        <p:txBody>
          <a:bodyPr/>
          <a:lstStyle/>
          <a:p>
            <a:pPr>
              <a:defRPr/>
            </a:pPr>
            <a:r>
              <a:rPr lang="en-US" altLang="en-US" sz="3000" i="1" dirty="0"/>
              <a:t>Bird Identification</a:t>
            </a:r>
            <a:br>
              <a:rPr lang="en-US" altLang="en-US" sz="3000" dirty="0"/>
            </a:br>
            <a:r>
              <a:rPr lang="en-US" altLang="en-US" sz="3000" dirty="0">
                <a:solidFill>
                  <a:schemeClr val="accent6">
                    <a:lumMod val="60000"/>
                    <a:lumOff val="40000"/>
                  </a:schemeClr>
                </a:solidFill>
              </a:rPr>
              <a:t>Do you know this bird?</a:t>
            </a:r>
            <a:br>
              <a:rPr lang="en-US" altLang="en-US" sz="3000" dirty="0"/>
            </a:br>
            <a:r>
              <a:rPr lang="en-US" altLang="en-US" sz="3000" dirty="0"/>
              <a:t>Turn to Page 281 of </a:t>
            </a:r>
            <a:r>
              <a:rPr lang="en-US" altLang="en-US" sz="2500" i="1" dirty="0"/>
              <a:t>Birds of Southern California </a:t>
            </a:r>
            <a:r>
              <a:rPr lang="en-US" altLang="en-US" sz="3000" dirty="0"/>
              <a:t>Book</a:t>
            </a:r>
          </a:p>
        </p:txBody>
      </p:sp>
      <p:pic>
        <p:nvPicPr>
          <p:cNvPr id="17411" name="Picture 4">
            <a:extLst>
              <a:ext uri="{FF2B5EF4-FFF2-40B4-BE49-F238E27FC236}">
                <a16:creationId xmlns:a16="http://schemas.microsoft.com/office/drawing/2014/main" id="{54177FDB-94C6-4229-8086-72A501E885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1600200"/>
            <a:ext cx="693420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B389F01E-96E8-4E30-82C6-D85858980FA6}"/>
              </a:ext>
            </a:extLst>
          </p:cNvPr>
          <p:cNvSpPr>
            <a:spLocks noGrp="1" noChangeArrowheads="1"/>
          </p:cNvSpPr>
          <p:nvPr>
            <p:ph type="title" sz="quarter"/>
          </p:nvPr>
        </p:nvSpPr>
        <p:spPr>
          <a:xfrm>
            <a:off x="0" y="0"/>
            <a:ext cx="9067800" cy="2133600"/>
          </a:xfrm>
        </p:spPr>
        <p:txBody>
          <a:bodyPr/>
          <a:lstStyle/>
          <a:p>
            <a:r>
              <a:rPr lang="en-US" altLang="en-US" i="1"/>
              <a:t>Bird Identification</a:t>
            </a:r>
            <a:br>
              <a:rPr lang="en-US" altLang="en-US"/>
            </a:br>
            <a:r>
              <a:rPr lang="en-US" altLang="en-US" sz="4000"/>
              <a:t>Saturday Bird Count at the</a:t>
            </a:r>
            <a:br>
              <a:rPr lang="en-US" altLang="en-US"/>
            </a:br>
            <a:r>
              <a:rPr lang="en-US" altLang="en-US"/>
              <a:t>Ballona Freshwater Marsh (FWM)</a:t>
            </a:r>
          </a:p>
        </p:txBody>
      </p:sp>
      <p:sp>
        <p:nvSpPr>
          <p:cNvPr id="18435" name="Content Placeholder 4">
            <a:extLst>
              <a:ext uri="{FF2B5EF4-FFF2-40B4-BE49-F238E27FC236}">
                <a16:creationId xmlns:a16="http://schemas.microsoft.com/office/drawing/2014/main" id="{9140EAF0-F144-4903-8686-FE27659DD392}"/>
              </a:ext>
            </a:extLst>
          </p:cNvPr>
          <p:cNvSpPr>
            <a:spLocks noGrp="1" noChangeArrowheads="1"/>
          </p:cNvSpPr>
          <p:nvPr>
            <p:ph sz="quarter" idx="3"/>
          </p:nvPr>
        </p:nvSpPr>
        <p:spPr>
          <a:xfrm>
            <a:off x="457200" y="2133600"/>
            <a:ext cx="8458200" cy="4648200"/>
          </a:xfrm>
        </p:spPr>
        <p:txBody>
          <a:bodyPr/>
          <a:lstStyle/>
          <a:p>
            <a:r>
              <a:rPr lang="en-US" altLang="en-US" sz="2400"/>
              <a:t>1</a:t>
            </a:r>
            <a:r>
              <a:rPr lang="en-US" altLang="en-US" sz="2400" baseline="30000"/>
              <a:t>st</a:t>
            </a:r>
            <a:r>
              <a:rPr lang="en-US" altLang="en-US" sz="2400"/>
              <a:t> Saturday of each month – posted on the CURes website</a:t>
            </a:r>
          </a:p>
          <a:p>
            <a:r>
              <a:rPr lang="en-US" altLang="en-US" sz="2400"/>
              <a:t>Starts at 7am</a:t>
            </a:r>
          </a:p>
          <a:p>
            <a:r>
              <a:rPr lang="en-US" altLang="en-US" sz="2400"/>
              <a:t>Meet at the gate on Jefferson Blvd, at the southwestern end of the woodchip trail (where the gate to the back maintenance road begins)</a:t>
            </a:r>
          </a:p>
          <a:p>
            <a:r>
              <a:rPr lang="en-US" altLang="en-US" sz="2400"/>
              <a:t>Binocular are good to have, but not a must (we will share ours)</a:t>
            </a:r>
          </a:p>
          <a:p>
            <a:r>
              <a:rPr lang="en-US" altLang="en-US" sz="2400"/>
              <a:t>A camera is nice too, but we will share our pics</a:t>
            </a:r>
          </a:p>
          <a:p>
            <a:r>
              <a:rPr lang="en-US" altLang="en-US" sz="2400"/>
              <a:t>Be sure to give provide your email address</a:t>
            </a:r>
            <a:r>
              <a:rPr lang="en-US" altLang="en-US"/>
              <a:t> </a:t>
            </a:r>
            <a:r>
              <a:rPr lang="en-US" altLang="en-US" sz="2400"/>
              <a:t> </a:t>
            </a:r>
          </a:p>
          <a:p>
            <a:r>
              <a:rPr lang="en-US" altLang="en-US" sz="2400"/>
              <a:t>Come Join Us!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3646D099-2B3D-4A88-ACAA-C36EB03541AA}"/>
              </a:ext>
            </a:extLst>
          </p:cNvPr>
          <p:cNvSpPr>
            <a:spLocks noGrp="1" noChangeArrowheads="1"/>
          </p:cNvSpPr>
          <p:nvPr>
            <p:ph type="title" sz="quarter"/>
          </p:nvPr>
        </p:nvSpPr>
        <p:spPr>
          <a:xfrm>
            <a:off x="0" y="0"/>
            <a:ext cx="9144000" cy="990600"/>
          </a:xfrm>
        </p:spPr>
        <p:txBody>
          <a:bodyPr/>
          <a:lstStyle/>
          <a:p>
            <a:r>
              <a:rPr lang="en-US" altLang="en-US"/>
              <a:t>Highlights from Sept 29 Bird Count</a:t>
            </a:r>
          </a:p>
        </p:txBody>
      </p:sp>
      <p:pic>
        <p:nvPicPr>
          <p:cNvPr id="19459" name="Picture 2">
            <a:extLst>
              <a:ext uri="{FF2B5EF4-FFF2-40B4-BE49-F238E27FC236}">
                <a16:creationId xmlns:a16="http://schemas.microsoft.com/office/drawing/2014/main" id="{B62460AD-4571-4AAF-B395-EEDC6C8371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049338"/>
            <a:ext cx="7696200" cy="580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50B24D74-E4D4-4064-B753-C3CC756E3176}"/>
              </a:ext>
            </a:extLst>
          </p:cNvPr>
          <p:cNvSpPr>
            <a:spLocks noGrp="1" noChangeArrowheads="1"/>
          </p:cNvSpPr>
          <p:nvPr>
            <p:ph type="title" sz="quarter"/>
          </p:nvPr>
        </p:nvSpPr>
        <p:spPr>
          <a:xfrm>
            <a:off x="0" y="0"/>
            <a:ext cx="9144000" cy="990600"/>
          </a:xfrm>
        </p:spPr>
        <p:txBody>
          <a:bodyPr/>
          <a:lstStyle/>
          <a:p>
            <a:r>
              <a:rPr lang="en-US" altLang="en-US"/>
              <a:t>Highlights from Sept 29 Bird Count</a:t>
            </a:r>
          </a:p>
        </p:txBody>
      </p:sp>
      <p:pic>
        <p:nvPicPr>
          <p:cNvPr id="20483" name="Picture 3">
            <a:extLst>
              <a:ext uri="{FF2B5EF4-FFF2-40B4-BE49-F238E27FC236}">
                <a16:creationId xmlns:a16="http://schemas.microsoft.com/office/drawing/2014/main" id="{F18D8718-5932-4057-AD85-04EC4BFDE8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066800"/>
            <a:ext cx="77216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4">
            <a:extLst>
              <a:ext uri="{FF2B5EF4-FFF2-40B4-BE49-F238E27FC236}">
                <a16:creationId xmlns:a16="http://schemas.microsoft.com/office/drawing/2014/main" id="{8A084EFB-4BF6-4494-8DD8-8F762E4ED526}"/>
              </a:ext>
            </a:extLst>
          </p:cNvPr>
          <p:cNvSpPr txBox="1">
            <a:spLocks noChangeArrowheads="1"/>
          </p:cNvSpPr>
          <p:nvPr/>
        </p:nvSpPr>
        <p:spPr bwMode="auto">
          <a:xfrm>
            <a:off x="5334000" y="1828800"/>
            <a:ext cx="30480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t>Black-crowned Night Heron</a:t>
            </a:r>
          </a:p>
          <a:p>
            <a:pPr algn="ctr">
              <a:spcBef>
                <a:spcPct val="0"/>
              </a:spcBef>
              <a:buFontTx/>
              <a:buNone/>
            </a:pPr>
            <a:r>
              <a:rPr lang="en-US" altLang="en-US" sz="2500" b="1" i="1"/>
              <a:t>Nycticorax nycticorax</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2">
            <a:extLst>
              <a:ext uri="{FF2B5EF4-FFF2-40B4-BE49-F238E27FC236}">
                <a16:creationId xmlns:a16="http://schemas.microsoft.com/office/drawing/2014/main" id="{B400B911-245A-48B7-9A66-364D779E469D}"/>
              </a:ext>
            </a:extLst>
          </p:cNvPr>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304800" y="1219200"/>
            <a:ext cx="8610600" cy="4545013"/>
          </a:xfrm>
          <a:noFill/>
        </p:spPr>
      </p:pic>
      <p:sp>
        <p:nvSpPr>
          <p:cNvPr id="3075" name="Rectangle 13">
            <a:extLst>
              <a:ext uri="{FF2B5EF4-FFF2-40B4-BE49-F238E27FC236}">
                <a16:creationId xmlns:a16="http://schemas.microsoft.com/office/drawing/2014/main" id="{21365B75-D1A3-4560-879A-29519065EA3A}"/>
              </a:ext>
            </a:extLst>
          </p:cNvPr>
          <p:cNvSpPr>
            <a:spLocks noChangeArrowheads="1"/>
          </p:cNvSpPr>
          <p:nvPr/>
        </p:nvSpPr>
        <p:spPr bwMode="auto">
          <a:xfrm>
            <a:off x="2819400" y="5943600"/>
            <a:ext cx="3352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hlinkClick r:id="rId3"/>
              </a:rPr>
              <a:t>https://youtu.be/c0caVjDTyZo</a:t>
            </a:r>
            <a:endParaRPr lang="en-US" altLang="en-US" sz="1800"/>
          </a:p>
        </p:txBody>
      </p:sp>
      <p:pic>
        <p:nvPicPr>
          <p:cNvPr id="3076" name="Picture 18">
            <a:extLst>
              <a:ext uri="{FF2B5EF4-FFF2-40B4-BE49-F238E27FC236}">
                <a16:creationId xmlns:a16="http://schemas.microsoft.com/office/drawing/2014/main" id="{9595CE9C-B0AE-4EF5-8E6F-EFFC32D73B8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381000"/>
            <a:ext cx="32797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AC1EDB8B-CDD0-4160-914E-8A907D51EB29}"/>
              </a:ext>
            </a:extLst>
          </p:cNvPr>
          <p:cNvSpPr>
            <a:spLocks noGrp="1" noChangeArrowheads="1"/>
          </p:cNvSpPr>
          <p:nvPr>
            <p:ph type="title" sz="quarter"/>
          </p:nvPr>
        </p:nvSpPr>
        <p:spPr>
          <a:xfrm>
            <a:off x="0" y="0"/>
            <a:ext cx="9144000" cy="990600"/>
          </a:xfrm>
        </p:spPr>
        <p:txBody>
          <a:bodyPr/>
          <a:lstStyle/>
          <a:p>
            <a:r>
              <a:rPr lang="en-US" altLang="en-US"/>
              <a:t>Highlights from Sept 29 Bird Count</a:t>
            </a:r>
          </a:p>
        </p:txBody>
      </p:sp>
      <p:pic>
        <p:nvPicPr>
          <p:cNvPr id="21507" name="Picture 2">
            <a:extLst>
              <a:ext uri="{FF2B5EF4-FFF2-40B4-BE49-F238E27FC236}">
                <a16:creationId xmlns:a16="http://schemas.microsoft.com/office/drawing/2014/main" id="{D074F2D2-85C3-4652-B800-6E7E612F42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038" y="985838"/>
            <a:ext cx="7781925" cy="587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Box 6">
            <a:extLst>
              <a:ext uri="{FF2B5EF4-FFF2-40B4-BE49-F238E27FC236}">
                <a16:creationId xmlns:a16="http://schemas.microsoft.com/office/drawing/2014/main" id="{880A83F6-EFEC-4EB2-8514-A2FF372B414F}"/>
              </a:ext>
            </a:extLst>
          </p:cNvPr>
          <p:cNvSpPr txBox="1">
            <a:spLocks noChangeArrowheads="1"/>
          </p:cNvSpPr>
          <p:nvPr/>
        </p:nvSpPr>
        <p:spPr bwMode="auto">
          <a:xfrm>
            <a:off x="4876800" y="1828800"/>
            <a:ext cx="3505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solidFill>
                  <a:schemeClr val="bg1"/>
                </a:solidFill>
              </a:rPr>
              <a:t>Great Egret</a:t>
            </a:r>
          </a:p>
          <a:p>
            <a:pPr algn="ctr">
              <a:spcBef>
                <a:spcPct val="0"/>
              </a:spcBef>
              <a:buFontTx/>
              <a:buNone/>
            </a:pPr>
            <a:r>
              <a:rPr lang="en-US" altLang="en-US" sz="2500" b="1" i="1">
                <a:solidFill>
                  <a:schemeClr val="bg1"/>
                </a:solidFill>
              </a:rPr>
              <a:t>Ardea alba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060FC556-1F64-46C1-A66C-B8389030B469}"/>
              </a:ext>
            </a:extLst>
          </p:cNvPr>
          <p:cNvSpPr>
            <a:spLocks noGrp="1" noChangeArrowheads="1"/>
          </p:cNvSpPr>
          <p:nvPr>
            <p:ph type="title" sz="quarter"/>
          </p:nvPr>
        </p:nvSpPr>
        <p:spPr>
          <a:xfrm>
            <a:off x="0" y="0"/>
            <a:ext cx="9144000" cy="990600"/>
          </a:xfrm>
        </p:spPr>
        <p:txBody>
          <a:bodyPr/>
          <a:lstStyle/>
          <a:p>
            <a:r>
              <a:rPr lang="en-US" altLang="en-US"/>
              <a:t>Highlights from Sept 29 Bird Count</a:t>
            </a:r>
          </a:p>
        </p:txBody>
      </p:sp>
      <p:sp>
        <p:nvSpPr>
          <p:cNvPr id="22531" name="TextBox 6">
            <a:extLst>
              <a:ext uri="{FF2B5EF4-FFF2-40B4-BE49-F238E27FC236}">
                <a16:creationId xmlns:a16="http://schemas.microsoft.com/office/drawing/2014/main" id="{7FFA269D-4F64-4225-B10F-54D10810D72A}"/>
              </a:ext>
            </a:extLst>
          </p:cNvPr>
          <p:cNvSpPr txBox="1">
            <a:spLocks noChangeArrowheads="1"/>
          </p:cNvSpPr>
          <p:nvPr/>
        </p:nvSpPr>
        <p:spPr bwMode="auto">
          <a:xfrm>
            <a:off x="4876800" y="18288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b="1">
                <a:solidFill>
                  <a:schemeClr val="bg1"/>
                </a:solidFill>
              </a:rPr>
              <a:t>Great Egret</a:t>
            </a:r>
          </a:p>
          <a:p>
            <a:pPr algn="ctr">
              <a:spcBef>
                <a:spcPct val="0"/>
              </a:spcBef>
              <a:buFontTx/>
              <a:buNone/>
            </a:pPr>
            <a:r>
              <a:rPr lang="en-US" altLang="en-US" sz="1800" b="1" i="1">
                <a:solidFill>
                  <a:schemeClr val="bg1"/>
                </a:solidFill>
              </a:rPr>
              <a:t>Ardea alba</a:t>
            </a:r>
          </a:p>
        </p:txBody>
      </p:sp>
      <p:pic>
        <p:nvPicPr>
          <p:cNvPr id="22532" name="Picture 3">
            <a:extLst>
              <a:ext uri="{FF2B5EF4-FFF2-40B4-BE49-F238E27FC236}">
                <a16:creationId xmlns:a16="http://schemas.microsoft.com/office/drawing/2014/main" id="{3169C7E7-17E0-47EA-A3C1-2ECF325B55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914400"/>
            <a:ext cx="79248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extBox 7">
            <a:extLst>
              <a:ext uri="{FF2B5EF4-FFF2-40B4-BE49-F238E27FC236}">
                <a16:creationId xmlns:a16="http://schemas.microsoft.com/office/drawing/2014/main" id="{D190F6A2-9A86-485C-88E9-065AAD73BE00}"/>
              </a:ext>
            </a:extLst>
          </p:cNvPr>
          <p:cNvSpPr txBox="1">
            <a:spLocks noChangeArrowheads="1"/>
          </p:cNvSpPr>
          <p:nvPr/>
        </p:nvSpPr>
        <p:spPr bwMode="auto">
          <a:xfrm>
            <a:off x="5029200" y="1981200"/>
            <a:ext cx="3505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solidFill>
                  <a:srgbClr val="FFFF00"/>
                </a:solidFill>
              </a:rPr>
              <a:t>Northern Shoveler</a:t>
            </a:r>
          </a:p>
          <a:p>
            <a:pPr algn="ctr">
              <a:spcBef>
                <a:spcPct val="0"/>
              </a:spcBef>
              <a:buFontTx/>
              <a:buNone/>
            </a:pPr>
            <a:r>
              <a:rPr lang="en-US" altLang="en-US" sz="2500" b="1" i="1">
                <a:solidFill>
                  <a:srgbClr val="FFFF00"/>
                </a:solidFill>
              </a:rPr>
              <a:t>Spatula clypeata</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443BA0AC-F3F1-4A1B-92DE-3B2E80633ACD}"/>
              </a:ext>
            </a:extLst>
          </p:cNvPr>
          <p:cNvSpPr>
            <a:spLocks noGrp="1" noChangeArrowheads="1"/>
          </p:cNvSpPr>
          <p:nvPr>
            <p:ph type="title" sz="quarter"/>
          </p:nvPr>
        </p:nvSpPr>
        <p:spPr>
          <a:xfrm>
            <a:off x="0" y="0"/>
            <a:ext cx="9144000" cy="990600"/>
          </a:xfrm>
        </p:spPr>
        <p:txBody>
          <a:bodyPr/>
          <a:lstStyle/>
          <a:p>
            <a:r>
              <a:rPr lang="en-US" altLang="en-US"/>
              <a:t>Highlights from Sept 29 Bird Count</a:t>
            </a:r>
          </a:p>
        </p:txBody>
      </p:sp>
      <p:sp>
        <p:nvSpPr>
          <p:cNvPr id="23555" name="TextBox 6">
            <a:extLst>
              <a:ext uri="{FF2B5EF4-FFF2-40B4-BE49-F238E27FC236}">
                <a16:creationId xmlns:a16="http://schemas.microsoft.com/office/drawing/2014/main" id="{541DB101-332F-455E-AE13-D67F2244A66C}"/>
              </a:ext>
            </a:extLst>
          </p:cNvPr>
          <p:cNvSpPr txBox="1">
            <a:spLocks noChangeArrowheads="1"/>
          </p:cNvSpPr>
          <p:nvPr/>
        </p:nvSpPr>
        <p:spPr bwMode="auto">
          <a:xfrm>
            <a:off x="4876800" y="18288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b="1">
                <a:solidFill>
                  <a:schemeClr val="bg1"/>
                </a:solidFill>
              </a:rPr>
              <a:t>Great Egret</a:t>
            </a:r>
          </a:p>
          <a:p>
            <a:pPr algn="ctr">
              <a:spcBef>
                <a:spcPct val="0"/>
              </a:spcBef>
              <a:buFontTx/>
              <a:buNone/>
            </a:pPr>
            <a:r>
              <a:rPr lang="en-US" altLang="en-US" sz="1800" b="1" i="1">
                <a:solidFill>
                  <a:schemeClr val="bg1"/>
                </a:solidFill>
              </a:rPr>
              <a:t>Ardea alba</a:t>
            </a:r>
          </a:p>
        </p:txBody>
      </p:sp>
      <p:pic>
        <p:nvPicPr>
          <p:cNvPr id="23556" name="Picture 2">
            <a:extLst>
              <a:ext uri="{FF2B5EF4-FFF2-40B4-BE49-F238E27FC236}">
                <a16:creationId xmlns:a16="http://schemas.microsoft.com/office/drawing/2014/main" id="{D2930D7F-0AAE-45B5-ABEF-A6549E4740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914400"/>
            <a:ext cx="79248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Box 9">
            <a:extLst>
              <a:ext uri="{FF2B5EF4-FFF2-40B4-BE49-F238E27FC236}">
                <a16:creationId xmlns:a16="http://schemas.microsoft.com/office/drawing/2014/main" id="{3C75131B-EDE1-4255-B1E8-A78A67759305}"/>
              </a:ext>
            </a:extLst>
          </p:cNvPr>
          <p:cNvSpPr txBox="1">
            <a:spLocks noChangeArrowheads="1"/>
          </p:cNvSpPr>
          <p:nvPr/>
        </p:nvSpPr>
        <p:spPr bwMode="auto">
          <a:xfrm>
            <a:off x="5029200" y="1981200"/>
            <a:ext cx="3200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solidFill>
                  <a:schemeClr val="bg1"/>
                </a:solidFill>
              </a:rPr>
              <a:t>White-tailed Kite</a:t>
            </a:r>
          </a:p>
          <a:p>
            <a:pPr algn="ctr">
              <a:spcBef>
                <a:spcPct val="0"/>
              </a:spcBef>
              <a:buFontTx/>
              <a:buNone/>
            </a:pPr>
            <a:r>
              <a:rPr lang="en-US" altLang="en-US" sz="2500" b="1" i="1">
                <a:solidFill>
                  <a:schemeClr val="bg1"/>
                </a:solidFill>
              </a:rPr>
              <a:t>Elanus leucurus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3A5F4036-670F-4450-8935-7DB5FE1A9F79}"/>
              </a:ext>
            </a:extLst>
          </p:cNvPr>
          <p:cNvSpPr>
            <a:spLocks noGrp="1" noChangeArrowheads="1"/>
          </p:cNvSpPr>
          <p:nvPr>
            <p:ph type="title" sz="quarter"/>
          </p:nvPr>
        </p:nvSpPr>
        <p:spPr>
          <a:xfrm>
            <a:off x="0" y="0"/>
            <a:ext cx="9144000" cy="990600"/>
          </a:xfrm>
        </p:spPr>
        <p:txBody>
          <a:bodyPr/>
          <a:lstStyle/>
          <a:p>
            <a:r>
              <a:rPr lang="en-US" altLang="en-US"/>
              <a:t>Highlights from Sept 29 Bird Count</a:t>
            </a:r>
          </a:p>
        </p:txBody>
      </p:sp>
      <p:sp>
        <p:nvSpPr>
          <p:cNvPr id="24579" name="TextBox 6">
            <a:extLst>
              <a:ext uri="{FF2B5EF4-FFF2-40B4-BE49-F238E27FC236}">
                <a16:creationId xmlns:a16="http://schemas.microsoft.com/office/drawing/2014/main" id="{44BA5375-3642-4799-A77D-C47C521BD0E1}"/>
              </a:ext>
            </a:extLst>
          </p:cNvPr>
          <p:cNvSpPr txBox="1">
            <a:spLocks noChangeArrowheads="1"/>
          </p:cNvSpPr>
          <p:nvPr/>
        </p:nvSpPr>
        <p:spPr bwMode="auto">
          <a:xfrm>
            <a:off x="4876800" y="18288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b="1">
                <a:solidFill>
                  <a:schemeClr val="bg1"/>
                </a:solidFill>
              </a:rPr>
              <a:t>Great Egret</a:t>
            </a:r>
          </a:p>
          <a:p>
            <a:pPr algn="ctr">
              <a:spcBef>
                <a:spcPct val="0"/>
              </a:spcBef>
              <a:buFontTx/>
              <a:buNone/>
            </a:pPr>
            <a:r>
              <a:rPr lang="en-US" altLang="en-US" sz="1800" b="1" i="1">
                <a:solidFill>
                  <a:schemeClr val="bg1"/>
                </a:solidFill>
              </a:rPr>
              <a:t>Ardea alba</a:t>
            </a:r>
          </a:p>
        </p:txBody>
      </p:sp>
      <p:sp>
        <p:nvSpPr>
          <p:cNvPr id="24580" name="TextBox 9">
            <a:extLst>
              <a:ext uri="{FF2B5EF4-FFF2-40B4-BE49-F238E27FC236}">
                <a16:creationId xmlns:a16="http://schemas.microsoft.com/office/drawing/2014/main" id="{1FA4EB3B-2792-4797-8CAC-82F455A84AAE}"/>
              </a:ext>
            </a:extLst>
          </p:cNvPr>
          <p:cNvSpPr txBox="1">
            <a:spLocks noChangeArrowheads="1"/>
          </p:cNvSpPr>
          <p:nvPr/>
        </p:nvSpPr>
        <p:spPr bwMode="auto">
          <a:xfrm>
            <a:off x="5029200" y="1981200"/>
            <a:ext cx="3200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solidFill>
                  <a:schemeClr val="bg1"/>
                </a:solidFill>
              </a:rPr>
              <a:t>White-tailed Kite</a:t>
            </a:r>
          </a:p>
          <a:p>
            <a:pPr algn="ctr">
              <a:spcBef>
                <a:spcPct val="0"/>
              </a:spcBef>
              <a:buFontTx/>
              <a:buNone/>
            </a:pPr>
            <a:r>
              <a:rPr lang="en-US" altLang="en-US" sz="2500" b="1" i="1">
                <a:solidFill>
                  <a:schemeClr val="bg1"/>
                </a:solidFill>
              </a:rPr>
              <a:t>Elanus leucurus</a:t>
            </a:r>
          </a:p>
        </p:txBody>
      </p:sp>
      <p:pic>
        <p:nvPicPr>
          <p:cNvPr id="24581" name="Picture 3">
            <a:extLst>
              <a:ext uri="{FF2B5EF4-FFF2-40B4-BE49-F238E27FC236}">
                <a16:creationId xmlns:a16="http://schemas.microsoft.com/office/drawing/2014/main" id="{8B4AB354-8E10-4FF0-AD87-965A6B89A8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857250"/>
            <a:ext cx="8001000"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TextBox 7">
            <a:extLst>
              <a:ext uri="{FF2B5EF4-FFF2-40B4-BE49-F238E27FC236}">
                <a16:creationId xmlns:a16="http://schemas.microsoft.com/office/drawing/2014/main" id="{AC40B743-0DF7-49CB-A970-4D9C3735C826}"/>
              </a:ext>
            </a:extLst>
          </p:cNvPr>
          <p:cNvSpPr txBox="1">
            <a:spLocks noChangeArrowheads="1"/>
          </p:cNvSpPr>
          <p:nvPr/>
        </p:nvSpPr>
        <p:spPr bwMode="auto">
          <a:xfrm>
            <a:off x="5486400" y="1981200"/>
            <a:ext cx="3048000"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solidFill>
                  <a:srgbClr val="FFFF00"/>
                </a:solidFill>
              </a:rPr>
              <a:t>Cassin’s Kingbird</a:t>
            </a:r>
          </a:p>
          <a:p>
            <a:pPr algn="ctr">
              <a:spcBef>
                <a:spcPct val="0"/>
              </a:spcBef>
              <a:buFontTx/>
              <a:buNone/>
            </a:pPr>
            <a:r>
              <a:rPr lang="en-US" altLang="en-US" sz="2500" b="1" i="1">
                <a:solidFill>
                  <a:srgbClr val="FFFF00"/>
                </a:solidFill>
              </a:rPr>
              <a:t>Tyrannus vociferans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75A722BE-366B-46F7-B1E1-2D0640952E10}"/>
              </a:ext>
            </a:extLst>
          </p:cNvPr>
          <p:cNvSpPr>
            <a:spLocks noGrp="1" noChangeArrowheads="1"/>
          </p:cNvSpPr>
          <p:nvPr>
            <p:ph type="title" sz="quarter"/>
          </p:nvPr>
        </p:nvSpPr>
        <p:spPr>
          <a:xfrm>
            <a:off x="0" y="0"/>
            <a:ext cx="9144000" cy="990600"/>
          </a:xfrm>
        </p:spPr>
        <p:txBody>
          <a:bodyPr/>
          <a:lstStyle/>
          <a:p>
            <a:r>
              <a:rPr lang="en-US" altLang="en-US"/>
              <a:t>Osprey Pole coming soon to LMU!</a:t>
            </a:r>
          </a:p>
        </p:txBody>
      </p:sp>
      <p:sp>
        <p:nvSpPr>
          <p:cNvPr id="25603" name="TextBox 6">
            <a:extLst>
              <a:ext uri="{FF2B5EF4-FFF2-40B4-BE49-F238E27FC236}">
                <a16:creationId xmlns:a16="http://schemas.microsoft.com/office/drawing/2014/main" id="{95066B4E-16CC-41DC-9272-1FF638634650}"/>
              </a:ext>
            </a:extLst>
          </p:cNvPr>
          <p:cNvSpPr txBox="1">
            <a:spLocks noChangeArrowheads="1"/>
          </p:cNvSpPr>
          <p:nvPr/>
        </p:nvSpPr>
        <p:spPr bwMode="auto">
          <a:xfrm>
            <a:off x="4876800" y="18288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b="1">
                <a:solidFill>
                  <a:schemeClr val="bg1"/>
                </a:solidFill>
              </a:rPr>
              <a:t>Great Egret</a:t>
            </a:r>
          </a:p>
          <a:p>
            <a:pPr algn="ctr">
              <a:spcBef>
                <a:spcPct val="0"/>
              </a:spcBef>
              <a:buFontTx/>
              <a:buNone/>
            </a:pPr>
            <a:r>
              <a:rPr lang="en-US" altLang="en-US" sz="1800" b="1" i="1">
                <a:solidFill>
                  <a:schemeClr val="bg1"/>
                </a:solidFill>
              </a:rPr>
              <a:t>Ardea alba</a:t>
            </a:r>
          </a:p>
        </p:txBody>
      </p:sp>
      <p:sp>
        <p:nvSpPr>
          <p:cNvPr id="25604" name="TextBox 9">
            <a:extLst>
              <a:ext uri="{FF2B5EF4-FFF2-40B4-BE49-F238E27FC236}">
                <a16:creationId xmlns:a16="http://schemas.microsoft.com/office/drawing/2014/main" id="{10032ABD-CCA3-49FA-A744-5A99288E2A25}"/>
              </a:ext>
            </a:extLst>
          </p:cNvPr>
          <p:cNvSpPr txBox="1">
            <a:spLocks noChangeArrowheads="1"/>
          </p:cNvSpPr>
          <p:nvPr/>
        </p:nvSpPr>
        <p:spPr bwMode="auto">
          <a:xfrm>
            <a:off x="5029200" y="1981200"/>
            <a:ext cx="3200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solidFill>
                  <a:schemeClr val="bg1"/>
                </a:solidFill>
              </a:rPr>
              <a:t>White-tailed Kite</a:t>
            </a:r>
          </a:p>
          <a:p>
            <a:pPr algn="ctr">
              <a:spcBef>
                <a:spcPct val="0"/>
              </a:spcBef>
              <a:buFontTx/>
              <a:buNone/>
            </a:pPr>
            <a:r>
              <a:rPr lang="en-US" altLang="en-US" sz="2500" b="1" i="1">
                <a:solidFill>
                  <a:schemeClr val="bg1"/>
                </a:solidFill>
              </a:rPr>
              <a:t>Elanus leucurus</a:t>
            </a:r>
          </a:p>
        </p:txBody>
      </p:sp>
      <p:graphicFrame>
        <p:nvGraphicFramePr>
          <p:cNvPr id="25605" name="Object 1">
            <a:extLst>
              <a:ext uri="{FF2B5EF4-FFF2-40B4-BE49-F238E27FC236}">
                <a16:creationId xmlns:a16="http://schemas.microsoft.com/office/drawing/2014/main" id="{7858E14E-D989-47C3-A194-938B68723BA7}"/>
              </a:ext>
            </a:extLst>
          </p:cNvPr>
          <p:cNvGraphicFramePr>
            <a:graphicFrameLocks noChangeAspect="1"/>
          </p:cNvGraphicFramePr>
          <p:nvPr/>
        </p:nvGraphicFramePr>
        <p:xfrm>
          <a:off x="914400" y="1038225"/>
          <a:ext cx="7543800" cy="5829300"/>
        </p:xfrm>
        <a:graphic>
          <a:graphicData uri="http://schemas.openxmlformats.org/presentationml/2006/ole">
            <mc:AlternateContent xmlns:mc="http://schemas.openxmlformats.org/markup-compatibility/2006">
              <mc:Choice xmlns:v="urn:schemas-microsoft-com:vml" Requires="v">
                <p:oleObj spid="_x0000_s25607" name="Acrobat Document" r:id="rId3" imgW="7543800" imgH="5828945" progId="AcroExch.Document.DC">
                  <p:embed/>
                </p:oleObj>
              </mc:Choice>
              <mc:Fallback>
                <p:oleObj name="Acrobat Document" r:id="rId3" imgW="7543800" imgH="5828945" progId="AcroExch.Document.DC">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038225"/>
                        <a:ext cx="7543800" cy="582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C0237596-81A8-4A56-8E45-8C27C5034826}"/>
              </a:ext>
            </a:extLst>
          </p:cNvPr>
          <p:cNvSpPr>
            <a:spLocks noGrp="1" noChangeArrowheads="1"/>
          </p:cNvSpPr>
          <p:nvPr>
            <p:ph type="title" sz="quarter"/>
          </p:nvPr>
        </p:nvSpPr>
        <p:spPr>
          <a:xfrm>
            <a:off x="0" y="0"/>
            <a:ext cx="9144000" cy="1157288"/>
          </a:xfrm>
        </p:spPr>
        <p:txBody>
          <a:bodyPr/>
          <a:lstStyle/>
          <a:p>
            <a:r>
              <a:rPr lang="en-US" altLang="en-US" sz="4000"/>
              <a:t>Osprey Pole being installed at BHS on Cape Cod</a:t>
            </a:r>
          </a:p>
        </p:txBody>
      </p:sp>
      <p:sp>
        <p:nvSpPr>
          <p:cNvPr id="26627" name="TextBox 6">
            <a:extLst>
              <a:ext uri="{FF2B5EF4-FFF2-40B4-BE49-F238E27FC236}">
                <a16:creationId xmlns:a16="http://schemas.microsoft.com/office/drawing/2014/main" id="{DC2D68FC-0A6C-43CE-8D4F-F926EA30072B}"/>
              </a:ext>
            </a:extLst>
          </p:cNvPr>
          <p:cNvSpPr txBox="1">
            <a:spLocks noChangeArrowheads="1"/>
          </p:cNvSpPr>
          <p:nvPr/>
        </p:nvSpPr>
        <p:spPr bwMode="auto">
          <a:xfrm>
            <a:off x="4876800" y="18288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b="1">
                <a:solidFill>
                  <a:schemeClr val="bg1"/>
                </a:solidFill>
              </a:rPr>
              <a:t>Great Egret</a:t>
            </a:r>
          </a:p>
          <a:p>
            <a:pPr algn="ctr">
              <a:spcBef>
                <a:spcPct val="0"/>
              </a:spcBef>
              <a:buFontTx/>
              <a:buNone/>
            </a:pPr>
            <a:r>
              <a:rPr lang="en-US" altLang="en-US" sz="1800" b="1" i="1">
                <a:solidFill>
                  <a:schemeClr val="bg1"/>
                </a:solidFill>
              </a:rPr>
              <a:t>Ardea alba</a:t>
            </a:r>
          </a:p>
        </p:txBody>
      </p:sp>
      <p:sp>
        <p:nvSpPr>
          <p:cNvPr id="26628" name="TextBox 9">
            <a:extLst>
              <a:ext uri="{FF2B5EF4-FFF2-40B4-BE49-F238E27FC236}">
                <a16:creationId xmlns:a16="http://schemas.microsoft.com/office/drawing/2014/main" id="{BAF41099-01BA-4210-BA1C-E9477B286EC1}"/>
              </a:ext>
            </a:extLst>
          </p:cNvPr>
          <p:cNvSpPr txBox="1">
            <a:spLocks noChangeArrowheads="1"/>
          </p:cNvSpPr>
          <p:nvPr/>
        </p:nvSpPr>
        <p:spPr bwMode="auto">
          <a:xfrm>
            <a:off x="5029200" y="1981200"/>
            <a:ext cx="3200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solidFill>
                  <a:schemeClr val="bg1"/>
                </a:solidFill>
              </a:rPr>
              <a:t>White-tailed Kite</a:t>
            </a:r>
          </a:p>
          <a:p>
            <a:pPr algn="ctr">
              <a:spcBef>
                <a:spcPct val="0"/>
              </a:spcBef>
              <a:buFontTx/>
              <a:buNone/>
            </a:pPr>
            <a:r>
              <a:rPr lang="en-US" altLang="en-US" sz="2500" b="1" i="1">
                <a:solidFill>
                  <a:schemeClr val="bg1"/>
                </a:solidFill>
              </a:rPr>
              <a:t>Elanus leucurus</a:t>
            </a:r>
          </a:p>
        </p:txBody>
      </p:sp>
      <p:pic>
        <p:nvPicPr>
          <p:cNvPr id="26629" name="Picture 2">
            <a:extLst>
              <a:ext uri="{FF2B5EF4-FFF2-40B4-BE49-F238E27FC236}">
                <a16:creationId xmlns:a16="http://schemas.microsoft.com/office/drawing/2014/main" id="{97DB8EA6-A461-4D98-B09A-9E11D6C4C6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838" y="1157288"/>
            <a:ext cx="7650162"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8F14A409-C812-4B1A-86C8-4719B587C241}"/>
              </a:ext>
            </a:extLst>
          </p:cNvPr>
          <p:cNvSpPr>
            <a:spLocks noGrp="1" noChangeArrowheads="1"/>
          </p:cNvSpPr>
          <p:nvPr>
            <p:ph type="title" sz="quarter"/>
          </p:nvPr>
        </p:nvSpPr>
        <p:spPr>
          <a:xfrm>
            <a:off x="0" y="0"/>
            <a:ext cx="9144000" cy="1157288"/>
          </a:xfrm>
        </p:spPr>
        <p:txBody>
          <a:bodyPr/>
          <a:lstStyle/>
          <a:p>
            <a:r>
              <a:rPr lang="en-US" altLang="en-US" sz="4000"/>
              <a:t>Osprey Pole being installed at BHS on Cape Cod</a:t>
            </a:r>
          </a:p>
        </p:txBody>
      </p:sp>
      <p:sp>
        <p:nvSpPr>
          <p:cNvPr id="27651" name="TextBox 6">
            <a:extLst>
              <a:ext uri="{FF2B5EF4-FFF2-40B4-BE49-F238E27FC236}">
                <a16:creationId xmlns:a16="http://schemas.microsoft.com/office/drawing/2014/main" id="{B3D709AE-84C1-45FE-9546-220433A79A77}"/>
              </a:ext>
            </a:extLst>
          </p:cNvPr>
          <p:cNvSpPr txBox="1">
            <a:spLocks noChangeArrowheads="1"/>
          </p:cNvSpPr>
          <p:nvPr/>
        </p:nvSpPr>
        <p:spPr bwMode="auto">
          <a:xfrm>
            <a:off x="4876800" y="18288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b="1">
                <a:solidFill>
                  <a:schemeClr val="bg1"/>
                </a:solidFill>
              </a:rPr>
              <a:t>Great Egret</a:t>
            </a:r>
          </a:p>
          <a:p>
            <a:pPr algn="ctr">
              <a:spcBef>
                <a:spcPct val="0"/>
              </a:spcBef>
              <a:buFontTx/>
              <a:buNone/>
            </a:pPr>
            <a:r>
              <a:rPr lang="en-US" altLang="en-US" sz="1800" b="1" i="1">
                <a:solidFill>
                  <a:schemeClr val="bg1"/>
                </a:solidFill>
              </a:rPr>
              <a:t>Ardea alba</a:t>
            </a:r>
          </a:p>
        </p:txBody>
      </p:sp>
      <p:sp>
        <p:nvSpPr>
          <p:cNvPr id="27652" name="TextBox 9">
            <a:extLst>
              <a:ext uri="{FF2B5EF4-FFF2-40B4-BE49-F238E27FC236}">
                <a16:creationId xmlns:a16="http://schemas.microsoft.com/office/drawing/2014/main" id="{4A1108E2-D329-44FB-90BC-CB15B3D91B5C}"/>
              </a:ext>
            </a:extLst>
          </p:cNvPr>
          <p:cNvSpPr txBox="1">
            <a:spLocks noChangeArrowheads="1"/>
          </p:cNvSpPr>
          <p:nvPr/>
        </p:nvSpPr>
        <p:spPr bwMode="auto">
          <a:xfrm>
            <a:off x="5029200" y="1981200"/>
            <a:ext cx="3200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solidFill>
                  <a:schemeClr val="bg1"/>
                </a:solidFill>
              </a:rPr>
              <a:t>White-tailed Kite</a:t>
            </a:r>
          </a:p>
          <a:p>
            <a:pPr algn="ctr">
              <a:spcBef>
                <a:spcPct val="0"/>
              </a:spcBef>
              <a:buFontTx/>
              <a:buNone/>
            </a:pPr>
            <a:r>
              <a:rPr lang="en-US" altLang="en-US" sz="2500" b="1" i="1">
                <a:solidFill>
                  <a:schemeClr val="bg1"/>
                </a:solidFill>
              </a:rPr>
              <a:t>Elanus leucurus</a:t>
            </a:r>
          </a:p>
        </p:txBody>
      </p:sp>
      <p:pic>
        <p:nvPicPr>
          <p:cNvPr id="27653" name="Picture 1">
            <a:extLst>
              <a:ext uri="{FF2B5EF4-FFF2-40B4-BE49-F238E27FC236}">
                <a16:creationId xmlns:a16="http://schemas.microsoft.com/office/drawing/2014/main" id="{B5002333-4549-43F5-A3F0-DB65F889AF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300" y="1157288"/>
            <a:ext cx="7634288" cy="570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EDF77C37-E1D3-49B6-9FE5-98205CF81183}"/>
              </a:ext>
            </a:extLst>
          </p:cNvPr>
          <p:cNvSpPr>
            <a:spLocks noGrp="1" noChangeArrowheads="1"/>
          </p:cNvSpPr>
          <p:nvPr>
            <p:ph type="title" sz="quarter"/>
          </p:nvPr>
        </p:nvSpPr>
        <p:spPr>
          <a:xfrm>
            <a:off x="0" y="0"/>
            <a:ext cx="9144000" cy="1157288"/>
          </a:xfrm>
        </p:spPr>
        <p:txBody>
          <a:bodyPr/>
          <a:lstStyle/>
          <a:p>
            <a:r>
              <a:rPr lang="en-US" altLang="en-US" sz="4000"/>
              <a:t>Osprey Nest at BHS - Cape Cod, MA</a:t>
            </a:r>
          </a:p>
        </p:txBody>
      </p:sp>
      <p:sp>
        <p:nvSpPr>
          <p:cNvPr id="28675" name="TextBox 6">
            <a:extLst>
              <a:ext uri="{FF2B5EF4-FFF2-40B4-BE49-F238E27FC236}">
                <a16:creationId xmlns:a16="http://schemas.microsoft.com/office/drawing/2014/main" id="{B188737B-620F-4C67-A03A-217FC029D1C1}"/>
              </a:ext>
            </a:extLst>
          </p:cNvPr>
          <p:cNvSpPr txBox="1">
            <a:spLocks noChangeArrowheads="1"/>
          </p:cNvSpPr>
          <p:nvPr/>
        </p:nvSpPr>
        <p:spPr bwMode="auto">
          <a:xfrm>
            <a:off x="4876800" y="18288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b="1">
                <a:solidFill>
                  <a:schemeClr val="bg1"/>
                </a:solidFill>
              </a:rPr>
              <a:t>Great Egret</a:t>
            </a:r>
          </a:p>
          <a:p>
            <a:pPr algn="ctr">
              <a:spcBef>
                <a:spcPct val="0"/>
              </a:spcBef>
              <a:buFontTx/>
              <a:buNone/>
            </a:pPr>
            <a:r>
              <a:rPr lang="en-US" altLang="en-US" sz="1800" b="1" i="1">
                <a:solidFill>
                  <a:schemeClr val="bg1"/>
                </a:solidFill>
              </a:rPr>
              <a:t>Ardea alba</a:t>
            </a:r>
          </a:p>
        </p:txBody>
      </p:sp>
      <p:sp>
        <p:nvSpPr>
          <p:cNvPr id="28676" name="TextBox 9">
            <a:extLst>
              <a:ext uri="{FF2B5EF4-FFF2-40B4-BE49-F238E27FC236}">
                <a16:creationId xmlns:a16="http://schemas.microsoft.com/office/drawing/2014/main" id="{C3142EA1-2E17-4266-8E0F-9513FC9BFB12}"/>
              </a:ext>
            </a:extLst>
          </p:cNvPr>
          <p:cNvSpPr txBox="1">
            <a:spLocks noChangeArrowheads="1"/>
          </p:cNvSpPr>
          <p:nvPr/>
        </p:nvSpPr>
        <p:spPr bwMode="auto">
          <a:xfrm>
            <a:off x="5029200" y="1981200"/>
            <a:ext cx="3200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solidFill>
                  <a:schemeClr val="bg1"/>
                </a:solidFill>
              </a:rPr>
              <a:t>White-tailed Kite</a:t>
            </a:r>
          </a:p>
          <a:p>
            <a:pPr algn="ctr">
              <a:spcBef>
                <a:spcPct val="0"/>
              </a:spcBef>
              <a:buFontTx/>
              <a:buNone/>
            </a:pPr>
            <a:r>
              <a:rPr lang="en-US" altLang="en-US" sz="2500" b="1" i="1">
                <a:solidFill>
                  <a:schemeClr val="bg1"/>
                </a:solidFill>
              </a:rPr>
              <a:t>Elanus leucurus</a:t>
            </a:r>
          </a:p>
        </p:txBody>
      </p:sp>
      <p:pic>
        <p:nvPicPr>
          <p:cNvPr id="28677" name="Picture 2">
            <a:extLst>
              <a:ext uri="{FF2B5EF4-FFF2-40B4-BE49-F238E27FC236}">
                <a16:creationId xmlns:a16="http://schemas.microsoft.com/office/drawing/2014/main" id="{164E5B26-5664-4690-A616-D7A349ADFB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963" y="1062038"/>
            <a:ext cx="8728075" cy="579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3AAB3680-F61D-45DC-8944-BC2E7630601E}"/>
              </a:ext>
            </a:extLst>
          </p:cNvPr>
          <p:cNvSpPr>
            <a:spLocks noGrp="1" noChangeArrowheads="1"/>
          </p:cNvSpPr>
          <p:nvPr>
            <p:ph type="title" sz="quarter"/>
          </p:nvPr>
        </p:nvSpPr>
        <p:spPr>
          <a:xfrm>
            <a:off x="0" y="0"/>
            <a:ext cx="9144000" cy="1157288"/>
          </a:xfrm>
        </p:spPr>
        <p:txBody>
          <a:bodyPr/>
          <a:lstStyle/>
          <a:p>
            <a:r>
              <a:rPr lang="en-US" altLang="en-US" sz="3500"/>
              <a:t>Live Bird Cams Available Soon!</a:t>
            </a:r>
            <a:br>
              <a:rPr lang="en-US" altLang="en-US" sz="3500"/>
            </a:br>
            <a:r>
              <a:rPr lang="en-US" altLang="en-US" sz="3500"/>
              <a:t>via CURes Website Link</a:t>
            </a:r>
          </a:p>
        </p:txBody>
      </p:sp>
      <p:sp>
        <p:nvSpPr>
          <p:cNvPr id="29699" name="TextBox 6">
            <a:extLst>
              <a:ext uri="{FF2B5EF4-FFF2-40B4-BE49-F238E27FC236}">
                <a16:creationId xmlns:a16="http://schemas.microsoft.com/office/drawing/2014/main" id="{87BBA5C3-BB06-490B-98D4-1EDC663082F3}"/>
              </a:ext>
            </a:extLst>
          </p:cNvPr>
          <p:cNvSpPr txBox="1">
            <a:spLocks noChangeArrowheads="1"/>
          </p:cNvSpPr>
          <p:nvPr/>
        </p:nvSpPr>
        <p:spPr bwMode="auto">
          <a:xfrm>
            <a:off x="4876800" y="18288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b="1">
                <a:solidFill>
                  <a:schemeClr val="bg1"/>
                </a:solidFill>
              </a:rPr>
              <a:t>Great Egret</a:t>
            </a:r>
          </a:p>
          <a:p>
            <a:pPr algn="ctr">
              <a:spcBef>
                <a:spcPct val="0"/>
              </a:spcBef>
              <a:buFontTx/>
              <a:buNone/>
            </a:pPr>
            <a:r>
              <a:rPr lang="en-US" altLang="en-US" sz="1800" b="1" i="1">
                <a:solidFill>
                  <a:schemeClr val="bg1"/>
                </a:solidFill>
              </a:rPr>
              <a:t>Ardea alba</a:t>
            </a:r>
          </a:p>
        </p:txBody>
      </p:sp>
      <p:sp>
        <p:nvSpPr>
          <p:cNvPr id="29700" name="TextBox 9">
            <a:extLst>
              <a:ext uri="{FF2B5EF4-FFF2-40B4-BE49-F238E27FC236}">
                <a16:creationId xmlns:a16="http://schemas.microsoft.com/office/drawing/2014/main" id="{9DC8DACB-DC35-4C96-A096-2C70237AE0A6}"/>
              </a:ext>
            </a:extLst>
          </p:cNvPr>
          <p:cNvSpPr txBox="1">
            <a:spLocks noChangeArrowheads="1"/>
          </p:cNvSpPr>
          <p:nvPr/>
        </p:nvSpPr>
        <p:spPr bwMode="auto">
          <a:xfrm>
            <a:off x="5029200" y="1981200"/>
            <a:ext cx="3200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solidFill>
                  <a:schemeClr val="bg1"/>
                </a:solidFill>
              </a:rPr>
              <a:t>White-tailed Kite</a:t>
            </a:r>
          </a:p>
          <a:p>
            <a:pPr algn="ctr">
              <a:spcBef>
                <a:spcPct val="0"/>
              </a:spcBef>
              <a:buFontTx/>
              <a:buNone/>
            </a:pPr>
            <a:r>
              <a:rPr lang="en-US" altLang="en-US" sz="2500" b="1" i="1">
                <a:solidFill>
                  <a:schemeClr val="bg1"/>
                </a:solidFill>
              </a:rPr>
              <a:t>Elanus leucurus</a:t>
            </a:r>
          </a:p>
        </p:txBody>
      </p:sp>
      <p:graphicFrame>
        <p:nvGraphicFramePr>
          <p:cNvPr id="29701" name="Object 1">
            <a:extLst>
              <a:ext uri="{FF2B5EF4-FFF2-40B4-BE49-F238E27FC236}">
                <a16:creationId xmlns:a16="http://schemas.microsoft.com/office/drawing/2014/main" id="{4C368D02-DFFE-4241-B1EF-F7D854515196}"/>
              </a:ext>
            </a:extLst>
          </p:cNvPr>
          <p:cNvGraphicFramePr>
            <a:graphicFrameLocks noChangeAspect="1"/>
          </p:cNvGraphicFramePr>
          <p:nvPr/>
        </p:nvGraphicFramePr>
        <p:xfrm>
          <a:off x="998538" y="1141413"/>
          <a:ext cx="7397750" cy="5716587"/>
        </p:xfrm>
        <a:graphic>
          <a:graphicData uri="http://schemas.openxmlformats.org/presentationml/2006/ole">
            <mc:AlternateContent xmlns:mc="http://schemas.openxmlformats.org/markup-compatibility/2006">
              <mc:Choice xmlns:v="urn:schemas-microsoft-com:vml" Requires="v">
                <p:oleObj spid="_x0000_s29703" name="Acrobat Document" r:id="rId3" imgW="7543800" imgH="5828945" progId="AcroExch.Document.DC">
                  <p:embed/>
                </p:oleObj>
              </mc:Choice>
              <mc:Fallback>
                <p:oleObj name="Acrobat Document" r:id="rId3" imgW="7543800" imgH="5828945" progId="AcroExch.Document.DC">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538" y="1141413"/>
                        <a:ext cx="7397750" cy="571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7B889023-054F-46D9-929B-CA898CFE7482}"/>
              </a:ext>
            </a:extLst>
          </p:cNvPr>
          <p:cNvSpPr>
            <a:spLocks noGrp="1" noChangeArrowheads="1"/>
          </p:cNvSpPr>
          <p:nvPr>
            <p:ph type="title" sz="quarter"/>
          </p:nvPr>
        </p:nvSpPr>
        <p:spPr>
          <a:xfrm>
            <a:off x="0" y="0"/>
            <a:ext cx="9144000" cy="1066800"/>
          </a:xfrm>
        </p:spPr>
        <p:txBody>
          <a:bodyPr/>
          <a:lstStyle/>
          <a:p>
            <a:r>
              <a:rPr lang="en-US" altLang="en-US" sz="3000"/>
              <a:t>CURes Staff at the LMU Open House Sat 10/7/18</a:t>
            </a:r>
          </a:p>
        </p:txBody>
      </p:sp>
      <p:sp>
        <p:nvSpPr>
          <p:cNvPr id="30723" name="TextBox 6">
            <a:extLst>
              <a:ext uri="{FF2B5EF4-FFF2-40B4-BE49-F238E27FC236}">
                <a16:creationId xmlns:a16="http://schemas.microsoft.com/office/drawing/2014/main" id="{3A89ECD8-AD6C-4DA9-882A-AA428FAEE612}"/>
              </a:ext>
            </a:extLst>
          </p:cNvPr>
          <p:cNvSpPr txBox="1">
            <a:spLocks noChangeArrowheads="1"/>
          </p:cNvSpPr>
          <p:nvPr/>
        </p:nvSpPr>
        <p:spPr bwMode="auto">
          <a:xfrm>
            <a:off x="4876800" y="18288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b="1">
                <a:solidFill>
                  <a:schemeClr val="bg1"/>
                </a:solidFill>
              </a:rPr>
              <a:t>Great Egret</a:t>
            </a:r>
          </a:p>
          <a:p>
            <a:pPr algn="ctr">
              <a:spcBef>
                <a:spcPct val="0"/>
              </a:spcBef>
              <a:buFontTx/>
              <a:buNone/>
            </a:pPr>
            <a:r>
              <a:rPr lang="en-US" altLang="en-US" sz="1800" b="1" i="1">
                <a:solidFill>
                  <a:schemeClr val="bg1"/>
                </a:solidFill>
              </a:rPr>
              <a:t>Ardea alba</a:t>
            </a:r>
          </a:p>
        </p:txBody>
      </p:sp>
      <p:sp>
        <p:nvSpPr>
          <p:cNvPr id="30724" name="TextBox 9">
            <a:extLst>
              <a:ext uri="{FF2B5EF4-FFF2-40B4-BE49-F238E27FC236}">
                <a16:creationId xmlns:a16="http://schemas.microsoft.com/office/drawing/2014/main" id="{0BCEA6B3-C2CC-49C0-B03E-72B8C7510EAC}"/>
              </a:ext>
            </a:extLst>
          </p:cNvPr>
          <p:cNvSpPr txBox="1">
            <a:spLocks noChangeArrowheads="1"/>
          </p:cNvSpPr>
          <p:nvPr/>
        </p:nvSpPr>
        <p:spPr bwMode="auto">
          <a:xfrm>
            <a:off x="5029200" y="1981200"/>
            <a:ext cx="3200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solidFill>
                  <a:schemeClr val="bg1"/>
                </a:solidFill>
              </a:rPr>
              <a:t>White-tailed Kite</a:t>
            </a:r>
          </a:p>
          <a:p>
            <a:pPr algn="ctr">
              <a:spcBef>
                <a:spcPct val="0"/>
              </a:spcBef>
              <a:buFontTx/>
              <a:buNone/>
            </a:pPr>
            <a:r>
              <a:rPr lang="en-US" altLang="en-US" sz="2500" b="1" i="1">
                <a:solidFill>
                  <a:schemeClr val="bg1"/>
                </a:solidFill>
              </a:rPr>
              <a:t>Elanus leucurus</a:t>
            </a:r>
          </a:p>
        </p:txBody>
      </p:sp>
      <p:pic>
        <p:nvPicPr>
          <p:cNvPr id="30725" name="Picture 3">
            <a:extLst>
              <a:ext uri="{FF2B5EF4-FFF2-40B4-BE49-F238E27FC236}">
                <a16:creationId xmlns:a16="http://schemas.microsoft.com/office/drawing/2014/main" id="{3E560597-6EEF-4EED-88FF-BCC6CC531E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888" y="971550"/>
            <a:ext cx="784860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103334E0-ECD9-4F11-B8E9-F30024887435}"/>
              </a:ext>
            </a:extLst>
          </p:cNvPr>
          <p:cNvSpPr>
            <a:spLocks noGrp="1" noChangeArrowheads="1"/>
          </p:cNvSpPr>
          <p:nvPr>
            <p:ph type="title" sz="quarter"/>
          </p:nvPr>
        </p:nvSpPr>
        <p:spPr/>
        <p:txBody>
          <a:bodyPr/>
          <a:lstStyle/>
          <a:p>
            <a:r>
              <a:rPr lang="en-US" altLang="en-US"/>
              <a:t>Introductions</a:t>
            </a:r>
          </a:p>
        </p:txBody>
      </p:sp>
      <p:sp>
        <p:nvSpPr>
          <p:cNvPr id="4099" name="Content Placeholder 4">
            <a:extLst>
              <a:ext uri="{FF2B5EF4-FFF2-40B4-BE49-F238E27FC236}">
                <a16:creationId xmlns:a16="http://schemas.microsoft.com/office/drawing/2014/main" id="{F5B7712F-CA53-4BE6-B192-40BC443AB208}"/>
              </a:ext>
            </a:extLst>
          </p:cNvPr>
          <p:cNvSpPr>
            <a:spLocks noGrp="1" noChangeArrowheads="1"/>
          </p:cNvSpPr>
          <p:nvPr>
            <p:ph sz="quarter" idx="3"/>
          </p:nvPr>
        </p:nvSpPr>
        <p:spPr>
          <a:xfrm>
            <a:off x="609600" y="1752600"/>
            <a:ext cx="8229600" cy="5029200"/>
          </a:xfrm>
        </p:spPr>
        <p:txBody>
          <a:bodyPr/>
          <a:lstStyle/>
          <a:p>
            <a:r>
              <a:rPr lang="en-US" altLang="en-US"/>
              <a:t>Maria Curley Auger</a:t>
            </a:r>
          </a:p>
          <a:p>
            <a:pPr lvl="1"/>
            <a:r>
              <a:rPr lang="en-US" altLang="en-US" sz="2000"/>
              <a:t>LMU-CURes Research Asst, Managing Editor – Cities and the Environment (CATE) Journal</a:t>
            </a:r>
          </a:p>
          <a:p>
            <a:pPr lvl="1"/>
            <a:r>
              <a:rPr lang="en-US" altLang="en-US" sz="2000"/>
              <a:t>LMU-CEEL Education Specialist</a:t>
            </a:r>
          </a:p>
          <a:p>
            <a:pPr lvl="1"/>
            <a:r>
              <a:rPr lang="en-US" altLang="en-US" sz="2000"/>
              <a:t>Certified Teacher</a:t>
            </a:r>
          </a:p>
          <a:p>
            <a:pPr lvl="1"/>
            <a:r>
              <a:rPr lang="en-US" altLang="en-US" sz="2000"/>
              <a:t>Curriculum Writer</a:t>
            </a:r>
          </a:p>
          <a:p>
            <a:pPr lvl="1"/>
            <a:r>
              <a:rPr lang="en-US" altLang="en-US" sz="2000"/>
              <a:t>Teacher Professional Development</a:t>
            </a:r>
          </a:p>
          <a:p>
            <a:pPr lvl="1"/>
            <a:r>
              <a:rPr lang="en-US" altLang="en-US" sz="2000"/>
              <a:t>Past Life:  20 years Customer Svc Management, Corporate Training – Utilities -Sprint, FPC (FL) and Banking (MA)</a:t>
            </a:r>
          </a:p>
          <a:p>
            <a:pPr lvl="1"/>
            <a:r>
              <a:rPr lang="en-US" altLang="en-US" sz="2000"/>
              <a:t>Passions:  teaching, birding, hiking, rock climbing, reading</a:t>
            </a:r>
          </a:p>
          <a:p>
            <a:pPr lvl="1"/>
            <a:r>
              <a:rPr lang="en-US" altLang="en-US" sz="2000"/>
              <a:t>Obsessions: owls, hummingbirds, chocolate</a:t>
            </a:r>
          </a:p>
          <a:p>
            <a:pPr lvl="1"/>
            <a:r>
              <a:rPr lang="en-US" altLang="en-US" sz="2000"/>
              <a:t>Favorite place(s) to Travel:  Costa Rica!</a:t>
            </a:r>
          </a:p>
          <a:p>
            <a:pPr lvl="1"/>
            <a:endParaRPr lang="en-US" altLang="en-US" sz="20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A16002E0-4315-4685-BCDD-A74D7E6D9D52}"/>
              </a:ext>
            </a:extLst>
          </p:cNvPr>
          <p:cNvSpPr>
            <a:spLocks noGrp="1" noChangeArrowheads="1"/>
          </p:cNvSpPr>
          <p:nvPr>
            <p:ph type="title" sz="quarter"/>
          </p:nvPr>
        </p:nvSpPr>
        <p:spPr>
          <a:xfrm>
            <a:off x="0" y="0"/>
            <a:ext cx="9144000" cy="1066800"/>
          </a:xfrm>
        </p:spPr>
        <p:txBody>
          <a:bodyPr/>
          <a:lstStyle/>
          <a:p>
            <a:r>
              <a:rPr lang="en-US" altLang="en-US" sz="3500"/>
              <a:t>Recruiting Future Environmental Stewards!</a:t>
            </a:r>
          </a:p>
        </p:txBody>
      </p:sp>
      <p:sp>
        <p:nvSpPr>
          <p:cNvPr id="31747" name="TextBox 6">
            <a:extLst>
              <a:ext uri="{FF2B5EF4-FFF2-40B4-BE49-F238E27FC236}">
                <a16:creationId xmlns:a16="http://schemas.microsoft.com/office/drawing/2014/main" id="{213B16FF-91DC-473C-A602-8DCB9369C6E2}"/>
              </a:ext>
            </a:extLst>
          </p:cNvPr>
          <p:cNvSpPr txBox="1">
            <a:spLocks noChangeArrowheads="1"/>
          </p:cNvSpPr>
          <p:nvPr/>
        </p:nvSpPr>
        <p:spPr bwMode="auto">
          <a:xfrm>
            <a:off x="4876800" y="18288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b="1">
                <a:solidFill>
                  <a:schemeClr val="bg1"/>
                </a:solidFill>
              </a:rPr>
              <a:t>Great Egret</a:t>
            </a:r>
          </a:p>
          <a:p>
            <a:pPr algn="ctr">
              <a:spcBef>
                <a:spcPct val="0"/>
              </a:spcBef>
              <a:buFontTx/>
              <a:buNone/>
            </a:pPr>
            <a:r>
              <a:rPr lang="en-US" altLang="en-US" sz="1800" b="1" i="1">
                <a:solidFill>
                  <a:schemeClr val="bg1"/>
                </a:solidFill>
              </a:rPr>
              <a:t>Ardea alba</a:t>
            </a:r>
          </a:p>
        </p:txBody>
      </p:sp>
      <p:sp>
        <p:nvSpPr>
          <p:cNvPr id="31748" name="TextBox 9">
            <a:extLst>
              <a:ext uri="{FF2B5EF4-FFF2-40B4-BE49-F238E27FC236}">
                <a16:creationId xmlns:a16="http://schemas.microsoft.com/office/drawing/2014/main" id="{2C3269EB-108E-4EB4-8F26-58E68AAB5BFA}"/>
              </a:ext>
            </a:extLst>
          </p:cNvPr>
          <p:cNvSpPr txBox="1">
            <a:spLocks noChangeArrowheads="1"/>
          </p:cNvSpPr>
          <p:nvPr/>
        </p:nvSpPr>
        <p:spPr bwMode="auto">
          <a:xfrm>
            <a:off x="5029200" y="1981200"/>
            <a:ext cx="3200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b="1">
                <a:solidFill>
                  <a:schemeClr val="bg1"/>
                </a:solidFill>
              </a:rPr>
              <a:t>White-tailed Kite</a:t>
            </a:r>
          </a:p>
          <a:p>
            <a:pPr algn="ctr">
              <a:spcBef>
                <a:spcPct val="0"/>
              </a:spcBef>
              <a:buFontTx/>
              <a:buNone/>
            </a:pPr>
            <a:r>
              <a:rPr lang="en-US" altLang="en-US" sz="2500" b="1" i="1">
                <a:solidFill>
                  <a:schemeClr val="bg1"/>
                </a:solidFill>
              </a:rPr>
              <a:t>Elanus leucurus</a:t>
            </a:r>
          </a:p>
        </p:txBody>
      </p:sp>
      <p:pic>
        <p:nvPicPr>
          <p:cNvPr id="31749" name="Picture 2">
            <a:extLst>
              <a:ext uri="{FF2B5EF4-FFF2-40B4-BE49-F238E27FC236}">
                <a16:creationId xmlns:a16="http://schemas.microsoft.com/office/drawing/2014/main" id="{675B889D-9122-452C-A68E-56FBC9C0EA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400" y="976313"/>
            <a:ext cx="78232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3">
            <a:extLst>
              <a:ext uri="{FF2B5EF4-FFF2-40B4-BE49-F238E27FC236}">
                <a16:creationId xmlns:a16="http://schemas.microsoft.com/office/drawing/2014/main" id="{C70B658E-072D-4E62-A941-8CAEE793331B}"/>
              </a:ext>
            </a:extLst>
          </p:cNvPr>
          <p:cNvSpPr txBox="1">
            <a:spLocks noChangeArrowheads="1"/>
          </p:cNvSpPr>
          <p:nvPr/>
        </p:nvSpPr>
        <p:spPr bwMode="auto">
          <a:xfrm>
            <a:off x="1905000" y="188913"/>
            <a:ext cx="4935538"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a:solidFill>
                  <a:srgbClr val="FF0000"/>
                </a:solidFill>
              </a:rPr>
              <a:t>CELEBRATING 2018 </a:t>
            </a:r>
            <a:r>
              <a:rPr lang="en-US" altLang="en-US" sz="2000">
                <a:solidFill>
                  <a:srgbClr val="FF0000"/>
                </a:solidFill>
              </a:rPr>
              <a:t>AS</a:t>
            </a:r>
          </a:p>
          <a:p>
            <a:pPr algn="ctr">
              <a:spcBef>
                <a:spcPct val="0"/>
              </a:spcBef>
              <a:buFontTx/>
              <a:buNone/>
            </a:pPr>
            <a:r>
              <a:rPr lang="en-US" altLang="en-US">
                <a:solidFill>
                  <a:srgbClr val="FF0000"/>
                </a:solidFill>
              </a:rPr>
              <a:t>THE YEAR OF THE BIRD</a:t>
            </a:r>
          </a:p>
        </p:txBody>
      </p:sp>
      <p:sp>
        <p:nvSpPr>
          <p:cNvPr id="32771" name="TextBox 4">
            <a:extLst>
              <a:ext uri="{FF2B5EF4-FFF2-40B4-BE49-F238E27FC236}">
                <a16:creationId xmlns:a16="http://schemas.microsoft.com/office/drawing/2014/main" id="{795DD6A0-B1EA-44EF-9680-A52277D1B1F1}"/>
              </a:ext>
            </a:extLst>
          </p:cNvPr>
          <p:cNvSpPr txBox="1">
            <a:spLocks noChangeArrowheads="1"/>
          </p:cNvSpPr>
          <p:nvPr/>
        </p:nvSpPr>
        <p:spPr bwMode="auto">
          <a:xfrm>
            <a:off x="990600" y="26670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endParaRPr lang="en-US" altLang="en-US" sz="1800"/>
          </a:p>
        </p:txBody>
      </p:sp>
      <p:sp>
        <p:nvSpPr>
          <p:cNvPr id="32772" name="Rectangle 6">
            <a:extLst>
              <a:ext uri="{FF2B5EF4-FFF2-40B4-BE49-F238E27FC236}">
                <a16:creationId xmlns:a16="http://schemas.microsoft.com/office/drawing/2014/main" id="{FEDAA1A4-603A-4E1D-BE88-3BED6810F4E2}"/>
              </a:ext>
            </a:extLst>
          </p:cNvPr>
          <p:cNvSpPr>
            <a:spLocks noChangeArrowheads="1"/>
          </p:cNvSpPr>
          <p:nvPr/>
        </p:nvSpPr>
        <p:spPr bwMode="auto">
          <a:xfrm>
            <a:off x="1250950" y="1323975"/>
            <a:ext cx="6902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hlinkClick r:id="rId2"/>
              </a:rPr>
              <a:t>https://www.nationalgeographic.org/projects/year-of-the-bird/</a:t>
            </a:r>
            <a:r>
              <a:rPr lang="en-US" altLang="en-US" sz="1800"/>
              <a:t>  </a:t>
            </a:r>
          </a:p>
        </p:txBody>
      </p:sp>
      <p:sp>
        <p:nvSpPr>
          <p:cNvPr id="8" name="TextBox 7">
            <a:extLst>
              <a:ext uri="{FF2B5EF4-FFF2-40B4-BE49-F238E27FC236}">
                <a16:creationId xmlns:a16="http://schemas.microsoft.com/office/drawing/2014/main" id="{64C34B60-3FCB-4393-8B2C-E9E5DD60A3B9}"/>
              </a:ext>
            </a:extLst>
          </p:cNvPr>
          <p:cNvSpPr txBox="1"/>
          <p:nvPr/>
        </p:nvSpPr>
        <p:spPr>
          <a:xfrm>
            <a:off x="381000" y="1854200"/>
            <a:ext cx="8305800" cy="1138238"/>
          </a:xfrm>
          <a:prstGeom prst="rect">
            <a:avLst/>
          </a:prstGeom>
          <a:solidFill>
            <a:schemeClr val="accent3">
              <a:lumMod val="40000"/>
              <a:lumOff val="60000"/>
            </a:schemeClr>
          </a:solidFill>
          <a:ln>
            <a:solidFill>
              <a:schemeClr val="tx1"/>
            </a:solidFill>
          </a:ln>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defRPr/>
            </a:pPr>
            <a:r>
              <a:rPr lang="ja-JP" altLang="en-US" sz="1800"/>
              <a:t>“</a:t>
            </a:r>
            <a:r>
              <a:rPr lang="en-US" altLang="ja-JP" sz="1800" dirty="0"/>
              <a:t>IF YOU TAKE CARE OF BIRDS, YOU TAKE CARE OF MOST OF THE ENVIRONMENTAL PROBLEMS IN THE WORLD.</a:t>
            </a:r>
            <a:r>
              <a:rPr lang="ja-JP" altLang="en-US" sz="1800"/>
              <a:t>”</a:t>
            </a:r>
            <a:endParaRPr lang="en-US" altLang="ja-JP" sz="1800" dirty="0"/>
          </a:p>
          <a:p>
            <a:pPr algn="r">
              <a:defRPr/>
            </a:pPr>
            <a:r>
              <a:rPr lang="en-US" altLang="en-US" sz="1600" dirty="0"/>
              <a:t>Thomas Lovejoy </a:t>
            </a:r>
          </a:p>
          <a:p>
            <a:pPr algn="r">
              <a:defRPr/>
            </a:pPr>
            <a:r>
              <a:rPr lang="en-US" altLang="en-US" sz="1600" dirty="0"/>
              <a:t>Biologist and Godfather of Biodiversity</a:t>
            </a:r>
          </a:p>
        </p:txBody>
      </p:sp>
      <p:sp>
        <p:nvSpPr>
          <p:cNvPr id="32774" name="TextBox 8">
            <a:extLst>
              <a:ext uri="{FF2B5EF4-FFF2-40B4-BE49-F238E27FC236}">
                <a16:creationId xmlns:a16="http://schemas.microsoft.com/office/drawing/2014/main" id="{D6B2DD33-76CE-4E09-B648-C55A774F48D6}"/>
              </a:ext>
            </a:extLst>
          </p:cNvPr>
          <p:cNvSpPr txBox="1">
            <a:spLocks noChangeArrowheads="1"/>
          </p:cNvSpPr>
          <p:nvPr/>
        </p:nvSpPr>
        <p:spPr bwMode="auto">
          <a:xfrm>
            <a:off x="2387600" y="3038475"/>
            <a:ext cx="4292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solidFill>
                  <a:srgbClr val="FF0000"/>
                </a:solidFill>
              </a:rPr>
              <a:t>Watch these videos for more inspiration:</a:t>
            </a:r>
          </a:p>
        </p:txBody>
      </p:sp>
      <p:pic>
        <p:nvPicPr>
          <p:cNvPr id="32775" name="Picture 12">
            <a:extLst>
              <a:ext uri="{FF2B5EF4-FFF2-40B4-BE49-F238E27FC236}">
                <a16:creationId xmlns:a16="http://schemas.microsoft.com/office/drawing/2014/main" id="{54F0380E-85C1-4225-BF05-4A20421575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2588" y="4117975"/>
            <a:ext cx="332105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6" name="Rectangle 13">
            <a:extLst>
              <a:ext uri="{FF2B5EF4-FFF2-40B4-BE49-F238E27FC236}">
                <a16:creationId xmlns:a16="http://schemas.microsoft.com/office/drawing/2014/main" id="{8DA6F167-DCA9-4AB2-816D-F591783ADE58}"/>
              </a:ext>
            </a:extLst>
          </p:cNvPr>
          <p:cNvSpPr>
            <a:spLocks noChangeArrowheads="1"/>
          </p:cNvSpPr>
          <p:nvPr/>
        </p:nvSpPr>
        <p:spPr bwMode="auto">
          <a:xfrm>
            <a:off x="381000" y="5930900"/>
            <a:ext cx="3505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solidFill>
                  <a:srgbClr val="0000CC"/>
                </a:solidFill>
                <a:hlinkClick r:id="rId4"/>
              </a:rPr>
              <a:t>https://youtu.be/c0caVjDTyZo</a:t>
            </a:r>
            <a:endParaRPr lang="en-US" altLang="en-US" sz="1800">
              <a:solidFill>
                <a:srgbClr val="0000CC"/>
              </a:solidFill>
            </a:endParaRPr>
          </a:p>
        </p:txBody>
      </p:sp>
      <p:sp>
        <p:nvSpPr>
          <p:cNvPr id="32777" name="TextBox 14">
            <a:extLst>
              <a:ext uri="{FF2B5EF4-FFF2-40B4-BE49-F238E27FC236}">
                <a16:creationId xmlns:a16="http://schemas.microsoft.com/office/drawing/2014/main" id="{E6860CA2-3304-4F88-911D-BC0567E4EDDB}"/>
              </a:ext>
            </a:extLst>
          </p:cNvPr>
          <p:cNvSpPr txBox="1">
            <a:spLocks noChangeArrowheads="1"/>
          </p:cNvSpPr>
          <p:nvPr/>
        </p:nvSpPr>
        <p:spPr bwMode="auto">
          <a:xfrm>
            <a:off x="4078288" y="5622925"/>
            <a:ext cx="4660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600" u="sng">
                <a:solidFill>
                  <a:srgbClr val="0000CC"/>
                </a:solidFill>
              </a:rPr>
              <a:t>https://www.youtube.com/watch?v=Y05Lajbebq4</a:t>
            </a:r>
          </a:p>
        </p:txBody>
      </p:sp>
      <p:sp>
        <p:nvSpPr>
          <p:cNvPr id="32778" name="TextBox 15">
            <a:extLst>
              <a:ext uri="{FF2B5EF4-FFF2-40B4-BE49-F238E27FC236}">
                <a16:creationId xmlns:a16="http://schemas.microsoft.com/office/drawing/2014/main" id="{16131B1D-6190-4809-A749-C661B1FBC87C}"/>
              </a:ext>
            </a:extLst>
          </p:cNvPr>
          <p:cNvSpPr txBox="1">
            <a:spLocks noChangeArrowheads="1"/>
          </p:cNvSpPr>
          <p:nvPr/>
        </p:nvSpPr>
        <p:spPr bwMode="auto">
          <a:xfrm>
            <a:off x="7392988" y="4017963"/>
            <a:ext cx="15208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100"/>
              <a:t>EXTRAORDINARY FOOTAGE SHOWS MICROLIGHT PILOT DUBBED ‘BIRDMAN’ TAKING TO THE SKIES</a:t>
            </a:r>
          </a:p>
        </p:txBody>
      </p:sp>
      <p:sp>
        <p:nvSpPr>
          <p:cNvPr id="32779" name="TextBox 16">
            <a:extLst>
              <a:ext uri="{FF2B5EF4-FFF2-40B4-BE49-F238E27FC236}">
                <a16:creationId xmlns:a16="http://schemas.microsoft.com/office/drawing/2014/main" id="{1F56E3E3-5975-4619-9441-75963991D0FF}"/>
              </a:ext>
            </a:extLst>
          </p:cNvPr>
          <p:cNvSpPr txBox="1">
            <a:spLocks noChangeArrowheads="1"/>
          </p:cNvSpPr>
          <p:nvPr/>
        </p:nvSpPr>
        <p:spPr bwMode="auto">
          <a:xfrm>
            <a:off x="4078288" y="5995988"/>
            <a:ext cx="47847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a:solidFill>
                  <a:srgbClr val="0000CC"/>
                </a:solidFill>
                <a:hlinkClick r:id="rId5"/>
              </a:rPr>
              <a:t>http://www.dailymail.co.uk/news/article-5220829/Microlight-pilot-dubbed-birdman-flies-geese.html</a:t>
            </a:r>
            <a:r>
              <a:rPr lang="en-US" altLang="en-US" sz="1400">
                <a:solidFill>
                  <a:srgbClr val="0000CC"/>
                </a:solidFill>
              </a:rPr>
              <a:t> </a:t>
            </a:r>
          </a:p>
        </p:txBody>
      </p:sp>
      <p:pic>
        <p:nvPicPr>
          <p:cNvPr id="32780" name="Picture 17">
            <a:extLst>
              <a:ext uri="{FF2B5EF4-FFF2-40B4-BE49-F238E27FC236}">
                <a16:creationId xmlns:a16="http://schemas.microsoft.com/office/drawing/2014/main" id="{F9882E22-DF5D-4051-B97D-1324D62450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08475" y="3556000"/>
            <a:ext cx="3014663"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1" name="Picture 18">
            <a:extLst>
              <a:ext uri="{FF2B5EF4-FFF2-40B4-BE49-F238E27FC236}">
                <a16:creationId xmlns:a16="http://schemas.microsoft.com/office/drawing/2014/main" id="{4071596C-3353-42E7-AD5C-78104171640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81000" y="3400425"/>
            <a:ext cx="32797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69">
            <a:extLst>
              <a:ext uri="{FF2B5EF4-FFF2-40B4-BE49-F238E27FC236}">
                <a16:creationId xmlns:a16="http://schemas.microsoft.com/office/drawing/2014/main" id="{98A5F0FF-A91F-49A5-8CBB-E5187C832A5B}"/>
              </a:ext>
            </a:extLst>
          </p:cNvPr>
          <p:cNvSpPr txBox="1">
            <a:spLocks noChangeArrowheads="1"/>
          </p:cNvSpPr>
          <p:nvPr/>
        </p:nvSpPr>
        <p:spPr bwMode="auto">
          <a:xfrm>
            <a:off x="381000" y="533400"/>
            <a:ext cx="8305800"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sz="7200" b="1">
                <a:solidFill>
                  <a:srgbClr val="FF0000"/>
                </a:solidFill>
              </a:rPr>
              <a:t>Get your bird on!</a:t>
            </a:r>
            <a:endParaRPr lang="en-US" altLang="en-US" sz="7200"/>
          </a:p>
          <a:p>
            <a:pPr eaLnBrk="1" hangingPunct="1">
              <a:spcBef>
                <a:spcPct val="0"/>
              </a:spcBef>
              <a:buFontTx/>
              <a:buNone/>
            </a:pPr>
            <a:endParaRPr lang="en-US" altLang="en-US" sz="1800"/>
          </a:p>
          <a:p>
            <a:pPr algn="ctr" eaLnBrk="1" hangingPunct="1">
              <a:spcBef>
                <a:spcPct val="0"/>
              </a:spcBef>
              <a:buFontTx/>
              <a:buNone/>
            </a:pPr>
            <a:r>
              <a:rPr lang="en-US" altLang="en-US">
                <a:solidFill>
                  <a:srgbClr val="0000CC"/>
                </a:solidFill>
              </a:rPr>
              <a:t>Birds are the fly-through eye candy that tie habitats and neighborhoods together</a:t>
            </a:r>
          </a:p>
          <a:p>
            <a:pPr eaLnBrk="1" fontAlgn="t" hangingPunct="1">
              <a:spcBef>
                <a:spcPct val="0"/>
              </a:spcBef>
              <a:buFontTx/>
              <a:buNone/>
            </a:pPr>
            <a:endParaRPr lang="en-US" altLang="en-US" sz="1800"/>
          </a:p>
        </p:txBody>
      </p:sp>
      <p:sp>
        <p:nvSpPr>
          <p:cNvPr id="33795" name="TextBox 1">
            <a:extLst>
              <a:ext uri="{FF2B5EF4-FFF2-40B4-BE49-F238E27FC236}">
                <a16:creationId xmlns:a16="http://schemas.microsoft.com/office/drawing/2014/main" id="{3C873794-2B5F-4165-A2C3-5FD0CD529088}"/>
              </a:ext>
            </a:extLst>
          </p:cNvPr>
          <p:cNvSpPr txBox="1">
            <a:spLocks noChangeArrowheads="1"/>
          </p:cNvSpPr>
          <p:nvPr/>
        </p:nvSpPr>
        <p:spPr bwMode="auto">
          <a:xfrm>
            <a:off x="254000" y="5681663"/>
            <a:ext cx="8559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hlinkClick r:id="rId2"/>
              </a:rPr>
              <a:t>https://www.allaboutbirds.org/mesmerizing-migration-map-which-species-is-which/</a:t>
            </a:r>
            <a:r>
              <a:rPr lang="en-US" altLang="en-US" sz="1800"/>
              <a:t> </a:t>
            </a:r>
          </a:p>
        </p:txBody>
      </p:sp>
      <p:sp>
        <p:nvSpPr>
          <p:cNvPr id="33796" name="Rectangle 2">
            <a:extLst>
              <a:ext uri="{FF2B5EF4-FFF2-40B4-BE49-F238E27FC236}">
                <a16:creationId xmlns:a16="http://schemas.microsoft.com/office/drawing/2014/main" id="{5B6381E5-B21E-4E69-B8CD-282731448587}"/>
              </a:ext>
            </a:extLst>
          </p:cNvPr>
          <p:cNvSpPr>
            <a:spLocks noChangeArrowheads="1"/>
          </p:cNvSpPr>
          <p:nvPr/>
        </p:nvSpPr>
        <p:spPr bwMode="auto">
          <a:xfrm>
            <a:off x="1143000" y="4710113"/>
            <a:ext cx="6985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solidFill>
                  <a:srgbClr val="0000CC"/>
                </a:solidFill>
                <a:hlinkClick r:id="rId3"/>
              </a:rPr>
              <a:t>https://www.allaboutbirds.org/mesmerizing-migration-watch-118-bird-species-migrate-across-a-map-of-the-western-hemisphere/</a:t>
            </a:r>
            <a:r>
              <a:rPr lang="en-US" altLang="en-US" sz="1800">
                <a:solidFill>
                  <a:srgbClr val="0000CC"/>
                </a:solidFill>
              </a:rPr>
              <a:t> </a:t>
            </a:r>
          </a:p>
        </p:txBody>
      </p:sp>
      <p:sp>
        <p:nvSpPr>
          <p:cNvPr id="33797" name="TextBox 3">
            <a:extLst>
              <a:ext uri="{FF2B5EF4-FFF2-40B4-BE49-F238E27FC236}">
                <a16:creationId xmlns:a16="http://schemas.microsoft.com/office/drawing/2014/main" id="{968DAAAF-9242-45FE-AE1A-FC67AAA42775}"/>
              </a:ext>
            </a:extLst>
          </p:cNvPr>
          <p:cNvSpPr txBox="1">
            <a:spLocks noChangeArrowheads="1"/>
          </p:cNvSpPr>
          <p:nvPr/>
        </p:nvSpPr>
        <p:spPr bwMode="auto">
          <a:xfrm>
            <a:off x="619125" y="3429000"/>
            <a:ext cx="78295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a:t>For the first time, scientists at the Cornell Lab of Ornithology have documented migratory movements of bird populations spanning the entire year for 118 species throughout the Western Hemisphere. The study finds broad similarity in the routes used by specific groups of species—vividly demonstrated by animated maps showing patterns of movement across the annual cycle.</a:t>
            </a:r>
          </a:p>
        </p:txBody>
      </p:sp>
    </p:spTree>
  </p:cSld>
  <p:clrMapOvr>
    <a:masterClrMapping/>
  </p:clrMapOvr>
  <p:transition spd="med">
    <p:dissolv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3C979C80-0B3B-450A-A531-6F2BDC3B0E1B}"/>
              </a:ext>
            </a:extLst>
          </p:cNvPr>
          <p:cNvSpPr>
            <a:spLocks noGrp="1" noChangeArrowheads="1"/>
          </p:cNvSpPr>
          <p:nvPr>
            <p:ph type="title" sz="quarter"/>
          </p:nvPr>
        </p:nvSpPr>
        <p:spPr>
          <a:xfrm>
            <a:off x="457200" y="173038"/>
            <a:ext cx="8229600" cy="715962"/>
          </a:xfrm>
        </p:spPr>
        <p:txBody>
          <a:bodyPr/>
          <a:lstStyle/>
          <a:p>
            <a:br>
              <a:rPr lang="en-US" altLang="en-US"/>
            </a:br>
            <a:r>
              <a:rPr lang="en-US" altLang="en-US"/>
              <a:t>Bird Migration Flyways</a:t>
            </a:r>
            <a:br>
              <a:rPr lang="en-US" altLang="en-US"/>
            </a:br>
            <a:endParaRPr lang="en-US" altLang="en-US"/>
          </a:p>
        </p:txBody>
      </p:sp>
      <p:pic>
        <p:nvPicPr>
          <p:cNvPr id="34819" name="Picture 2">
            <a:extLst>
              <a:ext uri="{FF2B5EF4-FFF2-40B4-BE49-F238E27FC236}">
                <a16:creationId xmlns:a16="http://schemas.microsoft.com/office/drawing/2014/main" id="{54CF6D80-2F9A-4E56-935D-0651151BEB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889000"/>
            <a:ext cx="5969000" cy="596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4C29FD7D-6B45-4B3A-8250-267CCD0BABEF}"/>
              </a:ext>
            </a:extLst>
          </p:cNvPr>
          <p:cNvGraphicFramePr>
            <a:graphicFrameLocks noGrp="1"/>
          </p:cNvGraphicFramePr>
          <p:nvPr/>
        </p:nvGraphicFramePr>
        <p:xfrm>
          <a:off x="228600" y="4383088"/>
          <a:ext cx="8915400" cy="2541587"/>
        </p:xfrm>
        <a:graphic>
          <a:graphicData uri="http://schemas.openxmlformats.org/drawingml/2006/table">
            <a:tbl>
              <a:tblPr/>
              <a:tblGrid>
                <a:gridCol w="8915400">
                  <a:extLst>
                    <a:ext uri="{9D8B030D-6E8A-4147-A177-3AD203B41FA5}">
                      <a16:colId xmlns:a16="http://schemas.microsoft.com/office/drawing/2014/main" val="4069956930"/>
                    </a:ext>
                  </a:extLst>
                </a:gridCol>
              </a:tblGrid>
              <a:tr h="464729">
                <a:tc>
                  <a:txBody>
                    <a:bodyPr/>
                    <a:lstStyle/>
                    <a:p>
                      <a:endParaRPr lang="en-US" sz="1800" dirty="0">
                        <a:effectLst/>
                        <a:latin typeface="Roboto"/>
                      </a:endParaRPr>
                    </a:p>
                  </a:txBody>
                  <a:tcPr marL="0" marR="0" marT="0" marB="190409" anchor="ctr">
                    <a:lnL>
                      <a:noFill/>
                    </a:lnL>
                    <a:lnR>
                      <a:noFill/>
                    </a:lnR>
                    <a:lnT>
                      <a:noFill/>
                    </a:lnT>
                    <a:lnB w="12700" cap="flat" cmpd="sng" algn="ctr">
                      <a:solidFill>
                        <a:srgbClr val="AAAAAA"/>
                      </a:solidFill>
                      <a:prstDash val="dot"/>
                      <a:round/>
                      <a:headEnd type="none" w="med" len="med"/>
                      <a:tailEnd type="none" w="med" len="med"/>
                    </a:lnB>
                    <a:solidFill>
                      <a:srgbClr val="FFFFFF"/>
                    </a:solidFill>
                  </a:tcPr>
                </a:tc>
                <a:extLst>
                  <a:ext uri="{0D108BD9-81ED-4DB2-BD59-A6C34878D82A}">
                    <a16:rowId xmlns:a16="http://schemas.microsoft.com/office/drawing/2014/main" val="4199608103"/>
                  </a:ext>
                </a:extLst>
              </a:tr>
              <a:tr h="1421720">
                <a:tc>
                  <a:txBody>
                    <a:bodyPr/>
                    <a:lstStyle/>
                    <a:p>
                      <a:pPr>
                        <a:spcAft>
                          <a:spcPts val="1125"/>
                        </a:spcAft>
                      </a:pPr>
                      <a:r>
                        <a:rPr lang="en-US" sz="700" i="1" dirty="0">
                          <a:solidFill>
                            <a:srgbClr val="666666"/>
                          </a:solidFill>
                          <a:effectLst/>
                          <a:latin typeface="Arial" panose="020B0604020202020204" pitchFamily="34" charset="0"/>
                        </a:rPr>
                        <a:t>Map source: </a:t>
                      </a:r>
                      <a:r>
                        <a:rPr lang="en-US" sz="700" i="1" dirty="0">
                          <a:solidFill>
                            <a:srgbClr val="990000"/>
                          </a:solidFill>
                          <a:effectLst/>
                          <a:latin typeface="Arial" panose="020B0604020202020204" pitchFamily="34" charset="0"/>
                          <a:hlinkClick r:id="rId2"/>
                        </a:rPr>
                        <a:t>Dokter et al. 2018</a:t>
                      </a:r>
                      <a:r>
                        <a:rPr lang="en-US" sz="700" i="1" dirty="0">
                          <a:solidFill>
                            <a:srgbClr val="666666"/>
                          </a:solidFill>
                          <a:effectLst/>
                          <a:latin typeface="Arial" panose="020B0604020202020204" pitchFamily="34" charset="0"/>
                        </a:rPr>
                        <a:t>, graphic by Jillian Ditner.</a:t>
                      </a:r>
                      <a:endParaRPr lang="en-US" sz="1800" dirty="0">
                        <a:effectLst/>
                        <a:latin typeface="Roboto"/>
                      </a:endParaRPr>
                    </a:p>
                    <a:p>
                      <a:pPr marL="0" marR="0">
                        <a:spcBef>
                          <a:spcPts val="0"/>
                        </a:spcBef>
                        <a:spcAft>
                          <a:spcPts val="750"/>
                        </a:spcAft>
                      </a:pPr>
                      <a:r>
                        <a:rPr lang="en-US" sz="1500" b="1" dirty="0">
                          <a:solidFill>
                            <a:srgbClr val="303030"/>
                          </a:solidFill>
                          <a:effectLst/>
                          <a:latin typeface="Georgia" panose="02040502050405020303" pitchFamily="18" charset="0"/>
                        </a:rPr>
                        <a:t>4 Billion Birds Will Fly Over North America This Fall (2018)</a:t>
                      </a:r>
                    </a:p>
                    <a:p>
                      <a:r>
                        <a:rPr lang="en-US" sz="1000" dirty="0">
                          <a:solidFill>
                            <a:srgbClr val="000000"/>
                          </a:solidFill>
                          <a:effectLst/>
                          <a:latin typeface="Arial" panose="020B0604020202020204" pitchFamily="34" charset="0"/>
                        </a:rPr>
                        <a:t>For the first time ever we have an idea of just how busy the skies are at this time of year. Most birds migrate at night, out of sight and beyond earshot. To count these enormous flights, Cornell Lab scientists used weather radar and big data analyses. Their estimates also give us an idea of the birds' overall survival rates. </a:t>
                      </a:r>
                      <a:r>
                        <a:rPr lang="en-US" sz="1000" dirty="0">
                          <a:solidFill>
                            <a:srgbClr val="990000"/>
                          </a:solidFill>
                          <a:effectLst/>
                          <a:latin typeface="Arial" panose="020B0604020202020204" pitchFamily="34" charset="0"/>
                          <a:hlinkClick r:id="rId3"/>
                        </a:rPr>
                        <a:t>Read more about this cutting-edge research</a:t>
                      </a:r>
                      <a:r>
                        <a:rPr lang="en-US" sz="1000" dirty="0">
                          <a:solidFill>
                            <a:srgbClr val="000000"/>
                          </a:solidFill>
                          <a:effectLst/>
                          <a:latin typeface="Arial" panose="020B0604020202020204" pitchFamily="34" charset="0"/>
                        </a:rPr>
                        <a:t>.</a:t>
                      </a:r>
                      <a:endParaRPr lang="en-US" sz="1800" dirty="0">
                        <a:effectLst/>
                        <a:latin typeface="Roboto"/>
                      </a:endParaRPr>
                    </a:p>
                  </a:txBody>
                  <a:tcPr marL="0" marR="0" marT="190409" marB="190409" anchor="ctr">
                    <a:lnL>
                      <a:noFill/>
                    </a:lnL>
                    <a:lnR>
                      <a:noFill/>
                    </a:lnR>
                    <a:lnT w="12700" cap="flat" cmpd="sng" algn="ctr">
                      <a:solidFill>
                        <a:srgbClr val="AAAAAA"/>
                      </a:solidFill>
                      <a:prstDash val="dot"/>
                      <a:round/>
                      <a:headEnd type="none" w="med" len="med"/>
                      <a:tailEnd type="none" w="med" len="med"/>
                    </a:lnT>
                    <a:lnB w="12700" cap="flat" cmpd="sng" algn="ctr">
                      <a:solidFill>
                        <a:srgbClr val="AAAAAA"/>
                      </a:solidFill>
                      <a:prstDash val="dot"/>
                      <a:round/>
                      <a:headEnd type="none" w="med" len="med"/>
                      <a:tailEnd type="none" w="med" len="med"/>
                    </a:lnB>
                    <a:solidFill>
                      <a:srgbClr val="FFFFFF"/>
                    </a:solidFill>
                  </a:tcPr>
                </a:tc>
                <a:extLst>
                  <a:ext uri="{0D108BD9-81ED-4DB2-BD59-A6C34878D82A}">
                    <a16:rowId xmlns:a16="http://schemas.microsoft.com/office/drawing/2014/main" val="2557480122"/>
                  </a:ext>
                </a:extLst>
              </a:tr>
              <a:tr h="655138">
                <a:tc>
                  <a:txBody>
                    <a:bodyPr/>
                    <a:lstStyle/>
                    <a:p>
                      <a:endParaRPr lang="en-US" sz="1800" dirty="0">
                        <a:effectLst/>
                        <a:latin typeface="Roboto"/>
                      </a:endParaRPr>
                    </a:p>
                  </a:txBody>
                  <a:tcPr marL="0" marR="0" marT="190409" marB="190409" anchor="ctr">
                    <a:lnL>
                      <a:noFill/>
                    </a:lnL>
                    <a:lnR>
                      <a:noFill/>
                    </a:lnR>
                    <a:lnT w="12700" cap="flat" cmpd="sng" algn="ctr">
                      <a:solidFill>
                        <a:srgbClr val="AAAAAA"/>
                      </a:solidFill>
                      <a:prstDash val="dot"/>
                      <a:round/>
                      <a:headEnd type="none" w="med" len="med"/>
                      <a:tailEnd type="none" w="med" len="med"/>
                    </a:lnT>
                    <a:lnB>
                      <a:noFill/>
                    </a:lnB>
                    <a:solidFill>
                      <a:srgbClr val="FFFFFF"/>
                    </a:solidFill>
                  </a:tcPr>
                </a:tc>
                <a:extLst>
                  <a:ext uri="{0D108BD9-81ED-4DB2-BD59-A6C34878D82A}">
                    <a16:rowId xmlns:a16="http://schemas.microsoft.com/office/drawing/2014/main" val="3976997803"/>
                  </a:ext>
                </a:extLst>
              </a:tr>
            </a:tbl>
          </a:graphicData>
        </a:graphic>
      </p:graphicFrame>
      <p:pic>
        <p:nvPicPr>
          <p:cNvPr id="35848" name="Picture 1" descr="Avian Airspace in North America">
            <a:extLst>
              <a:ext uri="{FF2B5EF4-FFF2-40B4-BE49-F238E27FC236}">
                <a16:creationId xmlns:a16="http://schemas.microsoft.com/office/drawing/2014/main" id="{131D72E3-8F27-4329-97F2-97456E0530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08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9" name="Rectangle 2">
            <a:extLst>
              <a:ext uri="{FF2B5EF4-FFF2-40B4-BE49-F238E27FC236}">
                <a16:creationId xmlns:a16="http://schemas.microsoft.com/office/drawing/2014/main" id="{D7642DD3-3026-4AF1-97B8-0E6BDF167BB9}"/>
              </a:ext>
            </a:extLst>
          </p:cNvPr>
          <p:cNvSpPr>
            <a:spLocks noChangeArrowheads="1"/>
          </p:cNvSpPr>
          <p:nvPr/>
        </p:nvSpPr>
        <p:spPr bwMode="auto">
          <a:xfrm>
            <a:off x="2857500" y="2157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br>
              <a:rPr lang="en-US" altLang="en-US" sz="1800"/>
            </a:br>
            <a:endParaRPr lang="en-US" altLang="en-US" sz="18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5305957F-95C8-4BFE-86B2-0D83BB37B988}"/>
              </a:ext>
            </a:extLst>
          </p:cNvPr>
          <p:cNvSpPr>
            <a:spLocks noGrp="1" noChangeArrowheads="1"/>
          </p:cNvSpPr>
          <p:nvPr>
            <p:ph type="title" sz="quarter"/>
          </p:nvPr>
        </p:nvSpPr>
        <p:spPr>
          <a:xfrm>
            <a:off x="457200" y="304800"/>
            <a:ext cx="8229600" cy="6400800"/>
          </a:xfrm>
        </p:spPr>
        <p:txBody>
          <a:bodyPr/>
          <a:lstStyle/>
          <a:p>
            <a:br>
              <a:rPr lang="en-US" altLang="en-US"/>
            </a:br>
            <a:r>
              <a:rPr lang="en-US" altLang="en-US"/>
              <a:t>THE POWER OF CITIZEN SCIENCE</a:t>
            </a:r>
            <a:br>
              <a:rPr lang="en-US" altLang="en-US"/>
            </a:br>
            <a:endParaRPr lang="en-US"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0C17DD89-FE38-4CDD-B584-6E5AEA3F0A56}"/>
              </a:ext>
            </a:extLst>
          </p:cNvPr>
          <p:cNvSpPr>
            <a:spLocks noGrp="1" noChangeArrowheads="1"/>
          </p:cNvSpPr>
          <p:nvPr>
            <p:ph type="title" sz="quarter"/>
          </p:nvPr>
        </p:nvSpPr>
        <p:spPr>
          <a:xfrm>
            <a:off x="488950" y="457200"/>
            <a:ext cx="8229600" cy="1173163"/>
          </a:xfrm>
        </p:spPr>
        <p:txBody>
          <a:bodyPr/>
          <a:lstStyle/>
          <a:p>
            <a:r>
              <a:rPr lang="en-US" altLang="en-US"/>
              <a:t>Citizen Science</a:t>
            </a:r>
            <a:br>
              <a:rPr lang="en-US" altLang="en-US"/>
            </a:br>
            <a:r>
              <a:rPr lang="en-US" altLang="en-US"/>
              <a:t>(Birding and Wildlife)</a:t>
            </a:r>
          </a:p>
        </p:txBody>
      </p:sp>
      <p:sp>
        <p:nvSpPr>
          <p:cNvPr id="37891" name="Content Placeholder 4">
            <a:extLst>
              <a:ext uri="{FF2B5EF4-FFF2-40B4-BE49-F238E27FC236}">
                <a16:creationId xmlns:a16="http://schemas.microsoft.com/office/drawing/2014/main" id="{48FFBD9E-F497-47B8-89F4-1912E0450DB0}"/>
              </a:ext>
            </a:extLst>
          </p:cNvPr>
          <p:cNvSpPr>
            <a:spLocks noGrp="1" noChangeArrowheads="1"/>
          </p:cNvSpPr>
          <p:nvPr>
            <p:ph sz="quarter" idx="3"/>
          </p:nvPr>
        </p:nvSpPr>
        <p:spPr>
          <a:xfrm>
            <a:off x="471488" y="1905000"/>
            <a:ext cx="8229600" cy="4114800"/>
          </a:xfrm>
        </p:spPr>
        <p:txBody>
          <a:bodyPr/>
          <a:lstStyle/>
          <a:p>
            <a:pPr lvl="1"/>
            <a:endParaRPr lang="en-US" altLang="en-US" sz="2400" u="sng"/>
          </a:p>
          <a:p>
            <a:pPr lvl="1"/>
            <a:r>
              <a:rPr lang="en-US" altLang="en-US" sz="1800" u="sng"/>
              <a:t>E-bird</a:t>
            </a:r>
          </a:p>
          <a:p>
            <a:pPr lvl="2"/>
            <a:r>
              <a:rPr lang="en-US" altLang="en-US" sz="1800" u="sng">
                <a:hlinkClick r:id="rId2"/>
              </a:rPr>
              <a:t>www.ebird.org</a:t>
            </a:r>
            <a:endParaRPr lang="en-US" altLang="en-US" sz="1800" u="sng"/>
          </a:p>
          <a:p>
            <a:pPr lvl="1"/>
            <a:r>
              <a:rPr lang="en-US" altLang="en-US" sz="1800" u="sng"/>
              <a:t>iNaturalist</a:t>
            </a:r>
          </a:p>
          <a:p>
            <a:pPr lvl="2"/>
            <a:r>
              <a:rPr lang="en-US" altLang="en-US" sz="1800" u="sng">
                <a:hlinkClick r:id="rId3"/>
              </a:rPr>
              <a:t>http://www.inaturalist.org/</a:t>
            </a:r>
            <a:r>
              <a:rPr lang="en-US" altLang="en-US" sz="1800" u="sng"/>
              <a:t> </a:t>
            </a:r>
          </a:p>
          <a:p>
            <a:pPr lvl="1"/>
            <a:r>
              <a:rPr lang="en-US" altLang="en-US" sz="1800" u="sng"/>
              <a:t>Project Feederwatch (November to April)</a:t>
            </a:r>
          </a:p>
          <a:p>
            <a:pPr lvl="2"/>
            <a:r>
              <a:rPr lang="en-US" altLang="en-US" sz="1800" u="sng">
                <a:hlinkClick r:id="rId4"/>
              </a:rPr>
              <a:t>www.feederwatch.org</a:t>
            </a:r>
            <a:endParaRPr lang="en-US" altLang="en-US" sz="1800" u="sng"/>
          </a:p>
          <a:p>
            <a:pPr lvl="1"/>
            <a:r>
              <a:rPr lang="en-US" altLang="en-US" sz="1800" u="sng"/>
              <a:t>Christmas Bird Count  (CBC) (December)</a:t>
            </a:r>
          </a:p>
          <a:p>
            <a:pPr lvl="2"/>
            <a:r>
              <a:rPr lang="en-US" altLang="en-US" sz="1800" u="sng">
                <a:hlinkClick r:id="rId5"/>
              </a:rPr>
              <a:t>http://www.audubon.org/conservation/science/christmas-bird-count</a:t>
            </a:r>
            <a:endParaRPr lang="en-US" altLang="en-US" sz="1800" u="sng"/>
          </a:p>
          <a:p>
            <a:pPr lvl="1"/>
            <a:r>
              <a:rPr lang="en-US" altLang="en-US" sz="1800" u="sng"/>
              <a:t>Great Backyard Bird Count (GBBC) (February)</a:t>
            </a:r>
          </a:p>
          <a:p>
            <a:pPr lvl="2"/>
            <a:r>
              <a:rPr lang="en-US" altLang="en-US" sz="1800" u="sng">
                <a:hlinkClick r:id="rId6"/>
              </a:rPr>
              <a:t>http://gbbc.birdcount.org/about/</a:t>
            </a:r>
            <a:endParaRPr lang="en-US" altLang="en-US" sz="1800" u="sng"/>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1">
            <a:extLst>
              <a:ext uri="{FF2B5EF4-FFF2-40B4-BE49-F238E27FC236}">
                <a16:creationId xmlns:a16="http://schemas.microsoft.com/office/drawing/2014/main" id="{6C92AB0D-4E24-4A41-A692-5657512369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dissolv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69">
            <a:extLst>
              <a:ext uri="{FF2B5EF4-FFF2-40B4-BE49-F238E27FC236}">
                <a16:creationId xmlns:a16="http://schemas.microsoft.com/office/drawing/2014/main" id="{358EBDE1-2243-4C4A-96BF-8331F4A4CEEB}"/>
              </a:ext>
            </a:extLst>
          </p:cNvPr>
          <p:cNvSpPr txBox="1">
            <a:spLocks noChangeArrowheads="1"/>
          </p:cNvSpPr>
          <p:nvPr/>
        </p:nvSpPr>
        <p:spPr bwMode="auto">
          <a:xfrm>
            <a:off x="152400" y="609600"/>
            <a:ext cx="8915400" cy="612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defRPr/>
            </a:pPr>
            <a:r>
              <a:rPr lang="en-US" altLang="en-US" b="1" dirty="0">
                <a:solidFill>
                  <a:srgbClr val="FF0000"/>
                </a:solidFill>
              </a:rPr>
              <a:t>Project FeederWatch</a:t>
            </a:r>
          </a:p>
          <a:p>
            <a:pPr eaLnBrk="1" hangingPunct="1">
              <a:spcBef>
                <a:spcPct val="0"/>
              </a:spcBef>
              <a:buFontTx/>
              <a:buNone/>
              <a:defRPr/>
            </a:pPr>
            <a:endParaRPr lang="en-US" altLang="en-US" sz="2000" dirty="0">
              <a:solidFill>
                <a:srgbClr val="FF0000"/>
              </a:solidFill>
            </a:endParaRPr>
          </a:p>
          <a:p>
            <a:pPr algn="ctr" eaLnBrk="1" hangingPunct="1">
              <a:spcBef>
                <a:spcPct val="0"/>
              </a:spcBef>
              <a:buFontTx/>
              <a:buNone/>
              <a:defRPr/>
            </a:pPr>
            <a:r>
              <a:rPr lang="en-US" altLang="en-US" sz="2000" b="1" dirty="0">
                <a:solidFill>
                  <a:srgbClr val="FF0000"/>
                </a:solidFill>
              </a:rPr>
              <a:t>       </a:t>
            </a:r>
            <a:r>
              <a:rPr lang="en-US" altLang="en-US" sz="2400" b="1" dirty="0">
                <a:solidFill>
                  <a:srgbClr val="FF0000"/>
                </a:solidFill>
              </a:rPr>
              <a:t>What is a Project FeederWatch?</a:t>
            </a:r>
          </a:p>
          <a:p>
            <a:pPr eaLnBrk="1" hangingPunct="1">
              <a:spcBef>
                <a:spcPct val="0"/>
              </a:spcBef>
              <a:buFontTx/>
              <a:buNone/>
              <a:defRPr/>
            </a:pPr>
            <a:endParaRPr lang="en-US" altLang="en-US" sz="1800" dirty="0"/>
          </a:p>
          <a:p>
            <a:pPr eaLnBrk="1" hangingPunct="1">
              <a:spcBef>
                <a:spcPct val="0"/>
              </a:spcBef>
              <a:buFontTx/>
              <a:buNone/>
              <a:defRPr/>
            </a:pPr>
            <a:endParaRPr lang="en-US" altLang="en-US" sz="1800" dirty="0"/>
          </a:p>
          <a:p>
            <a:pPr eaLnBrk="1" hangingPunct="1">
              <a:spcBef>
                <a:spcPct val="0"/>
              </a:spcBef>
              <a:buFontTx/>
              <a:buNone/>
              <a:defRPr/>
            </a:pPr>
            <a:r>
              <a:rPr lang="en-US" altLang="en-US" sz="2000" dirty="0"/>
              <a:t>Project FeederWatch is a citizen science program where birders around the world conduct winter-long bird counts at bird feeders and enter their totals on their Project FeederWatch account.  They can conduct tallies as little as one time during the week, or as many times as they want, but at least a minimum of 15 minutes each observation.  The counts tell scientists about bird abundance or absence, which are key indicators of the health of an ecosystem. For this year, the count runs from:</a:t>
            </a:r>
          </a:p>
          <a:p>
            <a:pPr eaLnBrk="1" hangingPunct="1">
              <a:spcBef>
                <a:spcPct val="0"/>
              </a:spcBef>
              <a:buFontTx/>
              <a:buNone/>
              <a:defRPr/>
            </a:pPr>
            <a:endParaRPr lang="en-US" altLang="en-US" sz="2000" dirty="0"/>
          </a:p>
          <a:p>
            <a:pPr marL="342900" indent="-342900" eaLnBrk="1" hangingPunct="1">
              <a:spcBef>
                <a:spcPct val="0"/>
              </a:spcBef>
              <a:defRPr/>
            </a:pPr>
            <a:r>
              <a:rPr lang="en-US" altLang="en-US" sz="2000" b="1" dirty="0"/>
              <a:t>November 13, 2018 to April 8, 2019.</a:t>
            </a:r>
          </a:p>
          <a:p>
            <a:pPr eaLnBrk="1" hangingPunct="1">
              <a:spcBef>
                <a:spcPct val="0"/>
              </a:spcBef>
              <a:buFontTx/>
              <a:buNone/>
              <a:defRPr/>
            </a:pPr>
            <a:endParaRPr lang="en-US" altLang="en-US" sz="2000" dirty="0"/>
          </a:p>
          <a:p>
            <a:pPr eaLnBrk="1" hangingPunct="1">
              <a:spcBef>
                <a:spcPct val="0"/>
              </a:spcBef>
              <a:buFontTx/>
              <a:buNone/>
              <a:defRPr/>
            </a:pPr>
            <a:r>
              <a:rPr lang="en-US" altLang="en-US" sz="2000" dirty="0"/>
              <a:t>If you are new to Project FeederWatch, sign up on-line at the link below and receive a starter kit and beautiful bird poster.</a:t>
            </a:r>
          </a:p>
          <a:p>
            <a:pPr eaLnBrk="1" hangingPunct="1">
              <a:spcBef>
                <a:spcPct val="0"/>
              </a:spcBef>
              <a:buFontTx/>
              <a:buNone/>
              <a:defRPr/>
            </a:pPr>
            <a:endParaRPr lang="en-US" altLang="en-US" sz="2000" dirty="0"/>
          </a:p>
          <a:p>
            <a:pPr algn="ctr" eaLnBrk="1" fontAlgn="t" hangingPunct="1">
              <a:spcBef>
                <a:spcPct val="0"/>
              </a:spcBef>
              <a:buFontTx/>
              <a:buNone/>
              <a:defRPr/>
            </a:pPr>
            <a:r>
              <a:rPr lang="en-US" altLang="en-US" sz="2000" dirty="0"/>
              <a:t>Project FeederWatch:  </a:t>
            </a:r>
            <a:r>
              <a:rPr lang="en-US" altLang="en-US" sz="2000" b="1" dirty="0"/>
              <a:t>https://feederwatch.org/</a:t>
            </a:r>
          </a:p>
        </p:txBody>
      </p:sp>
    </p:spTree>
  </p:cSld>
  <p:clrMapOvr>
    <a:masterClrMapping/>
  </p:clrMapOvr>
  <p:transition spd="med">
    <p:dissolv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62" name="Object 1">
            <a:extLst>
              <a:ext uri="{FF2B5EF4-FFF2-40B4-BE49-F238E27FC236}">
                <a16:creationId xmlns:a16="http://schemas.microsoft.com/office/drawing/2014/main" id="{0561BF78-B0A4-4C5C-9589-08C05965C37B}"/>
              </a:ext>
            </a:extLst>
          </p:cNvPr>
          <p:cNvGraphicFramePr>
            <a:graphicFrameLocks noChangeAspect="1"/>
          </p:cNvGraphicFramePr>
          <p:nvPr/>
        </p:nvGraphicFramePr>
        <p:xfrm>
          <a:off x="1828800" y="0"/>
          <a:ext cx="5311775" cy="6873875"/>
        </p:xfrm>
        <a:graphic>
          <a:graphicData uri="http://schemas.openxmlformats.org/presentationml/2006/ole">
            <mc:AlternateContent xmlns:mc="http://schemas.openxmlformats.org/markup-compatibility/2006">
              <mc:Choice xmlns:v="urn:schemas-microsoft-com:vml" Requires="v">
                <p:oleObj spid="_x0000_s40964" name="Acrobat Document" r:id="rId3" imgW="5829300" imgH="7543622" progId="AcroExch.Document.DC">
                  <p:embed/>
                </p:oleObj>
              </mc:Choice>
              <mc:Fallback>
                <p:oleObj name="Acrobat Document" r:id="rId3" imgW="5829300" imgH="7543622" progId="AcroExch.Document.DC">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0"/>
                        <a:ext cx="5311775"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med">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5E284B0B-FF71-4999-8A64-514A7BDB5D0B}"/>
              </a:ext>
            </a:extLst>
          </p:cNvPr>
          <p:cNvSpPr>
            <a:spLocks noGrp="1" noChangeArrowheads="1"/>
          </p:cNvSpPr>
          <p:nvPr>
            <p:ph type="title" sz="quarter"/>
          </p:nvPr>
        </p:nvSpPr>
        <p:spPr/>
        <p:txBody>
          <a:bodyPr/>
          <a:lstStyle/>
          <a:p>
            <a:r>
              <a:rPr lang="en-US" altLang="en-US"/>
              <a:t>Introductions</a:t>
            </a:r>
          </a:p>
        </p:txBody>
      </p:sp>
      <p:sp>
        <p:nvSpPr>
          <p:cNvPr id="5123" name="Content Placeholder 4">
            <a:extLst>
              <a:ext uri="{FF2B5EF4-FFF2-40B4-BE49-F238E27FC236}">
                <a16:creationId xmlns:a16="http://schemas.microsoft.com/office/drawing/2014/main" id="{C93B3C4B-9FF9-44C5-82D5-6EF4F0662704}"/>
              </a:ext>
            </a:extLst>
          </p:cNvPr>
          <p:cNvSpPr>
            <a:spLocks noGrp="1" noChangeArrowheads="1"/>
          </p:cNvSpPr>
          <p:nvPr>
            <p:ph sz="quarter" idx="3"/>
          </p:nvPr>
        </p:nvSpPr>
        <p:spPr>
          <a:xfrm>
            <a:off x="334963" y="1676400"/>
            <a:ext cx="8382000" cy="4906963"/>
          </a:xfrm>
        </p:spPr>
        <p:txBody>
          <a:bodyPr/>
          <a:lstStyle/>
          <a:p>
            <a:r>
              <a:rPr lang="en-US" altLang="en-US" dirty="0"/>
              <a:t>Lisa </a:t>
            </a:r>
            <a:r>
              <a:rPr lang="en-US" altLang="en-US" dirty="0" err="1"/>
              <a:t>Fimiani</a:t>
            </a:r>
            <a:endParaRPr lang="en-US" altLang="en-US" dirty="0"/>
          </a:p>
          <a:p>
            <a:pPr lvl="1"/>
            <a:r>
              <a:rPr lang="en-US" altLang="en-US" sz="2000" dirty="0"/>
              <a:t>LMU-</a:t>
            </a:r>
            <a:r>
              <a:rPr lang="en-US" altLang="en-US" sz="2000" dirty="0" err="1"/>
              <a:t>CURes</a:t>
            </a:r>
            <a:r>
              <a:rPr lang="en-US" altLang="en-US" sz="2000" dirty="0"/>
              <a:t> Gottlieb Environmental Leadership Fellow – </a:t>
            </a:r>
          </a:p>
          <a:p>
            <a:pPr marL="457200" lvl="1" indent="0">
              <a:buNone/>
            </a:pPr>
            <a:r>
              <a:rPr lang="en-US" altLang="en-US" sz="2000" dirty="0"/>
              <a:t>             G</a:t>
            </a:r>
            <a:r>
              <a:rPr lang="en-US" altLang="en-US" sz="2000" i="1" dirty="0"/>
              <a:t>ottlieb Native Garden (GNG</a:t>
            </a:r>
            <a:r>
              <a:rPr lang="en-US" altLang="en-US" sz="2000" dirty="0"/>
              <a:t>)</a:t>
            </a:r>
          </a:p>
          <a:p>
            <a:pPr lvl="1"/>
            <a:r>
              <a:rPr lang="en-US" altLang="en-US" sz="2000" dirty="0"/>
              <a:t>Board Member, Friends of </a:t>
            </a:r>
            <a:r>
              <a:rPr lang="en-US" altLang="en-US" sz="2000" dirty="0" err="1"/>
              <a:t>Ballona</a:t>
            </a:r>
            <a:r>
              <a:rPr lang="en-US" altLang="en-US" sz="2000" dirty="0"/>
              <a:t> Wetlands  </a:t>
            </a:r>
            <a:r>
              <a:rPr lang="en-US" altLang="en-US" sz="2000" dirty="0">
                <a:hlinkClick r:id="rId2"/>
              </a:rPr>
              <a:t>http://www.ballonafriends.org/</a:t>
            </a:r>
            <a:endParaRPr lang="en-US" altLang="en-US" sz="2000" dirty="0"/>
          </a:p>
          <a:p>
            <a:pPr lvl="1"/>
            <a:r>
              <a:rPr lang="en-US" altLang="en-US" sz="2000" dirty="0"/>
              <a:t>Master Gardener and Restoration Specialist, </a:t>
            </a:r>
            <a:r>
              <a:rPr lang="en-US" altLang="en-US" sz="2000" dirty="0" err="1"/>
              <a:t>Giardino</a:t>
            </a:r>
            <a:r>
              <a:rPr lang="en-US" altLang="en-US" sz="2000" dirty="0"/>
              <a:t> </a:t>
            </a:r>
            <a:r>
              <a:rPr lang="en-US" altLang="en-US" sz="2000" dirty="0" err="1"/>
              <a:t>della</a:t>
            </a:r>
            <a:r>
              <a:rPr lang="en-US" altLang="en-US" sz="2000" dirty="0"/>
              <a:t> Vita  </a:t>
            </a:r>
            <a:r>
              <a:rPr lang="en-US" altLang="en-US" sz="2000" dirty="0">
                <a:hlinkClick r:id="rId3"/>
              </a:rPr>
              <a:t>http://giardinodellavita.com/</a:t>
            </a:r>
            <a:endParaRPr lang="en-US" altLang="en-US" sz="2000" dirty="0"/>
          </a:p>
          <a:p>
            <a:pPr lvl="1"/>
            <a:r>
              <a:rPr lang="en-US" altLang="en-US" sz="2000" dirty="0"/>
              <a:t>Former Executive Director, Friends of </a:t>
            </a:r>
            <a:r>
              <a:rPr lang="en-US" altLang="en-US" sz="2000" dirty="0" err="1"/>
              <a:t>Ballona</a:t>
            </a:r>
            <a:r>
              <a:rPr lang="en-US" altLang="en-US" sz="2000" dirty="0"/>
              <a:t> Wetlands (7 years)</a:t>
            </a:r>
          </a:p>
          <a:p>
            <a:pPr lvl="1"/>
            <a:r>
              <a:rPr lang="en-US" altLang="en-US" sz="2000" dirty="0"/>
              <a:t>Former Board Member, Los Angeles Audubon Society (10 years)</a:t>
            </a:r>
          </a:p>
          <a:p>
            <a:pPr lvl="1"/>
            <a:r>
              <a:rPr lang="en-US" altLang="en-US" sz="2000" dirty="0"/>
              <a:t>Former Board Member, California Audubon (6 years)</a:t>
            </a:r>
          </a:p>
          <a:p>
            <a:pPr lvl="1"/>
            <a:r>
              <a:rPr lang="en-US" altLang="en-US" sz="2000" dirty="0"/>
              <a:t>Passions:  teaching, birding, native gardening</a:t>
            </a:r>
          </a:p>
          <a:p>
            <a:pPr lvl="1"/>
            <a:r>
              <a:rPr lang="en-US" altLang="en-US" sz="2000" dirty="0"/>
              <a:t>Favorite place(s) to Travel: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4CDCBA37-1518-4307-9423-BDC2B66176FD}"/>
              </a:ext>
            </a:extLst>
          </p:cNvPr>
          <p:cNvSpPr>
            <a:spLocks noGrp="1" noChangeArrowheads="1"/>
          </p:cNvSpPr>
          <p:nvPr>
            <p:ph type="title" sz="quarter"/>
          </p:nvPr>
        </p:nvSpPr>
        <p:spPr>
          <a:xfrm>
            <a:off x="488950" y="457200"/>
            <a:ext cx="8229600" cy="1173163"/>
          </a:xfrm>
        </p:spPr>
        <p:txBody>
          <a:bodyPr/>
          <a:lstStyle/>
          <a:p>
            <a:r>
              <a:rPr lang="en-US" altLang="en-US"/>
              <a:t>Project FeederWatch Rules</a:t>
            </a:r>
          </a:p>
        </p:txBody>
      </p:sp>
      <p:sp>
        <p:nvSpPr>
          <p:cNvPr id="41987" name="Content Placeholder 4">
            <a:extLst>
              <a:ext uri="{FF2B5EF4-FFF2-40B4-BE49-F238E27FC236}">
                <a16:creationId xmlns:a16="http://schemas.microsoft.com/office/drawing/2014/main" id="{6178C669-4D7B-4787-A5C1-A37C69937E0A}"/>
              </a:ext>
            </a:extLst>
          </p:cNvPr>
          <p:cNvSpPr>
            <a:spLocks noGrp="1" noChangeArrowheads="1"/>
          </p:cNvSpPr>
          <p:nvPr>
            <p:ph sz="quarter" idx="3"/>
          </p:nvPr>
        </p:nvSpPr>
        <p:spPr>
          <a:xfrm>
            <a:off x="471488" y="1447800"/>
            <a:ext cx="8229600" cy="5410200"/>
          </a:xfrm>
        </p:spPr>
        <p:txBody>
          <a:bodyPr/>
          <a:lstStyle/>
          <a:p>
            <a:pPr lvl="1"/>
            <a:endParaRPr lang="en-US" altLang="en-US" sz="2400" u="sng"/>
          </a:p>
          <a:p>
            <a:pPr lvl="1"/>
            <a:r>
              <a:rPr lang="en-US" altLang="en-US" sz="2500" u="sng"/>
              <a:t>Choose count site</a:t>
            </a:r>
          </a:p>
          <a:p>
            <a:pPr lvl="1"/>
            <a:r>
              <a:rPr lang="en-US" altLang="en-US" sz="2500" u="sng"/>
              <a:t>Use same site each time</a:t>
            </a:r>
          </a:p>
          <a:p>
            <a:pPr lvl="1"/>
            <a:r>
              <a:rPr lang="en-US" altLang="en-US" sz="2500" u="sng"/>
              <a:t>Count one session per week</a:t>
            </a:r>
          </a:p>
          <a:p>
            <a:pPr lvl="1"/>
            <a:r>
              <a:rPr lang="en-US" altLang="en-US" sz="2500" u="sng"/>
              <a:t>One session = 2 consecutive days</a:t>
            </a:r>
          </a:p>
          <a:p>
            <a:pPr lvl="1"/>
            <a:r>
              <a:rPr lang="en-US" altLang="en-US" sz="2500" u="sng"/>
              <a:t>Count at the same time each day / same days each week</a:t>
            </a:r>
          </a:p>
          <a:p>
            <a:pPr lvl="1"/>
            <a:r>
              <a:rPr lang="en-US" altLang="en-US" sz="2500" u="sng"/>
              <a:t>Allow 5 days between counting sessions</a:t>
            </a:r>
          </a:p>
          <a:p>
            <a:pPr lvl="1"/>
            <a:r>
              <a:rPr lang="en-US" altLang="en-US" sz="2500" u="sng"/>
              <a:t>Only tally most birds of that species at one time (don’t total all)</a:t>
            </a:r>
          </a:p>
          <a:p>
            <a:pPr lvl="1"/>
            <a:r>
              <a:rPr lang="en-US" altLang="en-US" sz="2500" u="sng"/>
              <a:t>Submit counts on-line</a:t>
            </a: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Box 69">
            <a:extLst>
              <a:ext uri="{FF2B5EF4-FFF2-40B4-BE49-F238E27FC236}">
                <a16:creationId xmlns:a16="http://schemas.microsoft.com/office/drawing/2014/main" id="{BEDC9341-C11D-4FAC-825E-5DA07656737A}"/>
              </a:ext>
            </a:extLst>
          </p:cNvPr>
          <p:cNvSpPr txBox="1">
            <a:spLocks noChangeArrowheads="1"/>
          </p:cNvSpPr>
          <p:nvPr/>
        </p:nvSpPr>
        <p:spPr bwMode="auto">
          <a:xfrm>
            <a:off x="457200" y="609600"/>
            <a:ext cx="8458200" cy="547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b="1">
                <a:solidFill>
                  <a:srgbClr val="FF0000"/>
                </a:solidFill>
              </a:rPr>
              <a:t>Christmas Bird Count (CBC)</a:t>
            </a:r>
          </a:p>
          <a:p>
            <a:pPr eaLnBrk="1" hangingPunct="1">
              <a:spcBef>
                <a:spcPct val="0"/>
              </a:spcBef>
              <a:buFontTx/>
              <a:buNone/>
            </a:pPr>
            <a:endParaRPr lang="en-US" altLang="en-US" sz="2000">
              <a:solidFill>
                <a:srgbClr val="FF0000"/>
              </a:solidFill>
            </a:endParaRPr>
          </a:p>
          <a:p>
            <a:pPr algn="ctr" eaLnBrk="1" hangingPunct="1">
              <a:spcBef>
                <a:spcPct val="0"/>
              </a:spcBef>
              <a:buFontTx/>
              <a:buNone/>
            </a:pPr>
            <a:r>
              <a:rPr lang="en-US" altLang="en-US" sz="2000" b="1">
                <a:solidFill>
                  <a:srgbClr val="FF0000"/>
                </a:solidFill>
              </a:rPr>
              <a:t>       </a:t>
            </a:r>
            <a:r>
              <a:rPr lang="en-US" altLang="en-US" sz="2400" b="1">
                <a:solidFill>
                  <a:srgbClr val="FF0000"/>
                </a:solidFill>
              </a:rPr>
              <a:t>What is a Christmas Bird Count?</a:t>
            </a:r>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r>
              <a:rPr lang="en-US" altLang="en-US" sz="2000"/>
              <a:t>The longest running Citizen Science survey in the world (over 115 years), the annual Christmas Bird Count provides critical data on population trends. Tens of thousands of participants know that it is also a lot of fun.  Data from the over 2,300 circles are entered after the count and become available to query under the Data &amp; Research link on the following websites. </a:t>
            </a:r>
          </a:p>
          <a:p>
            <a:pPr eaLnBrk="1" hangingPunct="1">
              <a:spcBef>
                <a:spcPct val="0"/>
              </a:spcBef>
              <a:buFontTx/>
              <a:buNone/>
            </a:pPr>
            <a:endParaRPr lang="en-US" altLang="en-US" sz="1800"/>
          </a:p>
          <a:p>
            <a:pPr algn="ctr" eaLnBrk="1" fontAlgn="t" hangingPunct="1">
              <a:spcBef>
                <a:spcPct val="0"/>
              </a:spcBef>
              <a:buFontTx/>
              <a:buNone/>
            </a:pPr>
            <a:r>
              <a:rPr lang="en-US" altLang="en-US" sz="2000"/>
              <a:t>Information on CBC's nationwide:</a:t>
            </a:r>
          </a:p>
          <a:p>
            <a:pPr algn="ctr" eaLnBrk="1" fontAlgn="t" hangingPunct="1">
              <a:spcBef>
                <a:spcPct val="0"/>
              </a:spcBef>
              <a:buFontTx/>
              <a:buNone/>
            </a:pPr>
            <a:r>
              <a:rPr lang="en-US" altLang="en-US" sz="2000"/>
              <a:t> 	</a:t>
            </a:r>
            <a:r>
              <a:rPr lang="en-US" altLang="en-US" sz="2000">
                <a:hlinkClick r:id="rId2"/>
              </a:rPr>
              <a:t>http://www.audubon.org/bird/cbc/</a:t>
            </a:r>
            <a:endParaRPr lang="en-US" altLang="en-US" sz="2000"/>
          </a:p>
          <a:p>
            <a:pPr algn="ctr" eaLnBrk="1" fontAlgn="t" hangingPunct="1">
              <a:spcBef>
                <a:spcPct val="0"/>
              </a:spcBef>
              <a:buFontTx/>
              <a:buNone/>
            </a:pPr>
            <a:endParaRPr lang="en-US" altLang="en-US" sz="2000"/>
          </a:p>
          <a:p>
            <a:pPr algn="ctr" eaLnBrk="1" fontAlgn="t" hangingPunct="1">
              <a:spcBef>
                <a:spcPct val="0"/>
              </a:spcBef>
              <a:buFontTx/>
              <a:buNone/>
            </a:pPr>
            <a:r>
              <a:rPr lang="en-US" altLang="en-US" sz="2000"/>
              <a:t>Information on CBC's in California:</a:t>
            </a:r>
          </a:p>
          <a:p>
            <a:pPr algn="ctr" eaLnBrk="1" fontAlgn="t" hangingPunct="1">
              <a:spcBef>
                <a:spcPct val="0"/>
              </a:spcBef>
              <a:buFontTx/>
              <a:buNone/>
            </a:pPr>
            <a:r>
              <a:rPr lang="en-US" altLang="en-US" sz="2000"/>
              <a:t> 	</a:t>
            </a:r>
            <a:r>
              <a:rPr lang="en-US" altLang="en-US" sz="2000">
                <a:hlinkClick r:id="rId3"/>
              </a:rPr>
              <a:t>http://natureali.org/cbcs.htm</a:t>
            </a:r>
            <a:endParaRPr lang="en-US" altLang="en-US" sz="2000"/>
          </a:p>
        </p:txBody>
      </p:sp>
    </p:spTree>
  </p:cSld>
  <p:clrMapOvr>
    <a:masterClrMapping/>
  </p:clrMapOvr>
  <p:transition spd="med">
    <p:dissolv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6">
            <a:extLst>
              <a:ext uri="{FF2B5EF4-FFF2-40B4-BE49-F238E27FC236}">
                <a16:creationId xmlns:a16="http://schemas.microsoft.com/office/drawing/2014/main" id="{4952D649-0BE1-4A2E-ABA7-E8D8A4E89F17}"/>
              </a:ext>
            </a:extLst>
          </p:cNvPr>
          <p:cNvSpPr txBox="1">
            <a:spLocks noChangeArrowheads="1"/>
          </p:cNvSpPr>
          <p:nvPr/>
        </p:nvSpPr>
        <p:spPr bwMode="auto">
          <a:xfrm>
            <a:off x="381000" y="481013"/>
            <a:ext cx="6632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a:solidFill>
                  <a:srgbClr val="0000CC"/>
                </a:solidFill>
              </a:rPr>
              <a:t>Great Backyard Bird Count (GBBC)</a:t>
            </a:r>
          </a:p>
        </p:txBody>
      </p:sp>
      <p:sp>
        <p:nvSpPr>
          <p:cNvPr id="44035" name="TextBox 10">
            <a:extLst>
              <a:ext uri="{FF2B5EF4-FFF2-40B4-BE49-F238E27FC236}">
                <a16:creationId xmlns:a16="http://schemas.microsoft.com/office/drawing/2014/main" id="{EC565E5D-57BE-4733-BF10-DF0E76D1E5A9}"/>
              </a:ext>
            </a:extLst>
          </p:cNvPr>
          <p:cNvSpPr txBox="1">
            <a:spLocks noChangeArrowheads="1"/>
          </p:cNvSpPr>
          <p:nvPr/>
        </p:nvSpPr>
        <p:spPr bwMode="auto">
          <a:xfrm>
            <a:off x="2895600" y="5970588"/>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2000">
                <a:solidFill>
                  <a:srgbClr val="FF0000"/>
                </a:solidFill>
                <a:hlinkClick r:id="rId2"/>
              </a:rPr>
              <a:t>http://www.birdsource.org/gbbc</a:t>
            </a:r>
            <a:r>
              <a:rPr lang="en-US" altLang="en-US" sz="2000">
                <a:solidFill>
                  <a:srgbClr val="FF0000"/>
                </a:solidFill>
              </a:rPr>
              <a:t> </a:t>
            </a:r>
          </a:p>
        </p:txBody>
      </p:sp>
      <p:sp>
        <p:nvSpPr>
          <p:cNvPr id="44036" name="TextBox 69">
            <a:extLst>
              <a:ext uri="{FF2B5EF4-FFF2-40B4-BE49-F238E27FC236}">
                <a16:creationId xmlns:a16="http://schemas.microsoft.com/office/drawing/2014/main" id="{6069B606-81FD-4492-83BC-64E2AEDCFE41}"/>
              </a:ext>
            </a:extLst>
          </p:cNvPr>
          <p:cNvSpPr txBox="1">
            <a:spLocks noChangeArrowheads="1"/>
          </p:cNvSpPr>
          <p:nvPr/>
        </p:nvSpPr>
        <p:spPr bwMode="auto">
          <a:xfrm>
            <a:off x="457200" y="1195388"/>
            <a:ext cx="8510588" cy="477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sz="2400">
                <a:solidFill>
                  <a:srgbClr val="0000CC"/>
                </a:solidFill>
              </a:rPr>
              <a:t>What is the GBBC?</a:t>
            </a:r>
          </a:p>
          <a:p>
            <a:pPr eaLnBrk="1" fontAlgn="t" hangingPunct="1">
              <a:spcBef>
                <a:spcPct val="0"/>
              </a:spcBef>
              <a:buFontTx/>
              <a:buNone/>
            </a:pPr>
            <a:endParaRPr lang="en-US" altLang="en-US" sz="1800"/>
          </a:p>
          <a:p>
            <a:pPr eaLnBrk="1" fontAlgn="t" hangingPunct="1">
              <a:spcBef>
                <a:spcPct val="0"/>
              </a:spcBef>
              <a:buFontTx/>
              <a:buNone/>
            </a:pPr>
            <a:r>
              <a:rPr lang="en-US" altLang="en-US" sz="1800"/>
              <a:t>The Great Backyard Bird Count started in 1998, and is an annual four-day event every </a:t>
            </a:r>
            <a:r>
              <a:rPr lang="en-US" altLang="en-US" sz="1800" b="1"/>
              <a:t>February</a:t>
            </a:r>
            <a:r>
              <a:rPr lang="en-US" altLang="en-US" sz="1800"/>
              <a:t> over President’s Day weekend, that engages bird watchers of all ages in counting birds to create a real-time snapshot of where the birds are.</a:t>
            </a:r>
          </a:p>
          <a:p>
            <a:pPr eaLnBrk="1" fontAlgn="t" hangingPunct="1">
              <a:spcBef>
                <a:spcPct val="0"/>
              </a:spcBef>
              <a:buFontTx/>
              <a:buNone/>
            </a:pPr>
            <a:endParaRPr lang="en-US" altLang="en-US" sz="1800"/>
          </a:p>
          <a:p>
            <a:pPr eaLnBrk="1" fontAlgn="t" hangingPunct="1">
              <a:spcBef>
                <a:spcPct val="0"/>
              </a:spcBef>
              <a:buFontTx/>
              <a:buNone/>
            </a:pPr>
            <a:r>
              <a:rPr lang="en-US" altLang="en-US" sz="1800" b="1"/>
              <a:t>GBBC checklists can be accepted from anywhere in the world!</a:t>
            </a:r>
          </a:p>
          <a:p>
            <a:pPr eaLnBrk="1" fontAlgn="t" hangingPunct="1">
              <a:spcBef>
                <a:spcPct val="0"/>
              </a:spcBef>
              <a:buFontTx/>
              <a:buNone/>
            </a:pPr>
            <a:endParaRPr lang="en-US" altLang="en-US" sz="1800"/>
          </a:p>
          <a:p>
            <a:pPr eaLnBrk="1" fontAlgn="t" hangingPunct="1">
              <a:spcBef>
                <a:spcPct val="0"/>
              </a:spcBef>
              <a:buFontTx/>
              <a:buNone/>
            </a:pPr>
            <a:r>
              <a:rPr lang="en-US" altLang="en-US" sz="1800"/>
              <a:t>Everyone is welcome--from beginning bird watchers to experts. It takes as little as 15 minutes on one day, or you can count for as long as you like each day of the event. It’s free, fun, and easy—and it helps the birds.</a:t>
            </a:r>
          </a:p>
          <a:p>
            <a:pPr eaLnBrk="1" fontAlgn="t" hangingPunct="1">
              <a:spcBef>
                <a:spcPct val="0"/>
              </a:spcBef>
              <a:buFontTx/>
              <a:buNone/>
            </a:pPr>
            <a:r>
              <a:rPr lang="en-US" altLang="en-US" sz="1800"/>
              <a:t> </a:t>
            </a:r>
          </a:p>
          <a:p>
            <a:pPr eaLnBrk="1" fontAlgn="t" hangingPunct="1">
              <a:spcBef>
                <a:spcPct val="0"/>
              </a:spcBef>
              <a:buFontTx/>
              <a:buNone/>
            </a:pPr>
            <a:r>
              <a:rPr lang="en-US" altLang="en-US" sz="1800"/>
              <a:t>Participants tally the number of individual birds of each species they see during their count period. They enter these numbers on the GBBC website.</a:t>
            </a:r>
          </a:p>
          <a:p>
            <a:pPr eaLnBrk="1" fontAlgn="t" hangingPunct="1">
              <a:spcBef>
                <a:spcPct val="0"/>
              </a:spcBef>
              <a:buFontTx/>
              <a:buNone/>
            </a:pPr>
            <a:endParaRPr lang="en-US" altLang="en-US" sz="1800"/>
          </a:p>
          <a:p>
            <a:pPr algn="ctr" eaLnBrk="1" fontAlgn="t" hangingPunct="1">
              <a:spcBef>
                <a:spcPct val="0"/>
              </a:spcBef>
              <a:buFontTx/>
              <a:buNone/>
            </a:pPr>
            <a:r>
              <a:rPr lang="en-US" altLang="en-US" sz="1400" i="1"/>
              <a:t>The Great Backyard Bird Count is led by the Cornell Lab of Ornithology and National Audubon Society, </a:t>
            </a:r>
          </a:p>
          <a:p>
            <a:pPr algn="ctr" eaLnBrk="1" fontAlgn="t" hangingPunct="1">
              <a:spcBef>
                <a:spcPct val="0"/>
              </a:spcBef>
              <a:buFontTx/>
              <a:buNone/>
            </a:pPr>
            <a:r>
              <a:rPr lang="en-US" altLang="en-US" sz="1400" i="1"/>
              <a:t>with Canadian partner Bird Studies Canada and sponsorship from Wild Birds Unlimited.</a:t>
            </a:r>
            <a:endParaRPr lang="en-US" altLang="en-US" sz="1800"/>
          </a:p>
        </p:txBody>
      </p:sp>
    </p:spTree>
  </p:cSld>
  <p:clrMapOvr>
    <a:masterClrMapping/>
  </p:clrMapOvr>
  <p:transition spd="med">
    <p:dissolv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Box 4">
            <a:extLst>
              <a:ext uri="{FF2B5EF4-FFF2-40B4-BE49-F238E27FC236}">
                <a16:creationId xmlns:a16="http://schemas.microsoft.com/office/drawing/2014/main" id="{9C3CE84F-E6D0-4000-A73A-8222AA737626}"/>
              </a:ext>
            </a:extLst>
          </p:cNvPr>
          <p:cNvSpPr txBox="1">
            <a:spLocks noChangeArrowheads="1"/>
          </p:cNvSpPr>
          <p:nvPr/>
        </p:nvSpPr>
        <p:spPr bwMode="auto">
          <a:xfrm>
            <a:off x="2133600" y="9144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endParaRPr lang="en-US" altLang="en-US" sz="1800"/>
          </a:p>
        </p:txBody>
      </p:sp>
      <p:pic>
        <p:nvPicPr>
          <p:cNvPr id="45059" name="Picture 1">
            <a:extLst>
              <a:ext uri="{FF2B5EF4-FFF2-40B4-BE49-F238E27FC236}">
                <a16:creationId xmlns:a16="http://schemas.microsoft.com/office/drawing/2014/main" id="{92C47322-0CE8-4C5B-A2AB-C4523198350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57375" y="1247775"/>
            <a:ext cx="5410200"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TextBox 2">
            <a:extLst>
              <a:ext uri="{FF2B5EF4-FFF2-40B4-BE49-F238E27FC236}">
                <a16:creationId xmlns:a16="http://schemas.microsoft.com/office/drawing/2014/main" id="{44E044E6-F487-4B4E-8C45-BB4D3BEEAC22}"/>
              </a:ext>
            </a:extLst>
          </p:cNvPr>
          <p:cNvSpPr txBox="1">
            <a:spLocks noChangeArrowheads="1"/>
          </p:cNvSpPr>
          <p:nvPr/>
        </p:nvSpPr>
        <p:spPr bwMode="auto">
          <a:xfrm>
            <a:off x="1995488" y="5715000"/>
            <a:ext cx="5135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a:t>I counted 14 species in my yard</a:t>
            </a:r>
          </a:p>
          <a:p>
            <a:pPr algn="ctr">
              <a:spcBef>
                <a:spcPct val="0"/>
              </a:spcBef>
              <a:buFontTx/>
              <a:buNone/>
            </a:pPr>
            <a:r>
              <a:rPr lang="en-US" altLang="en-US" sz="1800">
                <a:hlinkClick r:id="rId3"/>
              </a:rPr>
              <a:t>https://ebird.org/gbbc/view/checklist/S42940506</a:t>
            </a:r>
            <a:r>
              <a:rPr lang="en-US" altLang="en-US" sz="1800"/>
              <a:t> </a:t>
            </a:r>
          </a:p>
        </p:txBody>
      </p:sp>
      <p:pic>
        <p:nvPicPr>
          <p:cNvPr id="45061" name="Picture 10">
            <a:extLst>
              <a:ext uri="{FF2B5EF4-FFF2-40B4-BE49-F238E27FC236}">
                <a16:creationId xmlns:a16="http://schemas.microsoft.com/office/drawing/2014/main" id="{8489FC84-B2DA-4BC0-B5A6-68F4FBA01C7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450850"/>
            <a:ext cx="52863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18" descr="Powered by eBird">
            <a:hlinkClick r:id="rId5"/>
            <a:extLst>
              <a:ext uri="{FF2B5EF4-FFF2-40B4-BE49-F238E27FC236}">
                <a16:creationId xmlns:a16="http://schemas.microsoft.com/office/drawing/2014/main" id="{0876A113-18E0-4A39-A195-28CDA1AC15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450850"/>
            <a:ext cx="14938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3" name="TextBox 11">
            <a:extLst>
              <a:ext uri="{FF2B5EF4-FFF2-40B4-BE49-F238E27FC236}">
                <a16:creationId xmlns:a16="http://schemas.microsoft.com/office/drawing/2014/main" id="{D48EFB23-013A-4C31-8407-6CFC134FEF9A}"/>
              </a:ext>
            </a:extLst>
          </p:cNvPr>
          <p:cNvSpPr txBox="1">
            <a:spLocks noChangeArrowheads="1"/>
          </p:cNvSpPr>
          <p:nvPr/>
        </p:nvSpPr>
        <p:spPr bwMode="auto">
          <a:xfrm>
            <a:off x="7419975" y="2819400"/>
            <a:ext cx="152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a:t>Sunday, February 18, 2018</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A62BEAEC-1D9F-4B9A-8710-39A9ECA3F05B}"/>
              </a:ext>
            </a:extLst>
          </p:cNvPr>
          <p:cNvSpPr>
            <a:spLocks noGrp="1" noChangeArrowheads="1"/>
          </p:cNvSpPr>
          <p:nvPr>
            <p:ph type="title" sz="quarter"/>
          </p:nvPr>
        </p:nvSpPr>
        <p:spPr>
          <a:xfrm>
            <a:off x="612775" y="152400"/>
            <a:ext cx="8229600" cy="715963"/>
          </a:xfrm>
        </p:spPr>
        <p:txBody>
          <a:bodyPr/>
          <a:lstStyle/>
          <a:p>
            <a:r>
              <a:rPr lang="en-US" altLang="en-US" sz="4000"/>
              <a:t>Birding Resources</a:t>
            </a:r>
          </a:p>
        </p:txBody>
      </p:sp>
      <p:sp>
        <p:nvSpPr>
          <p:cNvPr id="46083" name="Content Placeholder 4">
            <a:extLst>
              <a:ext uri="{FF2B5EF4-FFF2-40B4-BE49-F238E27FC236}">
                <a16:creationId xmlns:a16="http://schemas.microsoft.com/office/drawing/2014/main" id="{715BBC29-CA81-49DA-AE8A-8445E94BF66B}"/>
              </a:ext>
            </a:extLst>
          </p:cNvPr>
          <p:cNvSpPr>
            <a:spLocks noGrp="1" noChangeArrowheads="1"/>
          </p:cNvSpPr>
          <p:nvPr>
            <p:ph sz="quarter" idx="3"/>
          </p:nvPr>
        </p:nvSpPr>
        <p:spPr>
          <a:xfrm>
            <a:off x="228600" y="674688"/>
            <a:ext cx="8610600" cy="6030912"/>
          </a:xfrm>
        </p:spPr>
        <p:txBody>
          <a:bodyPr/>
          <a:lstStyle/>
          <a:p>
            <a:r>
              <a:rPr lang="en-US" altLang="en-US" sz="1600"/>
              <a:t>Apps</a:t>
            </a:r>
          </a:p>
          <a:p>
            <a:pPr lvl="1"/>
            <a:r>
              <a:rPr lang="en-US" altLang="en-US" sz="1600"/>
              <a:t>Audubon Bird Guide – free (phone)</a:t>
            </a:r>
          </a:p>
          <a:p>
            <a:pPr lvl="1"/>
            <a:r>
              <a:rPr lang="en-US" altLang="en-US" sz="1600"/>
              <a:t>iBird PRO app - $14.95 (phone)</a:t>
            </a:r>
          </a:p>
          <a:p>
            <a:pPr lvl="1"/>
            <a:r>
              <a:rPr lang="en-US" altLang="en-US" sz="1600"/>
              <a:t>Merlin Bird ID app - free (phone)</a:t>
            </a:r>
          </a:p>
          <a:p>
            <a:r>
              <a:rPr lang="en-US" altLang="en-US" sz="1600"/>
              <a:t>American Birding Conservancy (ABC)  </a:t>
            </a:r>
            <a:r>
              <a:rPr lang="en-US" altLang="en-US" sz="1600">
                <a:hlinkClick r:id="rId2"/>
              </a:rPr>
              <a:t>https://abcbirds.org/</a:t>
            </a:r>
            <a:r>
              <a:rPr lang="en-US" altLang="en-US" sz="1600"/>
              <a:t> </a:t>
            </a:r>
          </a:p>
          <a:p>
            <a:r>
              <a:rPr lang="en-US" altLang="en-US" sz="1600"/>
              <a:t>National Audubon Society (NAS) </a:t>
            </a:r>
            <a:r>
              <a:rPr lang="en-US" altLang="en-US" sz="1600">
                <a:hlinkClick r:id="rId3"/>
              </a:rPr>
              <a:t>http://www.audubon.org/</a:t>
            </a:r>
            <a:r>
              <a:rPr lang="en-US" altLang="en-US" sz="1600"/>
              <a:t>  </a:t>
            </a:r>
          </a:p>
          <a:p>
            <a:r>
              <a:rPr lang="en-US" altLang="en-US" sz="1600"/>
              <a:t>Audubon California  </a:t>
            </a:r>
            <a:r>
              <a:rPr lang="en-US" altLang="en-US" sz="1600">
                <a:hlinkClick r:id="rId4"/>
              </a:rPr>
              <a:t>http://ca.audubon.org/</a:t>
            </a:r>
            <a:r>
              <a:rPr lang="en-US" altLang="en-US" sz="1600"/>
              <a:t> </a:t>
            </a:r>
          </a:p>
          <a:p>
            <a:r>
              <a:rPr lang="en-US" altLang="en-US" sz="1600"/>
              <a:t>Cornell Lab of Ornithology</a:t>
            </a:r>
          </a:p>
          <a:p>
            <a:pPr lvl="1"/>
            <a:r>
              <a:rPr lang="en-US" altLang="en-US" sz="1600">
                <a:hlinkClick r:id="rId5"/>
              </a:rPr>
              <a:t>www.birds.cornell.edu</a:t>
            </a:r>
            <a:endParaRPr lang="en-US" altLang="en-US" sz="1600"/>
          </a:p>
          <a:p>
            <a:pPr lvl="1"/>
            <a:r>
              <a:rPr lang="en-US" altLang="en-US" sz="1600">
                <a:hlinkClick r:id="rId6"/>
              </a:rPr>
              <a:t>http://www.allaboutbirds.org/</a:t>
            </a:r>
            <a:endParaRPr lang="en-US" altLang="en-US" sz="1600"/>
          </a:p>
          <a:p>
            <a:r>
              <a:rPr lang="en-US" altLang="en-US" sz="1600"/>
              <a:t>Macauley Library (Cornell)</a:t>
            </a:r>
          </a:p>
          <a:p>
            <a:pPr lvl="1"/>
            <a:r>
              <a:rPr lang="en-US" altLang="en-US" sz="1600">
                <a:hlinkClick r:id="rId7"/>
              </a:rPr>
              <a:t>https://macaulaylibrary.org/browse/taxa/aves</a:t>
            </a:r>
            <a:endParaRPr lang="en-US" altLang="en-US" sz="1600"/>
          </a:p>
          <a:p>
            <a:r>
              <a:rPr lang="en-US" altLang="en-US" sz="1600"/>
              <a:t>The Institute for Bird Populations  </a:t>
            </a:r>
            <a:r>
              <a:rPr lang="en-US" altLang="en-US" sz="1600">
                <a:hlinkClick r:id="rId8"/>
              </a:rPr>
              <a:t>http://www.birdpop.org/</a:t>
            </a:r>
            <a:r>
              <a:rPr lang="en-US" altLang="en-US" sz="1600"/>
              <a:t> </a:t>
            </a:r>
          </a:p>
          <a:p>
            <a:r>
              <a:rPr lang="en-US" altLang="en-US" sz="1600"/>
              <a:t>Join a Local Audubon Birding Group</a:t>
            </a:r>
          </a:p>
          <a:p>
            <a:pPr lvl="1"/>
            <a:r>
              <a:rPr lang="en-US" altLang="en-US" sz="1600"/>
              <a:t>Los Angeles Audubon Society </a:t>
            </a:r>
            <a:r>
              <a:rPr lang="en-US" altLang="en-US" sz="1600">
                <a:hlinkClick r:id="rId9"/>
              </a:rPr>
              <a:t>http://losangelesaudubon.org</a:t>
            </a:r>
            <a:endParaRPr lang="en-US" altLang="en-US" sz="1600"/>
          </a:p>
          <a:p>
            <a:pPr lvl="1"/>
            <a:r>
              <a:rPr lang="en-US" altLang="en-US" sz="1600"/>
              <a:t>San Fernando Audubon Society  </a:t>
            </a:r>
            <a:r>
              <a:rPr lang="en-US" altLang="en-US" sz="1600">
                <a:hlinkClick r:id="rId10"/>
              </a:rPr>
              <a:t>https://www.sfvaudubon.org/</a:t>
            </a:r>
            <a:endParaRPr lang="en-US" altLang="en-US" sz="1600"/>
          </a:p>
          <a:p>
            <a:pPr lvl="1"/>
            <a:r>
              <a:rPr lang="en-US" altLang="en-US" sz="1600"/>
              <a:t>Santa Monica Bay Audubon Society </a:t>
            </a:r>
            <a:r>
              <a:rPr lang="en-US" altLang="en-US" sz="1600">
                <a:hlinkClick r:id="rId11"/>
              </a:rPr>
              <a:t>https://smbasblog.com/</a:t>
            </a:r>
            <a:r>
              <a:rPr lang="en-US" altLang="en-US" sz="1600"/>
              <a:t> </a:t>
            </a:r>
          </a:p>
          <a:p>
            <a:r>
              <a:rPr lang="en-US" altLang="en-US" sz="1600"/>
              <a:t>Join a Local Birding Email Group</a:t>
            </a:r>
          </a:p>
          <a:p>
            <a:pPr lvl="1"/>
            <a:r>
              <a:rPr lang="en-US" altLang="en-US" sz="1600"/>
              <a:t>LACoBirds  </a:t>
            </a:r>
            <a:r>
              <a:rPr lang="en-US" altLang="en-US" sz="1600">
                <a:hlinkClick r:id="rId12"/>
              </a:rPr>
              <a:t>https://groups.yahoo.com/neo/groups/LACoBirds/info</a:t>
            </a:r>
            <a:r>
              <a:rPr lang="en-US" altLang="en-US" sz="1600"/>
              <a:t> </a:t>
            </a:r>
          </a:p>
          <a:p>
            <a:pPr lvl="1"/>
            <a:r>
              <a:rPr lang="en-US" altLang="en-US" sz="1600"/>
              <a:t>CalBirds  </a:t>
            </a:r>
            <a:r>
              <a:rPr lang="en-US" altLang="en-US" sz="1600">
                <a:hlinkClick r:id="rId13"/>
              </a:rPr>
              <a:t>https://groups.yahoo.com/neo/groups/CALBIRDS/info?referrer=LACoBirds</a:t>
            </a:r>
            <a:endParaRPr lang="en-US" altLang="en-US" sz="1600"/>
          </a:p>
          <a:p>
            <a:pPr marL="914400" lvl="2" indent="0">
              <a:buFontTx/>
              <a:buNone/>
            </a:pPr>
            <a:endParaRPr lang="en-US" altLang="en-US" sz="1800"/>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FAB4EDAB-5162-4BCE-B89E-8881C66819C5}"/>
              </a:ext>
            </a:extLst>
          </p:cNvPr>
          <p:cNvSpPr>
            <a:spLocks noGrp="1" noChangeArrowheads="1"/>
          </p:cNvSpPr>
          <p:nvPr>
            <p:ph type="title" sz="quarter"/>
          </p:nvPr>
        </p:nvSpPr>
        <p:spPr>
          <a:xfrm>
            <a:off x="609600" y="228600"/>
            <a:ext cx="8229600" cy="715963"/>
          </a:xfrm>
        </p:spPr>
        <p:txBody>
          <a:bodyPr/>
          <a:lstStyle/>
          <a:p>
            <a:r>
              <a:rPr lang="en-US" altLang="en-US"/>
              <a:t>Birding Resources</a:t>
            </a:r>
          </a:p>
        </p:txBody>
      </p:sp>
      <p:sp>
        <p:nvSpPr>
          <p:cNvPr id="47107" name="Content Placeholder 4">
            <a:extLst>
              <a:ext uri="{FF2B5EF4-FFF2-40B4-BE49-F238E27FC236}">
                <a16:creationId xmlns:a16="http://schemas.microsoft.com/office/drawing/2014/main" id="{AB25CBA1-6E4E-4C67-AFB3-3FC61348AF44}"/>
              </a:ext>
            </a:extLst>
          </p:cNvPr>
          <p:cNvSpPr>
            <a:spLocks noGrp="1" noChangeArrowheads="1"/>
          </p:cNvSpPr>
          <p:nvPr>
            <p:ph sz="quarter" idx="3"/>
          </p:nvPr>
        </p:nvSpPr>
        <p:spPr>
          <a:xfrm>
            <a:off x="212725" y="1752600"/>
            <a:ext cx="8610600" cy="4572000"/>
          </a:xfrm>
        </p:spPr>
        <p:txBody>
          <a:bodyPr/>
          <a:lstStyle/>
          <a:p>
            <a:pPr lvl="1" algn="ctr"/>
            <a:r>
              <a:rPr lang="en-US" altLang="en-US"/>
              <a:t>Bird Reference Books</a:t>
            </a:r>
          </a:p>
          <a:p>
            <a:pPr lvl="1"/>
            <a:endParaRPr lang="en-US" altLang="en-US" sz="1000"/>
          </a:p>
          <a:p>
            <a:pPr lvl="1">
              <a:buFontTx/>
              <a:buAutoNum type="arabicParenR"/>
            </a:pPr>
            <a:r>
              <a:rPr lang="en-US" altLang="en-US" sz="1400"/>
              <a:t>A Birder’s Guide to Southern California, by Brad Schram, published by American Birding Association (ABA), 1998 </a:t>
            </a:r>
          </a:p>
          <a:p>
            <a:pPr lvl="1">
              <a:buFontTx/>
              <a:buAutoNum type="arabicParenR"/>
            </a:pPr>
            <a:r>
              <a:rPr lang="en-US" altLang="en-US" sz="1400"/>
              <a:t>Birds of the Los Angeles Region, by Kimball L. Garrett, Jon L. Dunn, and Bob Morse, 2006</a:t>
            </a:r>
          </a:p>
          <a:p>
            <a:pPr lvl="1">
              <a:buFontTx/>
              <a:buAutoNum type="arabicParenR"/>
            </a:pPr>
            <a:r>
              <a:rPr lang="en-US" altLang="en-US" sz="1400"/>
              <a:t>Birds of North America, By Kenn Kaufman, 2000</a:t>
            </a:r>
          </a:p>
          <a:p>
            <a:pPr lvl="1">
              <a:buFontTx/>
              <a:buAutoNum type="arabicParenR"/>
            </a:pPr>
            <a:r>
              <a:rPr lang="en-US" altLang="en-US" sz="1400"/>
              <a:t>Birds of Southern California, by Kimball L. Garrett, Jon L. Dunn, Brian E. Small, 2012</a:t>
            </a:r>
          </a:p>
          <a:p>
            <a:pPr lvl="1">
              <a:buFontTx/>
              <a:buAutoNum type="arabicParenR"/>
            </a:pPr>
            <a:r>
              <a:rPr lang="en-US" altLang="en-US" sz="1400"/>
              <a:t>Field Guide to the Birds – Western Region, by Donald &amp; Lillian Stokes, 1996</a:t>
            </a:r>
          </a:p>
          <a:p>
            <a:pPr lvl="1">
              <a:buFontTx/>
              <a:buAutoNum type="arabicParenR"/>
            </a:pPr>
            <a:r>
              <a:rPr lang="en-US" altLang="en-US" sz="1400"/>
              <a:t>Field Guide to the Birds of North America, published by National Geographic, 1999</a:t>
            </a:r>
          </a:p>
          <a:p>
            <a:pPr lvl="1">
              <a:buFontTx/>
              <a:buAutoNum type="arabicParenR"/>
            </a:pPr>
            <a:r>
              <a:rPr lang="en-US" altLang="en-US" sz="1400"/>
              <a:t>Field Guide to the Birds of Western North America, published by National Geographic, 2008</a:t>
            </a:r>
          </a:p>
          <a:p>
            <a:pPr lvl="1">
              <a:buFontTx/>
              <a:buAutoNum type="arabicParenR"/>
            </a:pPr>
            <a:r>
              <a:rPr lang="en-US" altLang="en-US" sz="1400"/>
              <a:t>Important Bird Areas of California, by Daniel S. Cooper, published by Audubon California, 2004 </a:t>
            </a:r>
          </a:p>
          <a:p>
            <a:pPr lvl="1">
              <a:buFontTx/>
              <a:buAutoNum type="arabicParenR"/>
            </a:pPr>
            <a:r>
              <a:rPr lang="en-US" altLang="en-US" sz="1400"/>
              <a:t>Sibley Field Guide to Birds – Western North America, by David Sibley, 2003</a:t>
            </a:r>
          </a:p>
          <a:p>
            <a:pPr lvl="1">
              <a:buFontTx/>
              <a:buAutoNum type="arabicParenR"/>
            </a:pPr>
            <a:r>
              <a:rPr lang="en-US" altLang="en-US" sz="1400"/>
              <a:t>Western Birds, by Roger Tory Peterson, 1990</a:t>
            </a:r>
            <a:br>
              <a:rPr lang="en-US" altLang="en-US" sz="1400"/>
            </a:br>
            <a:endParaRPr lang="en-US" altLang="en-US" sz="1400"/>
          </a:p>
          <a:p>
            <a:pPr lvl="3"/>
            <a:endParaRPr lang="en-US" altLang="en-US"/>
          </a:p>
          <a:p>
            <a:endParaRPr lang="en-US" altLang="en-US"/>
          </a:p>
        </p:txBody>
      </p:sp>
      <p:pic>
        <p:nvPicPr>
          <p:cNvPr id="47108" name="Picture 1">
            <a:extLst>
              <a:ext uri="{FF2B5EF4-FFF2-40B4-BE49-F238E27FC236}">
                <a16:creationId xmlns:a16="http://schemas.microsoft.com/office/drawing/2014/main" id="{32E48E49-6B3A-4B9C-AF19-D81E8728E0E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42913"/>
            <a:ext cx="1300163" cy="176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2">
            <a:extLst>
              <a:ext uri="{FF2B5EF4-FFF2-40B4-BE49-F238E27FC236}">
                <a16:creationId xmlns:a16="http://schemas.microsoft.com/office/drawing/2014/main" id="{54BACA17-4224-49E9-93BE-D06C7C171F2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4876800"/>
            <a:ext cx="122555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0" name="TextBox 1">
            <a:extLst>
              <a:ext uri="{FF2B5EF4-FFF2-40B4-BE49-F238E27FC236}">
                <a16:creationId xmlns:a16="http://schemas.microsoft.com/office/drawing/2014/main" id="{488ADE66-9809-4412-9429-BDEAD422AA76}"/>
              </a:ext>
            </a:extLst>
          </p:cNvPr>
          <p:cNvSpPr txBox="1">
            <a:spLocks noChangeArrowheads="1"/>
          </p:cNvSpPr>
          <p:nvPr/>
        </p:nvSpPr>
        <p:spPr bwMode="auto">
          <a:xfrm>
            <a:off x="1042988" y="5562600"/>
            <a:ext cx="5092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400"/>
              <a:t>STANDARDIZED 4- AND 6-LETTER BIRD SPECIES CODES</a:t>
            </a:r>
          </a:p>
          <a:p>
            <a:pPr algn="ctr">
              <a:spcBef>
                <a:spcPct val="0"/>
              </a:spcBef>
              <a:buFontTx/>
              <a:buNone/>
            </a:pPr>
            <a:r>
              <a:rPr lang="en-US" altLang="en-US" sz="1400">
                <a:hlinkClick r:id="rId4"/>
              </a:rPr>
              <a:t>https://www.birdpop.org/pages/birdSpeciesCodes.php</a:t>
            </a:r>
            <a:r>
              <a:rPr lang="en-US" altLang="en-US" sz="1400"/>
              <a:t> </a:t>
            </a:r>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D0FD6783-69EF-47CD-BF95-B1B21F870F83}"/>
              </a:ext>
            </a:extLst>
          </p:cNvPr>
          <p:cNvSpPr>
            <a:spLocks noGrp="1" noChangeArrowheads="1"/>
          </p:cNvSpPr>
          <p:nvPr>
            <p:ph type="body" idx="1"/>
          </p:nvPr>
        </p:nvSpPr>
        <p:spPr>
          <a:xfrm>
            <a:off x="685800" y="990600"/>
            <a:ext cx="7467600" cy="5486400"/>
          </a:xfrm>
        </p:spPr>
        <p:txBody>
          <a:bodyPr/>
          <a:lstStyle/>
          <a:p>
            <a:pPr marL="609600" indent="-609600">
              <a:buFontTx/>
              <a:buAutoNum type="arabicParenR"/>
            </a:pPr>
            <a:r>
              <a:rPr lang="en-US" altLang="en-US" sz="1100"/>
              <a:t>“A CALIFORNIAN’S GUIDE TO THE TREES AMONG US”, by Matt Ritter</a:t>
            </a:r>
          </a:p>
          <a:p>
            <a:pPr marL="609600" indent="-609600">
              <a:buFontTx/>
              <a:buAutoNum type="arabicParenR"/>
            </a:pPr>
            <a:r>
              <a:rPr lang="en-US" altLang="en-US" sz="1100"/>
              <a:t>“AN INTRODUCTION TO SOUTHERN CALIFORNIA BUTTERFLIES”, by Fred Heath and Herbert Clarke</a:t>
            </a:r>
          </a:p>
          <a:p>
            <a:pPr marL="609600" indent="-609600">
              <a:buFontTx/>
              <a:buAutoNum type="arabicParenR"/>
            </a:pPr>
            <a:r>
              <a:rPr lang="en-US" altLang="en-US" sz="1100"/>
              <a:t>“BRINGING NATURE HOME How You Can Sustain Wildlife with Native Plants”, by Douglas Tallamy</a:t>
            </a:r>
          </a:p>
          <a:p>
            <a:pPr marL="609600" indent="-609600">
              <a:buFontTx/>
              <a:buAutoNum type="arabicParenR"/>
            </a:pPr>
            <a:r>
              <a:rPr lang="en-US" altLang="en-US" sz="1100"/>
              <a:t>“CALIFORNIA NATIVE PLANTS FOR THE GARDEN”, by Carol Bornstein, David Fross and Bart O’Brien</a:t>
            </a:r>
          </a:p>
          <a:p>
            <a:pPr marL="609600" indent="-609600">
              <a:buFontTx/>
              <a:buAutoNum type="arabicParenR"/>
            </a:pPr>
            <a:r>
              <a:rPr lang="en-US" altLang="en-US" sz="1100"/>
              <a:t>“DESIGNING CALIFORNIA NATIVE GARDENS”, by Glenn Keator and Alrie Middlebrook</a:t>
            </a:r>
          </a:p>
          <a:p>
            <a:pPr marL="609600" indent="-609600">
              <a:buFontTx/>
              <a:buAutoNum type="arabicParenR"/>
            </a:pPr>
            <a:r>
              <a:rPr lang="en-US" altLang="en-US" sz="1100"/>
              <a:t>“FLOWERING PLANTS The Santa Monica Mountains Coastal &amp; Chaparral Regions of Southern California”, by Nancy Dale and California Native Plant Society</a:t>
            </a:r>
          </a:p>
          <a:p>
            <a:pPr marL="609600" indent="-609600">
              <a:buFontTx/>
              <a:buAutoNum type="arabicParenR"/>
            </a:pPr>
            <a:r>
              <a:rPr lang="en-US" altLang="en-US" sz="1100"/>
              <a:t>“GARDENING WITH A WILD HEART Restoring California’s Landscapes at Home”, by Judith Larner Lowry</a:t>
            </a:r>
          </a:p>
          <a:p>
            <a:pPr marL="609600" indent="-609600">
              <a:buFontTx/>
              <a:buAutoNum type="arabicParenR"/>
            </a:pPr>
            <a:r>
              <a:rPr lang="en-US" altLang="en-US" sz="1100"/>
              <a:t>“HEALING WITH MEDICINAL PLANTS OF THE WEST”, by Cecilia Garcia and James D. Adams, Jr.</a:t>
            </a:r>
          </a:p>
          <a:p>
            <a:pPr marL="609600" indent="-609600">
              <a:buFontTx/>
              <a:buAutoNum type="arabicParenR"/>
            </a:pPr>
            <a:r>
              <a:rPr lang="en-US" altLang="en-US" sz="1100"/>
              <a:t>“HOW TO BE A (BAD) BIRDWATCHER”, by Simon Barnes</a:t>
            </a:r>
          </a:p>
          <a:p>
            <a:pPr marL="609600" indent="-609600">
              <a:buFontTx/>
              <a:buAutoNum type="arabicParenR"/>
            </a:pPr>
            <a:r>
              <a:rPr lang="en-US" altLang="en-US" sz="1100"/>
              <a:t>“INSECTS OF THE LOS ANGELES BASIN”, by Charles L. Hogue</a:t>
            </a:r>
          </a:p>
          <a:p>
            <a:pPr marL="609600" indent="-609600">
              <a:buFontTx/>
              <a:buAutoNum type="arabicParenR"/>
            </a:pPr>
            <a:r>
              <a:rPr lang="en-US" altLang="en-US" sz="1100"/>
              <a:t>“KINGBIRD HIGHWAY: The Biggest Year in the Life of an Extreme Birder”, by Kenn Kaufman</a:t>
            </a:r>
          </a:p>
          <a:p>
            <a:pPr marL="609600" indent="-609600">
              <a:buFontTx/>
              <a:buAutoNum type="arabicParenR"/>
            </a:pPr>
            <a:r>
              <a:rPr lang="en-US" altLang="en-US" sz="1100"/>
              <a:t>“NATIVE TREASURES, GARDENING WITH THE PLANTS OF CALIFORNIA”, by M. Nevin Smith</a:t>
            </a:r>
          </a:p>
          <a:p>
            <a:pPr marL="609600" indent="-609600">
              <a:buFontTx/>
              <a:buAutoNum type="arabicParenR"/>
            </a:pPr>
            <a:r>
              <a:rPr lang="en-US" altLang="en-US" sz="1100"/>
              <a:t>“REIMAGING THE CALIFORNIA LAWN Water-conserving Plants, Practices, and Designs” by Carol Bornstein, David Fross, and Bart O’Brien</a:t>
            </a:r>
          </a:p>
          <a:p>
            <a:pPr marL="609600" indent="-609600">
              <a:buFontTx/>
              <a:buAutoNum type="arabicParenR"/>
            </a:pPr>
            <a:r>
              <a:rPr lang="en-US" altLang="en-US" sz="1100"/>
              <a:t>“SONGBIRD JOURNEYS  Four Seasons in the Lives of Migratory Birds”, by Miyoko Chu</a:t>
            </a:r>
          </a:p>
          <a:p>
            <a:pPr marL="609600" indent="-609600">
              <a:buFontTx/>
              <a:buAutoNum type="arabicParenR"/>
            </a:pPr>
            <a:r>
              <a:rPr lang="en-US" altLang="en-US" sz="1100"/>
              <a:t>“TENDING THE WILD”, by M. Kat Anderson</a:t>
            </a:r>
          </a:p>
          <a:p>
            <a:pPr marL="609600" indent="-609600">
              <a:buFontTx/>
              <a:buAutoNum type="arabicParenR"/>
            </a:pPr>
            <a:r>
              <a:rPr lang="en-US" altLang="en-US" sz="1100"/>
              <a:t>“THE GENIUS OF BIRDS”, by Jennifer Ackerman</a:t>
            </a:r>
          </a:p>
          <a:p>
            <a:pPr marL="609600" indent="-609600">
              <a:buFontTx/>
              <a:buAutoNum type="arabicParenR"/>
            </a:pPr>
            <a:r>
              <a:rPr lang="en-US" altLang="en-US" sz="1100"/>
              <a:t>“THE HIDDEN LIFE OF TREES What They Feel, How They Communicate”, by Peter Wohlleben</a:t>
            </a:r>
          </a:p>
          <a:p>
            <a:pPr marL="609600" indent="-609600">
              <a:buFontTx/>
              <a:buAutoNum type="arabicParenR"/>
            </a:pPr>
            <a:r>
              <a:rPr lang="en-US" altLang="en-US" sz="1100"/>
              <a:t>“THE LANDSCAPING IDEAS OF JAYS  A Natural History of the Backyard Restoration Garden”, by Judith Larner Lowry</a:t>
            </a:r>
          </a:p>
          <a:p>
            <a:pPr marL="609600" indent="-609600">
              <a:buFontTx/>
              <a:buAutoNum type="arabicParenR"/>
            </a:pPr>
            <a:r>
              <a:rPr lang="en-US" altLang="en-US" sz="1100"/>
              <a:t>“THE SINGING LIFE OF BIRDS The Art and Science of Listening to Birdsong”, by Donald Kroodsma</a:t>
            </a:r>
          </a:p>
          <a:p>
            <a:pPr marL="609600" indent="-609600">
              <a:buFontTx/>
              <a:buAutoNum type="arabicParenR"/>
            </a:pPr>
            <a:r>
              <a:rPr lang="en-US" altLang="en-US" sz="1100"/>
              <a:t>“THE SOIL WILL SAVE US How Scientists, Farmers, and Foodies are Healing the Soil to Save the Planet”, by Kristin Ohlson</a:t>
            </a:r>
          </a:p>
          <a:p>
            <a:pPr marL="609600" indent="-609600">
              <a:buFontTx/>
              <a:buAutoNum type="arabicParenR"/>
            </a:pPr>
            <a:r>
              <a:rPr lang="en-US" altLang="en-US" sz="1100"/>
              <a:t>“THE SONGS OF TREES Stories From Nature’s Great Connectors”, by David George Haskell</a:t>
            </a:r>
          </a:p>
          <a:p>
            <a:pPr marL="609600" indent="-609600">
              <a:buFontTx/>
              <a:buAutoNum type="arabicParenR"/>
            </a:pPr>
            <a:r>
              <a:rPr lang="en-US" altLang="en-US" sz="1100"/>
              <a:t>“WILDFLOWERS OF THE SANTA MONICA MOUNTAINS”, by Milt McAuley</a:t>
            </a:r>
          </a:p>
          <a:p>
            <a:pPr marL="609600" indent="-609600">
              <a:buFontTx/>
              <a:buAutoNum type="arabicParenR"/>
            </a:pPr>
            <a:endParaRPr lang="en-US" altLang="en-US" sz="1100"/>
          </a:p>
          <a:p>
            <a:pPr marL="609600" indent="-609600">
              <a:buFontTx/>
              <a:buNone/>
            </a:pPr>
            <a:endParaRPr lang="en-US" altLang="en-US" sz="1400"/>
          </a:p>
          <a:p>
            <a:pPr marL="990600" lvl="1" indent="-533400">
              <a:lnSpc>
                <a:spcPct val="80000"/>
              </a:lnSpc>
              <a:buFontTx/>
              <a:buAutoNum type="arabicPeriod"/>
            </a:pPr>
            <a:endParaRPr lang="en-US" altLang="en-US" sz="1400"/>
          </a:p>
          <a:p>
            <a:pPr marL="990600" lvl="1" indent="-533400">
              <a:lnSpc>
                <a:spcPct val="80000"/>
              </a:lnSpc>
              <a:buFontTx/>
              <a:buAutoNum type="arabicPeriod"/>
            </a:pPr>
            <a:endParaRPr lang="en-US" altLang="en-US" sz="1400"/>
          </a:p>
          <a:p>
            <a:pPr marL="990600" lvl="1" indent="-533400">
              <a:lnSpc>
                <a:spcPct val="80000"/>
              </a:lnSpc>
              <a:buFontTx/>
              <a:buAutoNum type="arabicPeriod"/>
            </a:pPr>
            <a:endParaRPr lang="en-US" altLang="en-US" sz="1400"/>
          </a:p>
        </p:txBody>
      </p:sp>
      <p:sp>
        <p:nvSpPr>
          <p:cNvPr id="48131" name="Rectangle 3">
            <a:extLst>
              <a:ext uri="{FF2B5EF4-FFF2-40B4-BE49-F238E27FC236}">
                <a16:creationId xmlns:a16="http://schemas.microsoft.com/office/drawing/2014/main" id="{C1D91B19-4F33-452B-B683-C552FDBE52E7}"/>
              </a:ext>
            </a:extLst>
          </p:cNvPr>
          <p:cNvSpPr>
            <a:spLocks noChangeArrowheads="1"/>
          </p:cNvSpPr>
          <p:nvPr/>
        </p:nvSpPr>
        <p:spPr bwMode="auto">
          <a:xfrm>
            <a:off x="914400" y="381000"/>
            <a:ext cx="7467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sz="2400">
                <a:solidFill>
                  <a:schemeClr val="tx2"/>
                </a:solidFill>
              </a:rPr>
              <a:t>Bird and Garden Resources</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5DAC1656-C8CF-47DA-9DE5-C72AD360B87E}"/>
              </a:ext>
            </a:extLst>
          </p:cNvPr>
          <p:cNvSpPr>
            <a:spLocks noGrp="1" noChangeArrowheads="1"/>
          </p:cNvSpPr>
          <p:nvPr>
            <p:ph type="title"/>
          </p:nvPr>
        </p:nvSpPr>
        <p:spPr>
          <a:xfrm>
            <a:off x="533400" y="381000"/>
            <a:ext cx="8229600" cy="990600"/>
          </a:xfrm>
        </p:spPr>
        <p:txBody>
          <a:bodyPr/>
          <a:lstStyle/>
          <a:p>
            <a:pPr eaLnBrk="1" hangingPunct="1"/>
            <a:r>
              <a:rPr lang="en-US" altLang="en-US" sz="2800"/>
              <a:t>Where to buy native plants and seeds, take classes and get info on the garden:</a:t>
            </a:r>
          </a:p>
        </p:txBody>
      </p:sp>
      <p:sp>
        <p:nvSpPr>
          <p:cNvPr id="4099" name="Rectangle 3">
            <a:extLst>
              <a:ext uri="{FF2B5EF4-FFF2-40B4-BE49-F238E27FC236}">
                <a16:creationId xmlns:a16="http://schemas.microsoft.com/office/drawing/2014/main" id="{570B64FB-BD39-4ABB-BCB6-6D18020031AA}"/>
              </a:ext>
            </a:extLst>
          </p:cNvPr>
          <p:cNvSpPr>
            <a:spLocks noGrp="1" noChangeArrowheads="1"/>
          </p:cNvSpPr>
          <p:nvPr>
            <p:ph type="body" idx="1"/>
          </p:nvPr>
        </p:nvSpPr>
        <p:spPr>
          <a:xfrm>
            <a:off x="304800" y="1676400"/>
            <a:ext cx="8458200" cy="4495800"/>
          </a:xfrm>
        </p:spPr>
        <p:txBody>
          <a:bodyPr/>
          <a:lstStyle/>
          <a:p>
            <a:pPr marL="0" indent="0" eaLnBrk="1" hangingPunct="1">
              <a:lnSpc>
                <a:spcPct val="80000"/>
              </a:lnSpc>
              <a:buFontTx/>
              <a:buNone/>
              <a:defRPr/>
            </a:pPr>
            <a:endParaRPr lang="en-US" altLang="en-US" sz="1400" dirty="0"/>
          </a:p>
          <a:p>
            <a:pPr marL="381000" indent="-381000" eaLnBrk="1" hangingPunct="1">
              <a:lnSpc>
                <a:spcPct val="80000"/>
              </a:lnSpc>
              <a:defRPr/>
            </a:pPr>
            <a:r>
              <a:rPr lang="en-US" altLang="en-US" sz="1400" dirty="0"/>
              <a:t>C&amp;S Nursery (Los Angeles) </a:t>
            </a:r>
            <a:r>
              <a:rPr lang="en-US" altLang="en-US" sz="1400" dirty="0">
                <a:hlinkClick r:id="rId2"/>
              </a:rPr>
              <a:t>http://www.csnursery.com/</a:t>
            </a:r>
            <a:r>
              <a:rPr lang="en-US" altLang="en-US" sz="1400" dirty="0"/>
              <a:t> </a:t>
            </a:r>
          </a:p>
          <a:p>
            <a:pPr marL="381000" indent="-381000" eaLnBrk="1" hangingPunct="1">
              <a:lnSpc>
                <a:spcPct val="80000"/>
              </a:lnSpc>
              <a:defRPr/>
            </a:pPr>
            <a:r>
              <a:rPr lang="en-US" altLang="en-US" sz="1400" dirty="0"/>
              <a:t>International Garden Center (El Segundo) </a:t>
            </a:r>
            <a:r>
              <a:rPr lang="en-US" altLang="en-US" sz="1400" dirty="0">
                <a:hlinkClick r:id="rId3"/>
              </a:rPr>
              <a:t>http://www.igardencenter.com/IGC/</a:t>
            </a:r>
            <a:r>
              <a:rPr lang="en-US" altLang="en-US" sz="1400" dirty="0"/>
              <a:t> </a:t>
            </a:r>
          </a:p>
          <a:p>
            <a:pPr marL="381000" indent="-381000" eaLnBrk="1" hangingPunct="1">
              <a:lnSpc>
                <a:spcPct val="80000"/>
              </a:lnSpc>
              <a:defRPr/>
            </a:pPr>
            <a:r>
              <a:rPr lang="en-US" altLang="en-US" sz="1400" dirty="0"/>
              <a:t>Manhattan Beach Botanical Garden – Julie Gonella </a:t>
            </a:r>
            <a:r>
              <a:rPr lang="en-US" altLang="en-US" sz="1400" dirty="0">
                <a:hlinkClick r:id="rId4"/>
              </a:rPr>
              <a:t>http://www.manhattanbeachbotanicalgarden.org/</a:t>
            </a:r>
            <a:r>
              <a:rPr lang="en-US" altLang="en-US" sz="1400" dirty="0"/>
              <a:t>  (310) 546-1354</a:t>
            </a:r>
          </a:p>
          <a:p>
            <a:pPr marL="381000" indent="-381000" eaLnBrk="1" hangingPunct="1">
              <a:lnSpc>
                <a:spcPct val="80000"/>
              </a:lnSpc>
              <a:defRPr/>
            </a:pPr>
            <a:r>
              <a:rPr lang="en-US" altLang="en-US" sz="1400" dirty="0"/>
              <a:t>Marina Garden Center (Marina del Rey) </a:t>
            </a:r>
            <a:r>
              <a:rPr lang="en-US" altLang="en-US" sz="1400" dirty="0">
                <a:hlinkClick r:id="rId5"/>
              </a:rPr>
              <a:t>http://marinagardencenter.com/</a:t>
            </a:r>
            <a:r>
              <a:rPr lang="en-US" altLang="en-US" sz="1400" dirty="0"/>
              <a:t> </a:t>
            </a:r>
          </a:p>
          <a:p>
            <a:pPr marL="381000" indent="-381000" eaLnBrk="1" hangingPunct="1">
              <a:lnSpc>
                <a:spcPct val="80000"/>
              </a:lnSpc>
              <a:defRPr/>
            </a:pPr>
            <a:r>
              <a:rPr lang="en-US" altLang="en-US" sz="1400" dirty="0"/>
              <a:t>Matilija Nursery (Moorpark)  </a:t>
            </a:r>
            <a:r>
              <a:rPr lang="en-US" altLang="en-US" sz="1400" dirty="0">
                <a:hlinkClick r:id="rId6"/>
              </a:rPr>
              <a:t>http://www.matilijanursery.com/</a:t>
            </a:r>
            <a:r>
              <a:rPr lang="en-US" altLang="en-US" sz="1400" dirty="0"/>
              <a:t>  </a:t>
            </a:r>
            <a:endParaRPr lang="en-US" altLang="en-US" sz="1400" i="1" dirty="0">
              <a:solidFill>
                <a:srgbClr val="FF0000"/>
              </a:solidFill>
            </a:endParaRPr>
          </a:p>
          <a:p>
            <a:pPr marL="381000" indent="-381000" eaLnBrk="1" hangingPunct="1">
              <a:lnSpc>
                <a:spcPct val="80000"/>
              </a:lnSpc>
              <a:defRPr/>
            </a:pPr>
            <a:r>
              <a:rPr lang="en-US" altLang="en-US" sz="1400" dirty="0"/>
              <a:t>Theodore Payne Foundation (Sun Valley)  </a:t>
            </a:r>
            <a:r>
              <a:rPr lang="en-US" altLang="en-US" sz="1400" dirty="0">
                <a:hlinkClick r:id="rId7"/>
              </a:rPr>
              <a:t>http://www.theodorepayne.org/</a:t>
            </a:r>
            <a:endParaRPr lang="en-US" altLang="en-US" sz="1400" dirty="0"/>
          </a:p>
          <a:p>
            <a:pPr marL="381000" indent="-381000" eaLnBrk="1" hangingPunct="1">
              <a:lnSpc>
                <a:spcPct val="80000"/>
              </a:lnSpc>
              <a:defRPr/>
            </a:pPr>
            <a:r>
              <a:rPr lang="en-US" altLang="en-US" sz="1400" dirty="0"/>
              <a:t>Tree of Life Nursery (San Juan Capistrano)  </a:t>
            </a:r>
            <a:r>
              <a:rPr lang="en-US" altLang="en-US" sz="1400" dirty="0">
                <a:hlinkClick r:id="rId8"/>
              </a:rPr>
              <a:t>http://www.californianativeplants.com/</a:t>
            </a:r>
            <a:endParaRPr lang="en-US" altLang="en-US" sz="1400" dirty="0"/>
          </a:p>
          <a:p>
            <a:pPr marL="381000" indent="-381000" eaLnBrk="1" hangingPunct="1">
              <a:lnSpc>
                <a:spcPct val="80000"/>
              </a:lnSpc>
              <a:defRPr/>
            </a:pPr>
            <a:endParaRPr lang="en-US" altLang="en-US" sz="1400" dirty="0"/>
          </a:p>
          <a:p>
            <a:pPr marL="381000" indent="-381000" eaLnBrk="1" hangingPunct="1">
              <a:lnSpc>
                <a:spcPct val="80000"/>
              </a:lnSpc>
              <a:defRPr/>
            </a:pPr>
            <a:r>
              <a:rPr lang="en-US" altLang="en-US" sz="1400" dirty="0"/>
              <a:t>Madrona Marsh Nature Center (Torrance) - Connie Vadheim and Tracy Drake </a:t>
            </a:r>
            <a:r>
              <a:rPr lang="en-US" altLang="en-US" sz="1400" dirty="0">
                <a:hlinkClick r:id="rId9"/>
              </a:rPr>
              <a:t>http://www.friendsofmadronamarsh.com/</a:t>
            </a:r>
            <a:r>
              <a:rPr lang="en-US" altLang="en-US" sz="1400" dirty="0"/>
              <a:t>  (310) 782-3989</a:t>
            </a:r>
          </a:p>
          <a:p>
            <a:pPr marL="800100" lvl="1" indent="-342900" eaLnBrk="1" hangingPunct="1">
              <a:lnSpc>
                <a:spcPct val="80000"/>
              </a:lnSpc>
              <a:buFontTx/>
              <a:buAutoNum type="arabicPeriod"/>
              <a:defRPr/>
            </a:pPr>
            <a:r>
              <a:rPr lang="en-US" altLang="en-US" sz="1400" dirty="0"/>
              <a:t>“Out of the Wilds and Into Your Garden” Series</a:t>
            </a:r>
          </a:p>
          <a:p>
            <a:pPr marL="800100" lvl="1" indent="-342900" eaLnBrk="1" hangingPunct="1">
              <a:lnSpc>
                <a:spcPct val="80000"/>
              </a:lnSpc>
              <a:buFontTx/>
              <a:buAutoNum type="arabicPeriod"/>
              <a:defRPr/>
            </a:pPr>
            <a:r>
              <a:rPr lang="en-US" altLang="en-US" sz="1400" dirty="0"/>
              <a:t>“One Pot at a Time” Project</a:t>
            </a:r>
          </a:p>
          <a:p>
            <a:pPr marL="800100" lvl="1" indent="-342900" eaLnBrk="1" hangingPunct="1">
              <a:lnSpc>
                <a:spcPct val="80000"/>
              </a:lnSpc>
              <a:buFontTx/>
              <a:buAutoNum type="arabicPeriod"/>
              <a:defRPr/>
            </a:pPr>
            <a:r>
              <a:rPr lang="en-US" altLang="en-US" sz="1400" dirty="0"/>
              <a:t>Ongoing Classes and Workshops</a:t>
            </a:r>
          </a:p>
          <a:p>
            <a:pPr marL="381000" indent="-381000" eaLnBrk="1" hangingPunct="1">
              <a:lnSpc>
                <a:spcPct val="80000"/>
              </a:lnSpc>
              <a:defRPr/>
            </a:pPr>
            <a:endParaRPr lang="en-US" altLang="en-US" sz="1400" dirty="0"/>
          </a:p>
          <a:p>
            <a:pPr marL="381000" indent="-381000" eaLnBrk="1" hangingPunct="1">
              <a:lnSpc>
                <a:spcPct val="80000"/>
              </a:lnSpc>
              <a:defRPr/>
            </a:pPr>
            <a:r>
              <a:rPr lang="en-US" altLang="en-US" sz="1400" dirty="0"/>
              <a:t>Mother Nature’s Backyard: Water-wise and Life Friendly Gardening (out of Gardena Willows):  </a:t>
            </a:r>
            <a:r>
              <a:rPr lang="en-US" altLang="en-US" sz="1400" dirty="0">
                <a:hlinkClick r:id="rId10"/>
              </a:rPr>
              <a:t>http://mother-natures-backyard.blogspot.com/</a:t>
            </a:r>
            <a:endParaRPr lang="en-US" altLang="en-US" sz="1400" dirty="0"/>
          </a:p>
          <a:p>
            <a:pPr marL="381000" indent="-381000" eaLnBrk="1" hangingPunct="1">
              <a:lnSpc>
                <a:spcPct val="80000"/>
              </a:lnSpc>
              <a:defRPr/>
            </a:pPr>
            <a:r>
              <a:rPr lang="en-US" altLang="en-US" sz="1400" dirty="0"/>
              <a:t>Native Plants at CSUDH: Research, Restoration and Education with California Native Plants  </a:t>
            </a:r>
            <a:r>
              <a:rPr lang="en-US" altLang="en-US" sz="1400" dirty="0">
                <a:hlinkClick r:id="rId11"/>
              </a:rPr>
              <a:t>http://nativeplantscsudh.blogspot.com/</a:t>
            </a:r>
            <a:endParaRPr lang="en-US" altLang="en-US" sz="1400" dirty="0"/>
          </a:p>
          <a:p>
            <a:pPr marL="381000" indent="-381000" eaLnBrk="1" hangingPunct="1">
              <a:lnSpc>
                <a:spcPct val="80000"/>
              </a:lnSpc>
              <a:defRPr/>
            </a:pPr>
            <a:r>
              <a:rPr lang="en-US" altLang="en-US" sz="1400" dirty="0"/>
              <a:t>Rancho Santa Ana Botanical Garden </a:t>
            </a:r>
            <a:r>
              <a:rPr lang="en-US" altLang="en-US" sz="1400" dirty="0">
                <a:hlinkClick r:id="rId12"/>
              </a:rPr>
              <a:t>http://www.rsabg.org/</a:t>
            </a:r>
            <a:endParaRPr lang="en-US" altLang="en-US" sz="1400" dirty="0"/>
          </a:p>
          <a:p>
            <a:pPr marL="0" indent="0" eaLnBrk="1" hangingPunct="1">
              <a:lnSpc>
                <a:spcPct val="80000"/>
              </a:lnSpc>
              <a:buFontTx/>
              <a:buNone/>
              <a:defRPr/>
            </a:pPr>
            <a:endParaRPr lang="en-US" altLang="en-US" sz="1400" dirty="0"/>
          </a:p>
        </p:txBody>
      </p:sp>
    </p:spTree>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a:extLst>
              <a:ext uri="{FF2B5EF4-FFF2-40B4-BE49-F238E27FC236}">
                <a16:creationId xmlns:a16="http://schemas.microsoft.com/office/drawing/2014/main" id="{A9249B05-98C8-4A48-AFA3-FD655FFA4EC6}"/>
              </a:ext>
            </a:extLst>
          </p:cNvPr>
          <p:cNvSpPr>
            <a:spLocks noGrp="1" noChangeArrowheads="1"/>
          </p:cNvSpPr>
          <p:nvPr>
            <p:ph type="body" idx="1"/>
          </p:nvPr>
        </p:nvSpPr>
        <p:spPr>
          <a:xfrm>
            <a:off x="457200" y="801688"/>
            <a:ext cx="8229600" cy="6056312"/>
          </a:xfrm>
        </p:spPr>
        <p:txBody>
          <a:bodyPr/>
          <a:lstStyle/>
          <a:p>
            <a:pPr>
              <a:lnSpc>
                <a:spcPct val="80000"/>
              </a:lnSpc>
            </a:pPr>
            <a:r>
              <a:rPr lang="en-US" altLang="en-US" sz="1400"/>
              <a:t>Annie’s Annuals &amp; Perennials </a:t>
            </a:r>
            <a:r>
              <a:rPr lang="en-US" altLang="en-US" sz="1400">
                <a:hlinkClick r:id="rId2"/>
              </a:rPr>
              <a:t>http://www.anniesannuals.com</a:t>
            </a:r>
            <a:r>
              <a:rPr lang="en-US" altLang="en-US" sz="1400"/>
              <a:t> </a:t>
            </a:r>
          </a:p>
          <a:p>
            <a:pPr>
              <a:lnSpc>
                <a:spcPct val="80000"/>
              </a:lnSpc>
            </a:pPr>
            <a:r>
              <a:rPr lang="en-US" altLang="en-US" sz="1400"/>
              <a:t>Calflora </a:t>
            </a:r>
            <a:r>
              <a:rPr lang="en-US" altLang="en-US" sz="1400">
                <a:hlinkClick r:id="rId3"/>
              </a:rPr>
              <a:t>http://www.calflora.org/index0.html</a:t>
            </a:r>
            <a:endParaRPr lang="en-US" altLang="en-US" sz="1400"/>
          </a:p>
          <a:p>
            <a:pPr>
              <a:lnSpc>
                <a:spcPct val="80000"/>
              </a:lnSpc>
            </a:pPr>
            <a:r>
              <a:rPr lang="en-US" altLang="en-US" sz="1400"/>
              <a:t>CalPhotos Plants </a:t>
            </a:r>
            <a:r>
              <a:rPr lang="en-US" altLang="en-US" sz="1400">
                <a:hlinkClick r:id="rId4"/>
              </a:rPr>
              <a:t>http://calphotos.berkeley.edu/flora/</a:t>
            </a:r>
            <a:endParaRPr lang="en-US" altLang="en-US" sz="1400"/>
          </a:p>
          <a:p>
            <a:pPr>
              <a:lnSpc>
                <a:spcPct val="80000"/>
              </a:lnSpc>
            </a:pPr>
            <a:r>
              <a:rPr lang="en-US" altLang="en-US" sz="1400"/>
              <a:t>El Nativo Growers (Azusa) </a:t>
            </a:r>
            <a:r>
              <a:rPr lang="en-US" altLang="en-US" sz="1400">
                <a:hlinkClick r:id="rId5"/>
              </a:rPr>
              <a:t>http://www.elnativogrowers.com/</a:t>
            </a:r>
            <a:r>
              <a:rPr lang="en-US" altLang="en-US" sz="1400"/>
              <a:t>  (through garden centers)</a:t>
            </a:r>
          </a:p>
          <a:p>
            <a:pPr>
              <a:lnSpc>
                <a:spcPct val="80000"/>
              </a:lnSpc>
            </a:pPr>
            <a:r>
              <a:rPr lang="en-US" altLang="en-US" sz="1400"/>
              <a:t>Lady Bird Johnson Wildflower Center </a:t>
            </a:r>
            <a:r>
              <a:rPr lang="en-US" altLang="en-US" sz="1400" i="1"/>
              <a:t>Austin, Texas-based center, website includes image gallery and native plants database </a:t>
            </a:r>
            <a:r>
              <a:rPr lang="en-US" altLang="en-US" sz="1400"/>
              <a:t> </a:t>
            </a:r>
            <a:r>
              <a:rPr lang="en-US" altLang="en-US" sz="1400" u="sng">
                <a:hlinkClick r:id="rId6"/>
              </a:rPr>
              <a:t>http://www.wildflower.org</a:t>
            </a:r>
            <a:endParaRPr lang="en-US" altLang="en-US" sz="1400"/>
          </a:p>
          <a:p>
            <a:pPr>
              <a:lnSpc>
                <a:spcPct val="80000"/>
              </a:lnSpc>
            </a:pPr>
            <a:r>
              <a:rPr lang="en-US" altLang="en-US" sz="1400"/>
              <a:t>Las Pilitas Nursery (San Juan Capistrano)  </a:t>
            </a:r>
            <a:r>
              <a:rPr lang="en-US" altLang="en-US" sz="1400">
                <a:hlinkClick r:id="rId7"/>
              </a:rPr>
              <a:t>http://laspilitas.com/</a:t>
            </a:r>
            <a:r>
              <a:rPr lang="en-US" altLang="en-US" sz="1400"/>
              <a:t> (on-line or open Fri/Sat Only)</a:t>
            </a:r>
          </a:p>
          <a:p>
            <a:pPr>
              <a:lnSpc>
                <a:spcPct val="80000"/>
              </a:lnSpc>
            </a:pPr>
            <a:r>
              <a:rPr lang="en-US" altLang="en-US" sz="1400"/>
              <a:t>Larner Seeds </a:t>
            </a:r>
            <a:r>
              <a:rPr lang="en-US" altLang="en-US" sz="1400">
                <a:hlinkClick r:id="rId8"/>
              </a:rPr>
              <a:t>http://www.larnerseeds.com/</a:t>
            </a:r>
            <a:r>
              <a:rPr lang="en-US" altLang="en-US" sz="1400"/>
              <a:t>   </a:t>
            </a:r>
          </a:p>
          <a:p>
            <a:pPr>
              <a:lnSpc>
                <a:spcPct val="80000"/>
              </a:lnSpc>
            </a:pPr>
            <a:r>
              <a:rPr lang="en-US" altLang="en-US" sz="1400"/>
              <a:t>Manhattan Beach Botanical Garden </a:t>
            </a:r>
            <a:r>
              <a:rPr lang="en-US" altLang="en-US" sz="1400">
                <a:hlinkClick r:id="rId9"/>
              </a:rPr>
              <a:t>http://www.manhattanbeachbotanicalgarden.org/MBBGplantlist.html</a:t>
            </a:r>
            <a:endParaRPr lang="en-US" altLang="en-US" sz="1400"/>
          </a:p>
          <a:p>
            <a:pPr>
              <a:lnSpc>
                <a:spcPct val="80000"/>
              </a:lnSpc>
            </a:pPr>
            <a:r>
              <a:rPr lang="en-US" altLang="en-US" sz="1400"/>
              <a:t>Matilija Nursery  </a:t>
            </a:r>
            <a:r>
              <a:rPr lang="en-US" altLang="en-US" sz="1400" u="sng">
                <a:hlinkClick r:id="rId10"/>
              </a:rPr>
              <a:t>http://www.matilijanursery.com/</a:t>
            </a:r>
            <a:endParaRPr lang="en-US" altLang="en-US" sz="1400"/>
          </a:p>
          <a:p>
            <a:pPr>
              <a:lnSpc>
                <a:spcPct val="80000"/>
              </a:lnSpc>
            </a:pPr>
            <a:r>
              <a:rPr lang="en-US" altLang="en-US" sz="1400"/>
              <a:t>Mother Nature’s Backyard Plants at the Gardena Willows Wetland Preserve  </a:t>
            </a:r>
            <a:r>
              <a:rPr lang="en-US" altLang="en-US" sz="1400">
                <a:hlinkClick r:id="rId11"/>
              </a:rPr>
              <a:t>http://mother-natures-backyard.blogspot.com/p/plant-list-tentative.html</a:t>
            </a:r>
            <a:endParaRPr lang="en-US" altLang="en-US" sz="1400"/>
          </a:p>
          <a:p>
            <a:pPr>
              <a:lnSpc>
                <a:spcPct val="80000"/>
              </a:lnSpc>
            </a:pPr>
            <a:r>
              <a:rPr lang="en-US" altLang="en-US" sz="1400"/>
              <a:t>Native Grow Nursery </a:t>
            </a:r>
            <a:r>
              <a:rPr lang="en-US" altLang="en-US" sz="1400">
                <a:hlinkClick r:id="rId12"/>
              </a:rPr>
              <a:t>http://www.nativegrow.com/</a:t>
            </a:r>
            <a:endParaRPr lang="en-US" altLang="en-US" sz="1400"/>
          </a:p>
          <a:p>
            <a:pPr>
              <a:lnSpc>
                <a:spcPct val="80000"/>
              </a:lnSpc>
            </a:pPr>
            <a:r>
              <a:rPr lang="en-US" altLang="en-US" sz="1400"/>
              <a:t>Native Sons Nursery </a:t>
            </a:r>
            <a:r>
              <a:rPr lang="en-US" altLang="en-US" sz="1400">
                <a:hlinkClick r:id="rId13"/>
              </a:rPr>
              <a:t>http://nativeson.com/plants.htm</a:t>
            </a:r>
            <a:endParaRPr lang="en-US" altLang="en-US" sz="1400"/>
          </a:p>
          <a:p>
            <a:pPr>
              <a:lnSpc>
                <a:spcPct val="80000"/>
              </a:lnSpc>
            </a:pPr>
            <a:r>
              <a:rPr lang="en-US" altLang="en-US" sz="1400"/>
              <a:t>Pacific Horticultural Society  </a:t>
            </a:r>
            <a:r>
              <a:rPr lang="en-US" altLang="en-US" sz="1400">
                <a:hlinkClick r:id="rId14"/>
              </a:rPr>
              <a:t>http://www.pacifichorticulture.org/</a:t>
            </a:r>
            <a:r>
              <a:rPr lang="en-US" altLang="en-US" sz="1400"/>
              <a:t> </a:t>
            </a:r>
          </a:p>
          <a:p>
            <a:pPr>
              <a:lnSpc>
                <a:spcPct val="80000"/>
              </a:lnSpc>
            </a:pPr>
            <a:r>
              <a:rPr lang="en-US" altLang="en-US" sz="1400"/>
              <a:t>Plant Native </a:t>
            </a:r>
            <a:r>
              <a:rPr lang="en-US" altLang="en-US" sz="1400">
                <a:hlinkClick r:id="rId15"/>
              </a:rPr>
              <a:t>http://www.plantnative.org/nd_ca.htm</a:t>
            </a:r>
            <a:endParaRPr lang="en-US" altLang="en-US" sz="1400"/>
          </a:p>
          <a:p>
            <a:pPr>
              <a:lnSpc>
                <a:spcPct val="80000"/>
              </a:lnSpc>
            </a:pPr>
            <a:r>
              <a:rPr lang="en-US" altLang="en-US" sz="1400"/>
              <a:t>Rancho Santa Ana Botanical Garden </a:t>
            </a:r>
            <a:r>
              <a:rPr lang="en-US" altLang="en-US" sz="1400">
                <a:hlinkClick r:id="rId16"/>
              </a:rPr>
              <a:t>http://www.rsabg.org/public/plant-lists</a:t>
            </a:r>
            <a:endParaRPr lang="en-US" altLang="en-US" sz="1400"/>
          </a:p>
          <a:p>
            <a:pPr>
              <a:lnSpc>
                <a:spcPct val="80000"/>
              </a:lnSpc>
            </a:pPr>
            <a:r>
              <a:rPr lang="en-US" altLang="en-US" sz="1400"/>
              <a:t>Sunset </a:t>
            </a:r>
            <a:r>
              <a:rPr lang="en-US" altLang="en-US" sz="1400">
                <a:hlinkClick r:id="rId17"/>
              </a:rPr>
              <a:t>http://plantfinder.sunset.com/sunset/plant-home.jsp</a:t>
            </a:r>
            <a:endParaRPr lang="en-US" altLang="en-US" sz="1400"/>
          </a:p>
          <a:p>
            <a:pPr>
              <a:lnSpc>
                <a:spcPct val="80000"/>
              </a:lnSpc>
            </a:pPr>
            <a:r>
              <a:rPr lang="en-US" altLang="en-US" sz="1400"/>
              <a:t>Theodore Payne Foundation </a:t>
            </a:r>
            <a:r>
              <a:rPr lang="en-US" altLang="en-US" sz="1400">
                <a:hlinkClick r:id="rId18"/>
              </a:rPr>
              <a:t>http://www.theodorepayne.org/</a:t>
            </a:r>
            <a:endParaRPr lang="en-US" altLang="en-US" sz="1400"/>
          </a:p>
          <a:p>
            <a:pPr>
              <a:lnSpc>
                <a:spcPct val="80000"/>
              </a:lnSpc>
            </a:pPr>
            <a:r>
              <a:rPr lang="en-US" altLang="en-US" sz="1400">
                <a:hlinkClick r:id="rId19"/>
              </a:rPr>
              <a:t>Tree of Life Nursery </a:t>
            </a:r>
            <a:r>
              <a:rPr lang="en-US" altLang="en-US" sz="1400">
                <a:solidFill>
                  <a:srgbClr val="5EB5BC"/>
                </a:solidFill>
                <a:hlinkClick r:id="rId19"/>
              </a:rPr>
              <a:t>http://californianativeplants.com/october-in-the-natural-garden/</a:t>
            </a:r>
            <a:endParaRPr lang="en-US" altLang="en-US" sz="1400">
              <a:solidFill>
                <a:srgbClr val="5EB5BC"/>
              </a:solidFill>
            </a:endParaRPr>
          </a:p>
          <a:p>
            <a:pPr>
              <a:lnSpc>
                <a:spcPct val="80000"/>
              </a:lnSpc>
            </a:pPr>
            <a:r>
              <a:rPr lang="en-US" altLang="en-US" sz="1400"/>
              <a:t>UC ANR Cooperative Extension – Master Gardner Program</a:t>
            </a:r>
            <a:endParaRPr lang="en-US" altLang="en-US" sz="1400">
              <a:hlinkClick r:id="rId20"/>
            </a:endParaRPr>
          </a:p>
          <a:p>
            <a:pPr lvl="2">
              <a:lnSpc>
                <a:spcPct val="80000"/>
              </a:lnSpc>
              <a:buFontTx/>
              <a:buNone/>
            </a:pPr>
            <a:r>
              <a:rPr lang="en-US" altLang="en-US" sz="1400">
                <a:hlinkClick r:id="rId20"/>
              </a:rPr>
              <a:t>http://ucanr.org/findinformation.cfm?findinfosub=6</a:t>
            </a:r>
            <a:endParaRPr lang="en-US" altLang="en-US" sz="1400">
              <a:hlinkClick r:id="rId21"/>
            </a:endParaRPr>
          </a:p>
          <a:p>
            <a:pPr lvl="2">
              <a:lnSpc>
                <a:spcPct val="80000"/>
              </a:lnSpc>
              <a:buFontTx/>
              <a:buNone/>
            </a:pPr>
            <a:r>
              <a:rPr lang="en-US" altLang="en-US" sz="1400">
                <a:hlinkClick r:id="rId21"/>
              </a:rPr>
              <a:t>http://celosangeles.ucdavis.edu/</a:t>
            </a:r>
            <a:endParaRPr lang="en-US" altLang="en-US" sz="1400"/>
          </a:p>
          <a:p>
            <a:pPr>
              <a:lnSpc>
                <a:spcPct val="80000"/>
              </a:lnSpc>
            </a:pPr>
            <a:r>
              <a:rPr lang="en-US" altLang="en-US" sz="1400"/>
              <a:t>USDA National Resources Conservation Service </a:t>
            </a:r>
            <a:r>
              <a:rPr lang="en-US" altLang="en-US" sz="1400">
                <a:hlinkClick r:id="rId22"/>
              </a:rPr>
              <a:t>http://plants.usda.gov/</a:t>
            </a:r>
            <a:endParaRPr lang="en-US" altLang="en-US" sz="1400"/>
          </a:p>
          <a:p>
            <a:pPr>
              <a:lnSpc>
                <a:spcPct val="80000"/>
              </a:lnSpc>
            </a:pPr>
            <a:r>
              <a:rPr lang="en-US" altLang="en-US" sz="1400"/>
              <a:t>Yerba Buena Nursery </a:t>
            </a:r>
            <a:r>
              <a:rPr lang="en-US" altLang="en-US" sz="1400">
                <a:hlinkClick r:id="rId23"/>
              </a:rPr>
              <a:t>http://www.yerbabuenanursery.com/BirdPlantsforNativeGarden.php</a:t>
            </a:r>
            <a:endParaRPr lang="en-US" altLang="en-US" sz="1400"/>
          </a:p>
        </p:txBody>
      </p:sp>
      <p:sp>
        <p:nvSpPr>
          <p:cNvPr id="50179" name="Rectangle 4">
            <a:extLst>
              <a:ext uri="{FF2B5EF4-FFF2-40B4-BE49-F238E27FC236}">
                <a16:creationId xmlns:a16="http://schemas.microsoft.com/office/drawing/2014/main" id="{957CF51D-D48C-452F-9416-B1CB7223452F}"/>
              </a:ext>
            </a:extLst>
          </p:cNvPr>
          <p:cNvSpPr>
            <a:spLocks noChangeArrowheads="1"/>
          </p:cNvSpPr>
          <p:nvPr/>
        </p:nvSpPr>
        <p:spPr bwMode="auto">
          <a:xfrm>
            <a:off x="1524000" y="304800"/>
            <a:ext cx="5791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sz="2400">
                <a:solidFill>
                  <a:schemeClr val="tx2"/>
                </a:solidFill>
              </a:rPr>
              <a:t>Garden Resources On-line - PLANTS</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Box 6">
            <a:extLst>
              <a:ext uri="{FF2B5EF4-FFF2-40B4-BE49-F238E27FC236}">
                <a16:creationId xmlns:a16="http://schemas.microsoft.com/office/drawing/2014/main" id="{5489F6DD-DEBF-4EA7-97F6-7BEBCD53B074}"/>
              </a:ext>
            </a:extLst>
          </p:cNvPr>
          <p:cNvSpPr txBox="1">
            <a:spLocks noChangeArrowheads="1"/>
          </p:cNvSpPr>
          <p:nvPr/>
        </p:nvSpPr>
        <p:spPr bwMode="auto">
          <a:xfrm>
            <a:off x="762000" y="234950"/>
            <a:ext cx="7321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a:t>Get your bird on!  </a:t>
            </a:r>
            <a:r>
              <a:rPr lang="en-US" altLang="en-US" sz="2800"/>
              <a:t>(other Bird Resources)</a:t>
            </a:r>
          </a:p>
        </p:txBody>
      </p:sp>
      <p:sp>
        <p:nvSpPr>
          <p:cNvPr id="51203" name="TextBox 69">
            <a:extLst>
              <a:ext uri="{FF2B5EF4-FFF2-40B4-BE49-F238E27FC236}">
                <a16:creationId xmlns:a16="http://schemas.microsoft.com/office/drawing/2014/main" id="{3DEA47D3-3C30-435F-AD28-7C5C6AA415B1}"/>
              </a:ext>
            </a:extLst>
          </p:cNvPr>
          <p:cNvSpPr txBox="1">
            <a:spLocks noChangeArrowheads="1"/>
          </p:cNvSpPr>
          <p:nvPr/>
        </p:nvSpPr>
        <p:spPr bwMode="auto">
          <a:xfrm>
            <a:off x="357188" y="1195388"/>
            <a:ext cx="861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sz="1400" i="1"/>
              <a:t>.</a:t>
            </a:r>
            <a:endParaRPr lang="en-US" altLang="en-US" sz="1800"/>
          </a:p>
        </p:txBody>
      </p:sp>
      <p:sp>
        <p:nvSpPr>
          <p:cNvPr id="51204" name="TextBox 1">
            <a:extLst>
              <a:ext uri="{FF2B5EF4-FFF2-40B4-BE49-F238E27FC236}">
                <a16:creationId xmlns:a16="http://schemas.microsoft.com/office/drawing/2014/main" id="{F1D7E49C-6004-4A8C-A14B-C6835969F1C7}"/>
              </a:ext>
            </a:extLst>
          </p:cNvPr>
          <p:cNvSpPr txBox="1">
            <a:spLocks noChangeArrowheads="1"/>
          </p:cNvSpPr>
          <p:nvPr/>
        </p:nvSpPr>
        <p:spPr bwMode="auto">
          <a:xfrm>
            <a:off x="407988" y="990600"/>
            <a:ext cx="8510587" cy="540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nSpc>
                <a:spcPct val="115000"/>
              </a:lnSpc>
              <a:spcBef>
                <a:spcPct val="0"/>
              </a:spcBef>
              <a:buFont typeface="Calibri" panose="020F0502020204030204" pitchFamily="34" charset="0"/>
              <a:buAutoNum type="alphaUcPeriod"/>
            </a:pPr>
            <a:r>
              <a:rPr lang="en-US" altLang="en-US" sz="1200"/>
              <a:t>AUDUBON STATE OF THE BIRDS 2017:  </a:t>
            </a:r>
            <a:r>
              <a:rPr lang="en-US" altLang="en-US" sz="1200">
                <a:hlinkClick r:id="rId2"/>
              </a:rPr>
              <a:t>http://www.stateofthebirds.org/2017</a:t>
            </a:r>
            <a:r>
              <a:rPr lang="en-US" altLang="en-US" sz="1200"/>
              <a:t>   </a:t>
            </a:r>
          </a:p>
          <a:p>
            <a:pPr>
              <a:lnSpc>
                <a:spcPct val="115000"/>
              </a:lnSpc>
              <a:spcBef>
                <a:spcPct val="0"/>
              </a:spcBef>
              <a:buFont typeface="Calibri" panose="020F0502020204030204" pitchFamily="34" charset="0"/>
              <a:buAutoNum type="alphaUcPeriod"/>
            </a:pPr>
            <a:r>
              <a:rPr lang="en-US" altLang="en-US" sz="1200"/>
              <a:t>Audubon’s Birds and Climate Change Report - September 2014:</a:t>
            </a:r>
            <a:r>
              <a:rPr lang="en-US" altLang="en-US" sz="1200">
                <a:solidFill>
                  <a:srgbClr val="0000CC"/>
                </a:solidFill>
              </a:rPr>
              <a:t> </a:t>
            </a:r>
            <a:r>
              <a:rPr lang="en-US" altLang="en-US" sz="1200" u="sng">
                <a:solidFill>
                  <a:srgbClr val="0000CC"/>
                </a:solidFill>
                <a:hlinkClick r:id="rId3"/>
              </a:rPr>
              <a:t>http://climate.audubon.org/</a:t>
            </a:r>
            <a:endParaRPr lang="en-US" altLang="en-US" sz="1200">
              <a:latin typeface="Calibri" panose="020F0502020204030204" pitchFamily="34" charset="0"/>
            </a:endParaRPr>
          </a:p>
          <a:p>
            <a:pPr>
              <a:lnSpc>
                <a:spcPct val="115000"/>
              </a:lnSpc>
              <a:spcBef>
                <a:spcPct val="0"/>
              </a:spcBef>
              <a:buFont typeface="Calibri" panose="020F0502020204030204" pitchFamily="34" charset="0"/>
              <a:buAutoNum type="alphaUcPeriod"/>
            </a:pPr>
            <a:r>
              <a:rPr lang="en-US" altLang="en-US" sz="1200"/>
              <a:t>Bird Checklist for Southern California – use this to create your own: </a:t>
            </a:r>
            <a:r>
              <a:rPr lang="en-US" altLang="en-US" sz="1200" u="sng">
                <a:solidFill>
                  <a:srgbClr val="0000CC"/>
                </a:solidFill>
                <a:hlinkClick r:id="rId4"/>
              </a:rPr>
              <a:t>http://losangelesaudubon.org/images/stories/pdf/fieldlistofthebirdsoflosangelescounty.pdf</a:t>
            </a:r>
            <a:endParaRPr lang="en-US" altLang="en-US" sz="1200">
              <a:latin typeface="Calibri" panose="020F0502020204030204" pitchFamily="34" charset="0"/>
            </a:endParaRPr>
          </a:p>
          <a:p>
            <a:pPr>
              <a:lnSpc>
                <a:spcPct val="115000"/>
              </a:lnSpc>
              <a:spcBef>
                <a:spcPct val="0"/>
              </a:spcBef>
              <a:buFont typeface="Calibri" panose="020F0502020204030204" pitchFamily="34" charset="0"/>
              <a:buAutoNum type="alphaUcPeriod"/>
            </a:pPr>
            <a:r>
              <a:rPr lang="en-US" altLang="en-US" sz="1200"/>
              <a:t>Bird LA Day – May 12, 2018 </a:t>
            </a:r>
            <a:r>
              <a:rPr lang="en-US" altLang="en-US" sz="1200">
                <a:solidFill>
                  <a:srgbClr val="006600"/>
                </a:solidFill>
                <a:hlinkClick r:id="rId5"/>
              </a:rPr>
              <a:t>http://birdladay.org/</a:t>
            </a:r>
            <a:endParaRPr lang="en-US" altLang="en-US" sz="1200">
              <a:latin typeface="Calibri" panose="020F0502020204030204" pitchFamily="34" charset="0"/>
            </a:endParaRPr>
          </a:p>
          <a:p>
            <a:pPr>
              <a:lnSpc>
                <a:spcPct val="115000"/>
              </a:lnSpc>
              <a:spcBef>
                <a:spcPct val="0"/>
              </a:spcBef>
              <a:buFont typeface="Calibri" panose="020F0502020204030204" pitchFamily="34" charset="0"/>
              <a:buAutoNum type="alphaUcPeriod"/>
            </a:pPr>
            <a:r>
              <a:rPr lang="en-US" altLang="en-US" sz="1200"/>
              <a:t>BRINGING NATURE HOME: HOW NATIVE PLANTS SUSTAIN WILDLIFE IN OUR GARDENS:</a:t>
            </a:r>
            <a:r>
              <a:rPr lang="en-US" altLang="en-US" sz="1200">
                <a:solidFill>
                  <a:srgbClr val="0000CC"/>
                </a:solidFill>
              </a:rPr>
              <a:t> </a:t>
            </a:r>
            <a:r>
              <a:rPr lang="en-US" altLang="en-US" sz="1200" u="sng">
                <a:solidFill>
                  <a:srgbClr val="0000CC"/>
                </a:solidFill>
                <a:hlinkClick r:id="rId6"/>
              </a:rPr>
              <a:t>http://bringingnaturehome.net/book</a:t>
            </a:r>
            <a:endParaRPr lang="en-US" altLang="en-US" sz="1200">
              <a:latin typeface="Calibri" panose="020F0502020204030204" pitchFamily="34" charset="0"/>
            </a:endParaRPr>
          </a:p>
          <a:p>
            <a:pPr>
              <a:lnSpc>
                <a:spcPct val="115000"/>
              </a:lnSpc>
              <a:spcBef>
                <a:spcPct val="0"/>
              </a:spcBef>
              <a:buFont typeface="Calibri" panose="020F0502020204030204" pitchFamily="34" charset="0"/>
              <a:buAutoNum type="alphaUcPeriod"/>
            </a:pPr>
            <a:r>
              <a:rPr lang="en-US" altLang="en-US" sz="1200">
                <a:solidFill>
                  <a:srgbClr val="FF0000"/>
                </a:solidFill>
              </a:rPr>
              <a:t>Christmas Bird Count (CBC) 2017/2018 – do a count for your area with a local Audubon Chapter:</a:t>
            </a:r>
            <a:r>
              <a:rPr lang="en-US" altLang="en-US" sz="1200"/>
              <a:t> </a:t>
            </a:r>
            <a:r>
              <a:rPr lang="en-US" altLang="en-US" sz="1200" u="sng">
                <a:solidFill>
                  <a:srgbClr val="0000CC"/>
                </a:solidFill>
                <a:hlinkClick r:id="rId7"/>
              </a:rPr>
              <a:t>https://www.audubon.org/conservation/science/christmas-bird-count</a:t>
            </a:r>
            <a:endParaRPr lang="en-US" altLang="en-US" sz="1200">
              <a:latin typeface="Calibri" panose="020F0502020204030204" pitchFamily="34" charset="0"/>
            </a:endParaRPr>
          </a:p>
          <a:p>
            <a:pPr>
              <a:lnSpc>
                <a:spcPct val="115000"/>
              </a:lnSpc>
              <a:spcBef>
                <a:spcPct val="0"/>
              </a:spcBef>
              <a:buFont typeface="Calibri" panose="020F0502020204030204" pitchFamily="34" charset="0"/>
              <a:buAutoNum type="alphaUcPeriod"/>
            </a:pPr>
            <a:r>
              <a:rPr lang="en-US" altLang="en-US" sz="1200"/>
              <a:t>eBird – a great way to capture your data and compare with others around the world:  </a:t>
            </a:r>
            <a:r>
              <a:rPr lang="en-US" altLang="en-US" sz="1200" u="sng">
                <a:solidFill>
                  <a:srgbClr val="0000CC"/>
                </a:solidFill>
                <a:hlinkClick r:id="rId8"/>
              </a:rPr>
              <a:t>http://ebird.org/content/ebird/</a:t>
            </a:r>
            <a:endParaRPr lang="en-US" altLang="en-US" sz="1200">
              <a:latin typeface="Calibri" panose="020F0502020204030204" pitchFamily="34" charset="0"/>
            </a:endParaRPr>
          </a:p>
          <a:p>
            <a:pPr>
              <a:lnSpc>
                <a:spcPct val="115000"/>
              </a:lnSpc>
              <a:spcBef>
                <a:spcPct val="0"/>
              </a:spcBef>
              <a:buFont typeface="Calibri" panose="020F0502020204030204" pitchFamily="34" charset="0"/>
              <a:buAutoNum type="alphaUcPeriod"/>
            </a:pPr>
            <a:r>
              <a:rPr lang="en-US" altLang="en-US" sz="1200"/>
              <a:t>Gardening For Life, article by Douglas Tallamy:</a:t>
            </a:r>
            <a:r>
              <a:rPr lang="en-US" altLang="en-US" sz="1200">
                <a:solidFill>
                  <a:srgbClr val="0000CC"/>
                </a:solidFill>
              </a:rPr>
              <a:t> </a:t>
            </a:r>
            <a:r>
              <a:rPr lang="en-US" altLang="en-US" sz="1200" u="sng">
                <a:solidFill>
                  <a:srgbClr val="0000CC"/>
                </a:solidFill>
                <a:hlinkClick r:id="rId9"/>
              </a:rPr>
              <a:t>http://www.for-wild.org/download/tallamy/gardeningforlife.html</a:t>
            </a:r>
            <a:endParaRPr lang="en-US" altLang="en-US" sz="1200">
              <a:latin typeface="Calibri" panose="020F0502020204030204" pitchFamily="34" charset="0"/>
            </a:endParaRPr>
          </a:p>
          <a:p>
            <a:pPr>
              <a:lnSpc>
                <a:spcPct val="115000"/>
              </a:lnSpc>
              <a:spcBef>
                <a:spcPct val="0"/>
              </a:spcBef>
              <a:buFont typeface="Calibri" panose="020F0502020204030204" pitchFamily="34" charset="0"/>
              <a:buAutoNum type="alphaUcPeriod"/>
            </a:pPr>
            <a:r>
              <a:rPr lang="en-US" altLang="en-US" sz="1200"/>
              <a:t>Great Backyard Bird Count (GBBC) February 16-19, 2018 – just do it: </a:t>
            </a:r>
            <a:r>
              <a:rPr lang="en-US" altLang="en-US" sz="1200" u="sng">
                <a:solidFill>
                  <a:srgbClr val="0000CC"/>
                </a:solidFill>
                <a:hlinkClick r:id="rId10"/>
              </a:rPr>
              <a:t>http://gbbc.birdcount.org/</a:t>
            </a:r>
            <a:endParaRPr lang="en-US" altLang="en-US" sz="1200">
              <a:latin typeface="Calibri" panose="020F0502020204030204" pitchFamily="34" charset="0"/>
            </a:endParaRPr>
          </a:p>
          <a:p>
            <a:pPr>
              <a:lnSpc>
                <a:spcPct val="115000"/>
              </a:lnSpc>
              <a:spcBef>
                <a:spcPct val="0"/>
              </a:spcBef>
              <a:buFont typeface="Calibri" panose="020F0502020204030204" pitchFamily="34" charset="0"/>
              <a:buAutoNum type="alphaUcPeriod"/>
            </a:pPr>
            <a:r>
              <a:rPr lang="en-US" altLang="en-US" sz="1200"/>
              <a:t>HOW BIRDS KEEP OUR WORLD SAFE FROM THE PLAGUES OF INSECTS:</a:t>
            </a:r>
            <a:r>
              <a:rPr lang="en-US" altLang="en-US" sz="1200">
                <a:solidFill>
                  <a:srgbClr val="0000CC"/>
                </a:solidFill>
              </a:rPr>
              <a:t> </a:t>
            </a:r>
            <a:r>
              <a:rPr lang="en-US" altLang="en-US" sz="1200" u="sng">
                <a:solidFill>
                  <a:srgbClr val="0000CC"/>
                </a:solidFill>
                <a:hlinkClick r:id="rId11"/>
              </a:rPr>
              <a:t>http://nationalzoo.si.edu/ConservationAndScience/MigratoryBirds/Fact_Sheets/default.cfm?fxsht=2</a:t>
            </a:r>
            <a:endParaRPr lang="en-US" altLang="en-US" sz="1200">
              <a:latin typeface="Calibri" panose="020F0502020204030204" pitchFamily="34" charset="0"/>
            </a:endParaRPr>
          </a:p>
          <a:p>
            <a:pPr>
              <a:lnSpc>
                <a:spcPct val="115000"/>
              </a:lnSpc>
              <a:spcBef>
                <a:spcPct val="0"/>
              </a:spcBef>
              <a:buFont typeface="Calibri" panose="020F0502020204030204" pitchFamily="34" charset="0"/>
              <a:buAutoNum type="alphaUcPeriod"/>
            </a:pPr>
            <a:r>
              <a:rPr lang="en-US" altLang="en-US" sz="1200"/>
              <a:t>iNaturalist – a great way to share your observations with others from around the world: </a:t>
            </a:r>
            <a:r>
              <a:rPr lang="en-US" altLang="en-US" sz="1200">
                <a:hlinkClick r:id="rId12"/>
              </a:rPr>
              <a:t>http://www.inaturalist.org/</a:t>
            </a:r>
            <a:r>
              <a:rPr lang="en-US" altLang="en-US" sz="1200"/>
              <a:t> </a:t>
            </a:r>
          </a:p>
          <a:p>
            <a:pPr>
              <a:lnSpc>
                <a:spcPct val="115000"/>
              </a:lnSpc>
              <a:spcBef>
                <a:spcPct val="0"/>
              </a:spcBef>
              <a:buFont typeface="Calibri" panose="020F0502020204030204" pitchFamily="34" charset="0"/>
              <a:buAutoNum type="alphaUcPeriod"/>
            </a:pPr>
            <a:r>
              <a:rPr lang="en-US" altLang="en-US" sz="1200"/>
              <a:t>LA County Birds Yahoo Group – to keep up on local sightings: </a:t>
            </a:r>
            <a:r>
              <a:rPr lang="en-US" altLang="en-US" sz="1200">
                <a:hlinkClick r:id="rId13"/>
              </a:rPr>
              <a:t>https://groups.yahoo.com/group/LACoBirds/</a:t>
            </a:r>
            <a:r>
              <a:rPr lang="en-US" altLang="en-US" sz="1200"/>
              <a:t> </a:t>
            </a:r>
          </a:p>
          <a:p>
            <a:pPr>
              <a:lnSpc>
                <a:spcPct val="115000"/>
              </a:lnSpc>
              <a:spcBef>
                <a:spcPct val="0"/>
              </a:spcBef>
              <a:buFont typeface="Calibri" panose="020F0502020204030204" pitchFamily="34" charset="0"/>
              <a:buAutoNum type="alphaUcPeriod"/>
            </a:pPr>
            <a:r>
              <a:rPr lang="en-US" altLang="en-US" sz="1200"/>
              <a:t>Mobile Phone Apps: </a:t>
            </a:r>
            <a:r>
              <a:rPr lang="en-US" altLang="en-US" sz="1200" b="1">
                <a:solidFill>
                  <a:srgbClr val="006600"/>
                </a:solidFill>
              </a:rPr>
              <a:t>Audubon California Birds, iBird PRO, Sibley Life, Merlin Bird ID</a:t>
            </a:r>
            <a:endParaRPr lang="en-US" altLang="en-US" sz="1200">
              <a:latin typeface="Calibri" panose="020F0502020204030204" pitchFamily="34" charset="0"/>
            </a:endParaRPr>
          </a:p>
          <a:p>
            <a:pPr>
              <a:lnSpc>
                <a:spcPct val="115000"/>
              </a:lnSpc>
              <a:spcBef>
                <a:spcPct val="0"/>
              </a:spcBef>
              <a:buFont typeface="Calibri" panose="020F0502020204030204" pitchFamily="34" charset="0"/>
              <a:buAutoNum type="alphaUcPeriod"/>
            </a:pPr>
            <a:r>
              <a:rPr lang="en-US" altLang="en-US" sz="1200"/>
              <a:t>IMPACT OF NATIVE PLANTS</a:t>
            </a:r>
            <a:r>
              <a:rPr lang="ru-RU" altLang="en-US" sz="1200"/>
              <a:t> on Bird and Butterfly Biodiversity in Suburban Landscapes</a:t>
            </a:r>
            <a:r>
              <a:rPr lang="en-US" altLang="en-US" sz="1200"/>
              <a:t>:</a:t>
            </a:r>
            <a:r>
              <a:rPr lang="en-US" altLang="en-US" sz="1200">
                <a:solidFill>
                  <a:srgbClr val="0000CC"/>
                </a:solidFill>
              </a:rPr>
              <a:t>  </a:t>
            </a:r>
            <a:r>
              <a:rPr lang="en-US" altLang="en-US" sz="1200" u="sng">
                <a:solidFill>
                  <a:srgbClr val="0000CC"/>
                </a:solidFill>
                <a:hlinkClick r:id="rId14"/>
              </a:rPr>
              <a:t>http://blog.audubon.org/cs/blogs/birdscapes/archive/2009/03/10/impact-of-native-plants-on-bird-and-butterfly-biodiversity-in-suburban-landscapes.aspx</a:t>
            </a:r>
            <a:endParaRPr lang="en-US" altLang="en-US" sz="1200">
              <a:latin typeface="Calibri" panose="020F0502020204030204" pitchFamily="34" charset="0"/>
            </a:endParaRPr>
          </a:p>
          <a:p>
            <a:pPr>
              <a:lnSpc>
                <a:spcPct val="115000"/>
              </a:lnSpc>
              <a:spcBef>
                <a:spcPct val="0"/>
              </a:spcBef>
              <a:buFont typeface="Calibri" panose="020F0502020204030204" pitchFamily="34" charset="0"/>
              <a:buAutoNum type="alphaUcPeriod"/>
            </a:pPr>
            <a:r>
              <a:rPr lang="en-US" altLang="en-US" sz="1200"/>
              <a:t>Los Angeles leads all US counties nationwide in bird count - February 2014: </a:t>
            </a:r>
            <a:r>
              <a:rPr lang="en-US" altLang="en-US" sz="1200" u="sng">
                <a:solidFill>
                  <a:srgbClr val="0000CC"/>
                </a:solidFill>
                <a:hlinkClick r:id="rId15"/>
              </a:rPr>
              <a:t>http://ca.audubon.org/newsroom/press-releases/2014/los-angeles-leads-all-us-counties-nationwide-bird-count</a:t>
            </a:r>
            <a:endParaRPr lang="en-US" altLang="en-US" sz="1200">
              <a:latin typeface="Calibri" panose="020F0502020204030204" pitchFamily="34" charset="0"/>
            </a:endParaRPr>
          </a:p>
          <a:p>
            <a:pPr>
              <a:lnSpc>
                <a:spcPct val="115000"/>
              </a:lnSpc>
              <a:spcBef>
                <a:spcPct val="0"/>
              </a:spcBef>
              <a:buFont typeface="Calibri" panose="020F0502020204030204" pitchFamily="34" charset="0"/>
              <a:buAutoNum type="alphaUcPeriod"/>
            </a:pPr>
            <a:r>
              <a:rPr lang="en-US" altLang="en-US" sz="1200"/>
              <a:t>State Of North America’s Birds 2016: </a:t>
            </a:r>
            <a:r>
              <a:rPr lang="en-US" altLang="en-US" sz="1200" u="sng">
                <a:solidFill>
                  <a:srgbClr val="0000CC"/>
                </a:solidFill>
                <a:hlinkClick r:id="rId16"/>
              </a:rPr>
              <a:t>https://www.allaboutbirds.org/state-of-north-americas-birds-2016-more-than-one-third-in-need-of-conservation-action/</a:t>
            </a:r>
            <a:endParaRPr lang="en-US" altLang="en-US" sz="1200" u="sng">
              <a:solidFill>
                <a:srgbClr val="0000CC"/>
              </a:solidFill>
            </a:endParaRPr>
          </a:p>
          <a:p>
            <a:pPr>
              <a:lnSpc>
                <a:spcPct val="115000"/>
              </a:lnSpc>
              <a:spcBef>
                <a:spcPct val="0"/>
              </a:spcBef>
              <a:buFont typeface="Calibri" panose="020F0502020204030204" pitchFamily="34" charset="0"/>
              <a:buAutoNum type="alphaUcPeriod"/>
            </a:pPr>
            <a:r>
              <a:rPr lang="en-US" altLang="en-US" sz="1200"/>
              <a:t>Year of the Bird 2018</a:t>
            </a:r>
            <a:r>
              <a:rPr lang="en-US" altLang="en-US" sz="1200">
                <a:cs typeface="Arial" panose="020B0604020202020204" pitchFamily="34" charset="0"/>
              </a:rPr>
              <a:t>:  </a:t>
            </a:r>
            <a:r>
              <a:rPr lang="en-US" altLang="en-US" sz="1200" u="sng">
                <a:cs typeface="Arial" panose="020B0604020202020204" pitchFamily="34" charset="0"/>
                <a:hlinkClick r:id="rId17"/>
              </a:rPr>
              <a:t>https://www.nationalgeographic.com/magazine/2018/01/why-birds-matter/</a:t>
            </a:r>
            <a:endParaRPr lang="en-US" altLang="en-US" sz="1200">
              <a:cs typeface="Arial" panose="020B0604020202020204" pitchFamily="34" charset="0"/>
            </a:endParaRPr>
          </a:p>
        </p:txBody>
      </p:sp>
    </p:spTree>
  </p:cSld>
  <p:clrMapOvr>
    <a:masterClrMapping/>
  </p:clrMapOvr>
  <p:transition spd="med">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C0786AC-A9FB-4C63-BD55-06EE467F18E3}"/>
              </a:ext>
            </a:extLst>
          </p:cNvPr>
          <p:cNvSpPr>
            <a:spLocks noGrp="1" noChangeArrowheads="1"/>
          </p:cNvSpPr>
          <p:nvPr>
            <p:ph type="title" sz="quarter"/>
          </p:nvPr>
        </p:nvSpPr>
        <p:spPr/>
        <p:txBody>
          <a:bodyPr/>
          <a:lstStyle/>
          <a:p>
            <a:r>
              <a:rPr lang="en-US" altLang="en-US"/>
              <a:t>Introductions</a:t>
            </a:r>
          </a:p>
        </p:txBody>
      </p:sp>
      <p:sp>
        <p:nvSpPr>
          <p:cNvPr id="6147" name="Content Placeholder 4">
            <a:extLst>
              <a:ext uri="{FF2B5EF4-FFF2-40B4-BE49-F238E27FC236}">
                <a16:creationId xmlns:a16="http://schemas.microsoft.com/office/drawing/2014/main" id="{2F7EBFFB-5040-4E28-8203-291A64DFD716}"/>
              </a:ext>
            </a:extLst>
          </p:cNvPr>
          <p:cNvSpPr>
            <a:spLocks noGrp="1" noChangeArrowheads="1"/>
          </p:cNvSpPr>
          <p:nvPr>
            <p:ph sz="quarter" idx="3"/>
          </p:nvPr>
        </p:nvSpPr>
        <p:spPr>
          <a:xfrm>
            <a:off x="457200" y="1676400"/>
            <a:ext cx="8243888" cy="5029200"/>
          </a:xfrm>
        </p:spPr>
        <p:txBody>
          <a:bodyPr/>
          <a:lstStyle/>
          <a:p>
            <a:r>
              <a:rPr lang="en-US" altLang="en-US"/>
              <a:t>Dr. Pete Auger</a:t>
            </a:r>
          </a:p>
          <a:p>
            <a:pPr lvl="1"/>
            <a:r>
              <a:rPr lang="en-US" altLang="en-US" sz="2000"/>
              <a:t>LMU-CURes Senior Scientist, Field Biologist, Professor</a:t>
            </a:r>
          </a:p>
          <a:p>
            <a:pPr lvl="1"/>
            <a:r>
              <a:rPr lang="en-US" altLang="en-US" sz="2000"/>
              <a:t>LMU – 7 years</a:t>
            </a:r>
          </a:p>
          <a:p>
            <a:pPr lvl="1"/>
            <a:r>
              <a:rPr lang="en-US" altLang="en-US" sz="2000"/>
              <a:t>Boston College – 14 years</a:t>
            </a:r>
          </a:p>
          <a:p>
            <a:pPr lvl="1"/>
            <a:r>
              <a:rPr lang="en-US" altLang="en-US" sz="2000"/>
              <a:t>Helped found the Urban Ecology Institute (UEI) in Boston … the model for CURes in Los Angeles!</a:t>
            </a:r>
          </a:p>
          <a:p>
            <a:pPr lvl="1"/>
            <a:r>
              <a:rPr lang="en-US" altLang="en-US" sz="2000"/>
              <a:t>Former HS Teacher, Baseball &amp; Football Player and Coach</a:t>
            </a:r>
          </a:p>
          <a:p>
            <a:pPr lvl="1"/>
            <a:r>
              <a:rPr lang="en-US" altLang="en-US" sz="2000"/>
              <a:t>Former Baseball Player on the Cotuit Ketteliers</a:t>
            </a:r>
          </a:p>
          <a:p>
            <a:pPr lvl="1"/>
            <a:r>
              <a:rPr lang="en-US" altLang="en-US" sz="2000"/>
              <a:t>Passions:  teaching, reading, flying drones, technology, building field equipment, sports (Boston Red Sox &amp; Patriots; LA Dodgers &amp; Rams!)</a:t>
            </a:r>
          </a:p>
          <a:p>
            <a:pPr lvl="1"/>
            <a:r>
              <a:rPr lang="en-US" altLang="en-US" sz="2000"/>
              <a:t>Favorite place(s) to Travel:  Costa Rica!</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Box 3">
            <a:extLst>
              <a:ext uri="{FF2B5EF4-FFF2-40B4-BE49-F238E27FC236}">
                <a16:creationId xmlns:a16="http://schemas.microsoft.com/office/drawing/2014/main" id="{E1185220-9B42-480D-B96D-CB3FE2FECEB6}"/>
              </a:ext>
            </a:extLst>
          </p:cNvPr>
          <p:cNvSpPr txBox="1">
            <a:spLocks noChangeArrowheads="1"/>
          </p:cNvSpPr>
          <p:nvPr/>
        </p:nvSpPr>
        <p:spPr bwMode="auto">
          <a:xfrm>
            <a:off x="808038" y="381000"/>
            <a:ext cx="5764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How resourceful do birds have to be looking for water?</a:t>
            </a:r>
          </a:p>
        </p:txBody>
      </p:sp>
      <p:sp>
        <p:nvSpPr>
          <p:cNvPr id="52227" name="TextBox 5">
            <a:extLst>
              <a:ext uri="{FF2B5EF4-FFF2-40B4-BE49-F238E27FC236}">
                <a16:creationId xmlns:a16="http://schemas.microsoft.com/office/drawing/2014/main" id="{63F984BC-FC7F-4858-845C-FC495F30973C}"/>
              </a:ext>
            </a:extLst>
          </p:cNvPr>
          <p:cNvSpPr txBox="1">
            <a:spLocks noChangeArrowheads="1"/>
          </p:cNvSpPr>
          <p:nvPr/>
        </p:nvSpPr>
        <p:spPr bwMode="auto">
          <a:xfrm>
            <a:off x="838200" y="990600"/>
            <a:ext cx="7467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a:t>A WATER PUDDLE BRINGS WARBLERS Huntington Central Park in Sept 2007 Photos by Monte M. Taylor and Christopher H. Taylor: </a:t>
            </a:r>
          </a:p>
          <a:p>
            <a:pPr algn="ctr">
              <a:spcBef>
                <a:spcPct val="0"/>
              </a:spcBef>
              <a:buFontTx/>
              <a:buNone/>
            </a:pPr>
            <a:endParaRPr lang="en-US" altLang="en-US" sz="1800">
              <a:hlinkClick r:id="rId2" tooltip="http://www.tsuru-bird.net/california_20070930/index.html"/>
            </a:endParaRPr>
          </a:p>
          <a:p>
            <a:pPr algn="ctr">
              <a:spcBef>
                <a:spcPct val="0"/>
              </a:spcBef>
              <a:buFontTx/>
              <a:buNone/>
            </a:pPr>
            <a:r>
              <a:rPr lang="en-US" altLang="en-US" sz="1800">
                <a:hlinkClick r:id="rId3"/>
              </a:rPr>
              <a:t>http://www.tsuru-bird.net/20070930_california/index.html</a:t>
            </a:r>
            <a:r>
              <a:rPr lang="en-US" altLang="en-US" sz="1800"/>
              <a:t> </a:t>
            </a:r>
          </a:p>
        </p:txBody>
      </p:sp>
      <p:pic>
        <p:nvPicPr>
          <p:cNvPr id="52228" name="Picture 7">
            <a:extLst>
              <a:ext uri="{FF2B5EF4-FFF2-40B4-BE49-F238E27FC236}">
                <a16:creationId xmlns:a16="http://schemas.microsoft.com/office/drawing/2014/main" id="{815A8010-4D72-46EC-94E3-F8C31744F63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590800"/>
            <a:ext cx="52578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9" name="TextBox 8">
            <a:extLst>
              <a:ext uri="{FF2B5EF4-FFF2-40B4-BE49-F238E27FC236}">
                <a16:creationId xmlns:a16="http://schemas.microsoft.com/office/drawing/2014/main" id="{5B2DF403-1518-4B35-9953-0F6471C01961}"/>
              </a:ext>
            </a:extLst>
          </p:cNvPr>
          <p:cNvSpPr txBox="1">
            <a:spLocks noChangeArrowheads="1"/>
          </p:cNvSpPr>
          <p:nvPr/>
        </p:nvSpPr>
        <p:spPr bwMode="auto">
          <a:xfrm>
            <a:off x="5867400" y="3733800"/>
            <a:ext cx="2735263"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pPr>
            <a:r>
              <a:rPr lang="en-US" altLang="en-US" sz="1400"/>
              <a:t>Black-throated Gray Warbler</a:t>
            </a:r>
          </a:p>
          <a:p>
            <a:pPr>
              <a:spcBef>
                <a:spcPct val="0"/>
              </a:spcBef>
            </a:pPr>
            <a:r>
              <a:rPr lang="en-US" altLang="en-US" sz="1400"/>
              <a:t>Blackpole Warbler</a:t>
            </a:r>
          </a:p>
          <a:p>
            <a:pPr>
              <a:spcBef>
                <a:spcPct val="0"/>
              </a:spcBef>
            </a:pPr>
            <a:r>
              <a:rPr lang="en-US" altLang="en-US" sz="1400"/>
              <a:t>Common Yellowthroat</a:t>
            </a:r>
          </a:p>
          <a:p>
            <a:pPr>
              <a:spcBef>
                <a:spcPct val="0"/>
              </a:spcBef>
            </a:pPr>
            <a:r>
              <a:rPr lang="en-US" altLang="en-US" sz="1400"/>
              <a:t>Nashville Warbler</a:t>
            </a:r>
          </a:p>
          <a:p>
            <a:pPr>
              <a:spcBef>
                <a:spcPct val="0"/>
              </a:spcBef>
            </a:pPr>
            <a:r>
              <a:rPr lang="en-US" altLang="en-US" sz="1400"/>
              <a:t>Orange-crowned Warbler</a:t>
            </a:r>
          </a:p>
          <a:p>
            <a:pPr>
              <a:spcBef>
                <a:spcPct val="0"/>
              </a:spcBef>
            </a:pPr>
            <a:r>
              <a:rPr lang="en-US" altLang="en-US" sz="1400"/>
              <a:t>Tennessee Warbler</a:t>
            </a:r>
          </a:p>
          <a:p>
            <a:pPr>
              <a:spcBef>
                <a:spcPct val="0"/>
              </a:spcBef>
            </a:pPr>
            <a:r>
              <a:rPr lang="en-US" altLang="en-US" sz="1400"/>
              <a:t>Townsend’s Warbler</a:t>
            </a:r>
          </a:p>
          <a:p>
            <a:pPr>
              <a:spcBef>
                <a:spcPct val="0"/>
              </a:spcBef>
            </a:pPr>
            <a:r>
              <a:rPr lang="en-US" altLang="en-US" sz="1400"/>
              <a:t>Yellow-rumped Warbler</a:t>
            </a:r>
          </a:p>
          <a:p>
            <a:pPr>
              <a:spcBef>
                <a:spcPct val="0"/>
              </a:spcBef>
            </a:pPr>
            <a:r>
              <a:rPr lang="en-US" altLang="en-US" sz="1400"/>
              <a:t>Yellow Warbler</a:t>
            </a:r>
          </a:p>
          <a:p>
            <a:pPr>
              <a:spcBef>
                <a:spcPct val="0"/>
              </a:spcBef>
            </a:pPr>
            <a:r>
              <a:rPr lang="en-US" altLang="en-US" sz="1400"/>
              <a:t>Western Tanager</a:t>
            </a:r>
          </a:p>
          <a:p>
            <a:pPr>
              <a:spcBef>
                <a:spcPct val="0"/>
              </a:spcBef>
            </a:pPr>
            <a:r>
              <a:rPr lang="en-US" altLang="en-US" sz="1400"/>
              <a:t>Western Wood Pewee</a:t>
            </a:r>
          </a:p>
        </p:txBody>
      </p:sp>
      <p:sp>
        <p:nvSpPr>
          <p:cNvPr id="52230" name="TextBox 9">
            <a:extLst>
              <a:ext uri="{FF2B5EF4-FFF2-40B4-BE49-F238E27FC236}">
                <a16:creationId xmlns:a16="http://schemas.microsoft.com/office/drawing/2014/main" id="{95B59B1B-B12A-4495-A5C3-4901212DEB2E}"/>
              </a:ext>
            </a:extLst>
          </p:cNvPr>
          <p:cNvSpPr txBox="1">
            <a:spLocks noChangeArrowheads="1"/>
          </p:cNvSpPr>
          <p:nvPr/>
        </p:nvSpPr>
        <p:spPr bwMode="auto">
          <a:xfrm>
            <a:off x="5715000" y="2471738"/>
            <a:ext cx="320040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a:t>These are just a few select images of warblers, tanagers and flycatchers in one spot (3 square meters) for a couple hours on a fall day in Huntington Beach Central Park.</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Box 3">
            <a:extLst>
              <a:ext uri="{FF2B5EF4-FFF2-40B4-BE49-F238E27FC236}">
                <a16:creationId xmlns:a16="http://schemas.microsoft.com/office/drawing/2014/main" id="{6D4D9B3A-266B-41DE-A977-147B02822334}"/>
              </a:ext>
            </a:extLst>
          </p:cNvPr>
          <p:cNvSpPr txBox="1">
            <a:spLocks noChangeArrowheads="1"/>
          </p:cNvSpPr>
          <p:nvPr/>
        </p:nvSpPr>
        <p:spPr bwMode="auto">
          <a:xfrm>
            <a:off x="808038" y="381000"/>
            <a:ext cx="5891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How resourceful do birds have to be looking for shelter?</a:t>
            </a:r>
          </a:p>
        </p:txBody>
      </p:sp>
      <p:pic>
        <p:nvPicPr>
          <p:cNvPr id="53251" name="Picture 37" descr="Bluebirds%20in%20Tree%20Hollow">
            <a:extLst>
              <a:ext uri="{FF2B5EF4-FFF2-40B4-BE49-F238E27FC236}">
                <a16:creationId xmlns:a16="http://schemas.microsoft.com/office/drawing/2014/main" id="{D5A64B4A-CB31-4528-BFC6-9C2C30CBFA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838200"/>
            <a:ext cx="4419600" cy="572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Rectangle 6">
            <a:extLst>
              <a:ext uri="{FF2B5EF4-FFF2-40B4-BE49-F238E27FC236}">
                <a16:creationId xmlns:a16="http://schemas.microsoft.com/office/drawing/2014/main" id="{4B321E7B-7377-4BC3-BDBA-8D6A489ADCFE}"/>
              </a:ext>
            </a:extLst>
          </p:cNvPr>
          <p:cNvSpPr txBox="1">
            <a:spLocks noChangeArrowheads="1"/>
          </p:cNvSpPr>
          <p:nvPr/>
        </p:nvSpPr>
        <p:spPr bwMode="auto">
          <a:xfrm>
            <a:off x="4876800" y="1143000"/>
            <a:ext cx="403860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nSpc>
                <a:spcPct val="80000"/>
              </a:lnSpc>
            </a:pPr>
            <a:endParaRPr lang="en-US" altLang="en-US" sz="1400"/>
          </a:p>
          <a:p>
            <a:pPr>
              <a:lnSpc>
                <a:spcPct val="80000"/>
              </a:lnSpc>
            </a:pPr>
            <a:r>
              <a:rPr lang="en-US" altLang="en-US" sz="1600"/>
              <a:t>These Bluebirds are surviving a cold winter together in the hollow of a tree.</a:t>
            </a:r>
          </a:p>
          <a:p>
            <a:pPr>
              <a:lnSpc>
                <a:spcPct val="80000"/>
              </a:lnSpc>
            </a:pPr>
            <a:endParaRPr lang="en-US" altLang="en-US" sz="1600"/>
          </a:p>
          <a:p>
            <a:pPr>
              <a:lnSpc>
                <a:spcPct val="80000"/>
              </a:lnSpc>
            </a:pPr>
            <a:r>
              <a:rPr lang="en-US" altLang="en-US" sz="1600"/>
              <a:t>Under normal circumstances they'd be competing for their territories and chasing each other away.</a:t>
            </a:r>
          </a:p>
          <a:p>
            <a:pPr>
              <a:lnSpc>
                <a:spcPct val="80000"/>
              </a:lnSpc>
            </a:pPr>
            <a:endParaRPr lang="en-US" altLang="en-US" sz="1600"/>
          </a:p>
          <a:p>
            <a:pPr>
              <a:lnSpc>
                <a:spcPct val="80000"/>
              </a:lnSpc>
            </a:pPr>
            <a:r>
              <a:rPr lang="en-US" altLang="en-US" sz="1600"/>
              <a:t>Their very existence is so fragile, hinging on mankind realizing what they are up against, and helping them with the odds -- by NOT CUTTING DOWN EVERY DEAD HOLLOWED OUT TREE!  </a:t>
            </a:r>
          </a:p>
          <a:p>
            <a:pPr>
              <a:lnSpc>
                <a:spcPct val="80000"/>
              </a:lnSpc>
            </a:pPr>
            <a:endParaRPr lang="en-US" altLang="en-US" sz="1600"/>
          </a:p>
          <a:p>
            <a:pPr>
              <a:lnSpc>
                <a:spcPct val="80000"/>
              </a:lnSpc>
            </a:pPr>
            <a:endParaRPr lang="en-US" altLang="en-US" sz="1600"/>
          </a:p>
          <a:p>
            <a:pPr>
              <a:lnSpc>
                <a:spcPct val="80000"/>
              </a:lnSpc>
            </a:pPr>
            <a:endParaRPr lang="en-US" altLang="en-US" sz="1600"/>
          </a:p>
          <a:p>
            <a:pPr algn="ctr">
              <a:lnSpc>
                <a:spcPct val="80000"/>
              </a:lnSpc>
              <a:buFontTx/>
              <a:buNone/>
            </a:pPr>
            <a:r>
              <a:rPr lang="en-US" altLang="en-US" sz="1600"/>
              <a:t>Photo property of National Wildlife Federation   </a:t>
            </a:r>
            <a:r>
              <a:rPr lang="en-US" altLang="en-US" sz="1600">
                <a:hlinkClick r:id="rId3"/>
              </a:rPr>
              <a:t>www.nwf.org</a:t>
            </a:r>
            <a:r>
              <a:rPr lang="en-US" altLang="en-US" sz="1600"/>
              <a:t>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Box 3">
            <a:extLst>
              <a:ext uri="{FF2B5EF4-FFF2-40B4-BE49-F238E27FC236}">
                <a16:creationId xmlns:a16="http://schemas.microsoft.com/office/drawing/2014/main" id="{56B14704-C263-4B1A-9C36-F476CDB58BC8}"/>
              </a:ext>
            </a:extLst>
          </p:cNvPr>
          <p:cNvSpPr txBox="1">
            <a:spLocks noChangeArrowheads="1"/>
          </p:cNvSpPr>
          <p:nvPr/>
        </p:nvSpPr>
        <p:spPr bwMode="auto">
          <a:xfrm>
            <a:off x="808038" y="381000"/>
            <a:ext cx="4365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What happens when habitat disappears?</a:t>
            </a:r>
          </a:p>
        </p:txBody>
      </p:sp>
      <p:sp>
        <p:nvSpPr>
          <p:cNvPr id="54275" name="TextBox 2">
            <a:extLst>
              <a:ext uri="{FF2B5EF4-FFF2-40B4-BE49-F238E27FC236}">
                <a16:creationId xmlns:a16="http://schemas.microsoft.com/office/drawing/2014/main" id="{FE833B3D-6C2A-430A-852A-A460BDD92951}"/>
              </a:ext>
            </a:extLst>
          </p:cNvPr>
          <p:cNvSpPr txBox="1">
            <a:spLocks noChangeArrowheads="1"/>
          </p:cNvSpPr>
          <p:nvPr/>
        </p:nvSpPr>
        <p:spPr bwMode="auto">
          <a:xfrm>
            <a:off x="677863" y="6019800"/>
            <a:ext cx="80311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200">
                <a:solidFill>
                  <a:srgbClr val="0000CC"/>
                </a:solidFill>
              </a:rPr>
              <a:t>https://www.citylab.com/environment/2017/11/where-do-urban-animals-go-when-their-habitats-disappear/546002/ </a:t>
            </a:r>
          </a:p>
        </p:txBody>
      </p:sp>
      <p:sp>
        <p:nvSpPr>
          <p:cNvPr id="54276" name="TextBox 3">
            <a:extLst>
              <a:ext uri="{FF2B5EF4-FFF2-40B4-BE49-F238E27FC236}">
                <a16:creationId xmlns:a16="http://schemas.microsoft.com/office/drawing/2014/main" id="{38D29CE3-6013-4285-AFCE-20B21DC18282}"/>
              </a:ext>
            </a:extLst>
          </p:cNvPr>
          <p:cNvSpPr txBox="1">
            <a:spLocks noChangeArrowheads="1"/>
          </p:cNvSpPr>
          <p:nvPr/>
        </p:nvSpPr>
        <p:spPr bwMode="auto">
          <a:xfrm>
            <a:off x="1020763" y="5064125"/>
            <a:ext cx="69484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b="1"/>
              <a:t>Where Do Urban Animals Go When Their Habitats Disappear?</a:t>
            </a:r>
          </a:p>
          <a:p>
            <a:pPr>
              <a:spcBef>
                <a:spcPct val="0"/>
              </a:spcBef>
              <a:buFontTx/>
              <a:buNone/>
            </a:pPr>
            <a:r>
              <a:rPr lang="en-US" altLang="en-US" sz="1800" u="sng">
                <a:hlinkClick r:id="rId2"/>
              </a:rPr>
              <a:t>STEVE HOLT</a:t>
            </a:r>
            <a:endParaRPr lang="en-US" altLang="en-US" sz="1800"/>
          </a:p>
          <a:p>
            <a:pPr>
              <a:spcBef>
                <a:spcPct val="0"/>
              </a:spcBef>
              <a:buFontTx/>
              <a:buNone/>
            </a:pPr>
            <a:r>
              <a:rPr lang="en-US" altLang="en-US" sz="1800"/>
              <a:t> NOV 16, 2017</a:t>
            </a:r>
          </a:p>
        </p:txBody>
      </p:sp>
      <p:pic>
        <p:nvPicPr>
          <p:cNvPr id="54277" name="Picture 5">
            <a:extLst>
              <a:ext uri="{FF2B5EF4-FFF2-40B4-BE49-F238E27FC236}">
                <a16:creationId xmlns:a16="http://schemas.microsoft.com/office/drawing/2014/main" id="{FBEFA257-2FAB-468B-B318-70959089F6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014413"/>
            <a:ext cx="5486400" cy="354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8" name="TextBox 6">
            <a:extLst>
              <a:ext uri="{FF2B5EF4-FFF2-40B4-BE49-F238E27FC236}">
                <a16:creationId xmlns:a16="http://schemas.microsoft.com/office/drawing/2014/main" id="{2DB305B0-3680-4F1A-A849-AD7663A91031}"/>
              </a:ext>
            </a:extLst>
          </p:cNvPr>
          <p:cNvSpPr txBox="1">
            <a:spLocks noChangeArrowheads="1"/>
          </p:cNvSpPr>
          <p:nvPr/>
        </p:nvSpPr>
        <p:spPr bwMode="auto">
          <a:xfrm>
            <a:off x="1706563" y="4567238"/>
            <a:ext cx="557847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100"/>
              <a:t>Birds vie for position on power lines at dusk in Kansas City, Kansas. Charlie Riedel/AP</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Box 3">
            <a:extLst>
              <a:ext uri="{FF2B5EF4-FFF2-40B4-BE49-F238E27FC236}">
                <a16:creationId xmlns:a16="http://schemas.microsoft.com/office/drawing/2014/main" id="{39600BBC-0A64-4562-99FE-C3677DCE7653}"/>
              </a:ext>
            </a:extLst>
          </p:cNvPr>
          <p:cNvSpPr txBox="1">
            <a:spLocks noChangeArrowheads="1"/>
          </p:cNvSpPr>
          <p:nvPr/>
        </p:nvSpPr>
        <p:spPr bwMode="auto">
          <a:xfrm>
            <a:off x="808038" y="381000"/>
            <a:ext cx="4365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What happens when habitat disappears?</a:t>
            </a:r>
          </a:p>
        </p:txBody>
      </p:sp>
      <p:pic>
        <p:nvPicPr>
          <p:cNvPr id="55299" name="Picture 5">
            <a:extLst>
              <a:ext uri="{FF2B5EF4-FFF2-40B4-BE49-F238E27FC236}">
                <a16:creationId xmlns:a16="http://schemas.microsoft.com/office/drawing/2014/main" id="{2FD56322-C776-408C-99D2-CC7D6CF982E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3238" y="1738313"/>
            <a:ext cx="4681537"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Picture 2">
            <a:extLst>
              <a:ext uri="{FF2B5EF4-FFF2-40B4-BE49-F238E27FC236}">
                <a16:creationId xmlns:a16="http://schemas.microsoft.com/office/drawing/2014/main" id="{D3F0B79F-5DFD-4114-AE5E-A08079D30B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99125" y="990600"/>
            <a:ext cx="30480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TextBox 3">
            <a:extLst>
              <a:ext uri="{FF2B5EF4-FFF2-40B4-BE49-F238E27FC236}">
                <a16:creationId xmlns:a16="http://schemas.microsoft.com/office/drawing/2014/main" id="{383FDFDA-E39D-4675-B486-2C8A2D8760E2}"/>
              </a:ext>
            </a:extLst>
          </p:cNvPr>
          <p:cNvSpPr txBox="1">
            <a:spLocks noChangeArrowheads="1"/>
          </p:cNvSpPr>
          <p:nvPr/>
        </p:nvSpPr>
        <p:spPr bwMode="auto">
          <a:xfrm>
            <a:off x="5334000" y="3733800"/>
            <a:ext cx="35052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600"/>
              <a:t>White-crowned Sparrows, a migrating Wintering bird in Southern California suburbs between September and April, like to roost at night in dense trees or bushes with their own species, and tolerate others (like House Finches and Sparrows) in the same tree</a:t>
            </a:r>
          </a:p>
        </p:txBody>
      </p:sp>
      <p:sp>
        <p:nvSpPr>
          <p:cNvPr id="55302" name="TextBox 4">
            <a:extLst>
              <a:ext uri="{FF2B5EF4-FFF2-40B4-BE49-F238E27FC236}">
                <a16:creationId xmlns:a16="http://schemas.microsoft.com/office/drawing/2014/main" id="{7F362A6E-91F6-45C5-901E-F2A5AC98F233}"/>
              </a:ext>
            </a:extLst>
          </p:cNvPr>
          <p:cNvSpPr txBox="1">
            <a:spLocks noChangeArrowheads="1"/>
          </p:cNvSpPr>
          <p:nvPr/>
        </p:nvSpPr>
        <p:spPr bwMode="auto">
          <a:xfrm>
            <a:off x="6513513" y="3101975"/>
            <a:ext cx="14192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000"/>
              <a:t>Image from Wikipedia</a:t>
            </a:r>
          </a:p>
        </p:txBody>
      </p:sp>
      <p:sp>
        <p:nvSpPr>
          <p:cNvPr id="55303" name="TextBox 7">
            <a:extLst>
              <a:ext uri="{FF2B5EF4-FFF2-40B4-BE49-F238E27FC236}">
                <a16:creationId xmlns:a16="http://schemas.microsoft.com/office/drawing/2014/main" id="{EF3D281A-B5CB-48DF-AB86-A87063487565}"/>
              </a:ext>
            </a:extLst>
          </p:cNvPr>
          <p:cNvSpPr txBox="1">
            <a:spLocks noChangeArrowheads="1"/>
          </p:cNvSpPr>
          <p:nvPr/>
        </p:nvSpPr>
        <p:spPr bwMode="auto">
          <a:xfrm>
            <a:off x="1397000" y="5867400"/>
            <a:ext cx="3275013" cy="3698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https://youtu.be/4Q4IoBF_fRU</a:t>
            </a:r>
          </a:p>
        </p:txBody>
      </p:sp>
      <p:sp>
        <p:nvSpPr>
          <p:cNvPr id="55304" name="TextBox 8">
            <a:extLst>
              <a:ext uri="{FF2B5EF4-FFF2-40B4-BE49-F238E27FC236}">
                <a16:creationId xmlns:a16="http://schemas.microsoft.com/office/drawing/2014/main" id="{E02A2ADC-4356-4CCE-B1D8-A0020EF8EF0D}"/>
              </a:ext>
            </a:extLst>
          </p:cNvPr>
          <p:cNvSpPr txBox="1">
            <a:spLocks noChangeArrowheads="1"/>
          </p:cNvSpPr>
          <p:nvPr/>
        </p:nvSpPr>
        <p:spPr bwMode="auto">
          <a:xfrm>
            <a:off x="842963" y="990600"/>
            <a:ext cx="40830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This parkway tree in West LA is ideal</a:t>
            </a:r>
          </a:p>
          <a:p>
            <a:pPr>
              <a:spcBef>
                <a:spcPct val="0"/>
              </a:spcBef>
              <a:buFontTx/>
              <a:buNone/>
            </a:pPr>
            <a:r>
              <a:rPr lang="en-US" altLang="en-US" sz="1800"/>
              <a:t>For the birds to bed down for the night</a:t>
            </a:r>
          </a:p>
        </p:txBody>
      </p:sp>
      <p:sp>
        <p:nvSpPr>
          <p:cNvPr id="55305" name="TextBox 9">
            <a:extLst>
              <a:ext uri="{FF2B5EF4-FFF2-40B4-BE49-F238E27FC236}">
                <a16:creationId xmlns:a16="http://schemas.microsoft.com/office/drawing/2014/main" id="{8CFFB13E-7981-429C-A462-0A33367F9823}"/>
              </a:ext>
            </a:extLst>
          </p:cNvPr>
          <p:cNvSpPr txBox="1">
            <a:spLocks noChangeArrowheads="1"/>
          </p:cNvSpPr>
          <p:nvPr/>
        </p:nvSpPr>
        <p:spPr bwMode="auto">
          <a:xfrm>
            <a:off x="2133600" y="5249863"/>
            <a:ext cx="1689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a:t>Bottle Brush Street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1">
            <a:extLst>
              <a:ext uri="{FF2B5EF4-FFF2-40B4-BE49-F238E27FC236}">
                <a16:creationId xmlns:a16="http://schemas.microsoft.com/office/drawing/2014/main" id="{B9C3E566-579B-4196-B49F-FF33E641658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76288" y="1219200"/>
            <a:ext cx="4475162" cy="335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TextBox 3">
            <a:extLst>
              <a:ext uri="{FF2B5EF4-FFF2-40B4-BE49-F238E27FC236}">
                <a16:creationId xmlns:a16="http://schemas.microsoft.com/office/drawing/2014/main" id="{8613530A-A369-41A9-ABB5-C63E2FC52B49}"/>
              </a:ext>
            </a:extLst>
          </p:cNvPr>
          <p:cNvSpPr txBox="1">
            <a:spLocks noChangeArrowheads="1"/>
          </p:cNvSpPr>
          <p:nvPr/>
        </p:nvSpPr>
        <p:spPr bwMode="auto">
          <a:xfrm>
            <a:off x="808038" y="381000"/>
            <a:ext cx="4365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What happens when habitat disappears?</a:t>
            </a:r>
          </a:p>
        </p:txBody>
      </p:sp>
      <p:pic>
        <p:nvPicPr>
          <p:cNvPr id="56324" name="Picture 5">
            <a:extLst>
              <a:ext uri="{FF2B5EF4-FFF2-40B4-BE49-F238E27FC236}">
                <a16:creationId xmlns:a16="http://schemas.microsoft.com/office/drawing/2014/main" id="{839481D7-AFB7-448A-9FCB-8F301AAA6A1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200400"/>
            <a:ext cx="44704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TextBox 2">
            <a:extLst>
              <a:ext uri="{FF2B5EF4-FFF2-40B4-BE49-F238E27FC236}">
                <a16:creationId xmlns:a16="http://schemas.microsoft.com/office/drawing/2014/main" id="{69F20A56-73C7-4025-BCF1-048885991299}"/>
              </a:ext>
            </a:extLst>
          </p:cNvPr>
          <p:cNvSpPr txBox="1">
            <a:spLocks noChangeArrowheads="1"/>
          </p:cNvSpPr>
          <p:nvPr/>
        </p:nvSpPr>
        <p:spPr bwMode="auto">
          <a:xfrm>
            <a:off x="5373688" y="1425575"/>
            <a:ext cx="32766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600"/>
              <a:t>These 2 Eucalyptus trees, not far from the Bottle Brush tree, were loaded with White-crowned Sparrows last Winter.  Since the trees have been trimmed they have not been back</a:t>
            </a:r>
          </a:p>
        </p:txBody>
      </p:sp>
      <p:sp>
        <p:nvSpPr>
          <p:cNvPr id="56326" name="TextBox 3">
            <a:extLst>
              <a:ext uri="{FF2B5EF4-FFF2-40B4-BE49-F238E27FC236}">
                <a16:creationId xmlns:a16="http://schemas.microsoft.com/office/drawing/2014/main" id="{2E124A95-30F2-419D-ADAD-66C08B3F0C38}"/>
              </a:ext>
            </a:extLst>
          </p:cNvPr>
          <p:cNvSpPr txBox="1">
            <a:spLocks noChangeArrowheads="1"/>
          </p:cNvSpPr>
          <p:nvPr/>
        </p:nvSpPr>
        <p:spPr bwMode="auto">
          <a:xfrm>
            <a:off x="812800" y="5043488"/>
            <a:ext cx="3048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600"/>
              <a:t>The birds had to move to find a denser tree for protection at night from predators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3">
            <a:extLst>
              <a:ext uri="{FF2B5EF4-FFF2-40B4-BE49-F238E27FC236}">
                <a16:creationId xmlns:a16="http://schemas.microsoft.com/office/drawing/2014/main" id="{DFC97955-B22B-49BD-8F3D-02C83E232379}"/>
              </a:ext>
            </a:extLst>
          </p:cNvPr>
          <p:cNvSpPr txBox="1">
            <a:spLocks noChangeArrowheads="1"/>
          </p:cNvSpPr>
          <p:nvPr/>
        </p:nvSpPr>
        <p:spPr bwMode="auto">
          <a:xfrm>
            <a:off x="808038" y="381000"/>
            <a:ext cx="4365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What happens when habitat disappears?</a:t>
            </a:r>
          </a:p>
        </p:txBody>
      </p:sp>
      <p:sp>
        <p:nvSpPr>
          <p:cNvPr id="57347" name="TextBox 4">
            <a:extLst>
              <a:ext uri="{FF2B5EF4-FFF2-40B4-BE49-F238E27FC236}">
                <a16:creationId xmlns:a16="http://schemas.microsoft.com/office/drawing/2014/main" id="{A7AC228F-03B3-4B1C-8DB1-E39B40AA793D}"/>
              </a:ext>
            </a:extLst>
          </p:cNvPr>
          <p:cNvSpPr txBox="1">
            <a:spLocks noChangeArrowheads="1"/>
          </p:cNvSpPr>
          <p:nvPr/>
        </p:nvSpPr>
        <p:spPr bwMode="auto">
          <a:xfrm>
            <a:off x="457200" y="2133600"/>
            <a:ext cx="8382000" cy="437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Excerpt from: </a:t>
            </a:r>
          </a:p>
          <a:p>
            <a:pPr>
              <a:spcBef>
                <a:spcPct val="0"/>
              </a:spcBef>
              <a:buFontTx/>
              <a:buNone/>
            </a:pPr>
            <a:endParaRPr lang="en-US" altLang="en-US" sz="1800" b="1"/>
          </a:p>
          <a:p>
            <a:pPr>
              <a:spcBef>
                <a:spcPct val="0"/>
              </a:spcBef>
              <a:buFontTx/>
              <a:buNone/>
            </a:pPr>
            <a:r>
              <a:rPr lang="en-US" altLang="en-US" sz="1800" b="1"/>
              <a:t>Where Do Urban Animals Go When Their Habitats Disappear?</a:t>
            </a:r>
          </a:p>
          <a:p>
            <a:pPr>
              <a:spcBef>
                <a:spcPct val="0"/>
              </a:spcBef>
              <a:buFontTx/>
              <a:buNone/>
            </a:pPr>
            <a:endParaRPr lang="en-US" altLang="en-US" sz="1800" b="1"/>
          </a:p>
          <a:p>
            <a:pPr>
              <a:spcBef>
                <a:spcPct val="0"/>
              </a:spcBef>
              <a:buFontTx/>
              <a:buNone/>
            </a:pPr>
            <a:r>
              <a:rPr lang="en-US" altLang="en-US" sz="1800"/>
              <a:t> “The creation of wildlife habitats on public and blighted lands is not nearly as difficult as the protection of mature trees on private property,” Strauss said. But solutions are possible when residents are educated on the benefits of these ecosystems and weigh in on how to protect them. “Successful green intervention is a negotiated settlement within a community,” Strauss said. “Communities need to decide not what green spaces or animals they want, but what ecosystem services they want from their green space,” he says. Once a community decides what it wants from nature, the specific trees and animals to introduce or protect becomes clearer. And with a regulatory framework in place to protect living ecosystems, cities can enforce it with a system of incentives and penalties.”  </a:t>
            </a:r>
          </a:p>
          <a:p>
            <a:pPr>
              <a:spcBef>
                <a:spcPct val="0"/>
              </a:spcBef>
              <a:buFontTx/>
              <a:buNone/>
            </a:pPr>
            <a:endParaRPr lang="en-US" altLang="en-US" sz="1400">
              <a:solidFill>
                <a:srgbClr val="0000CC"/>
              </a:solidFill>
            </a:endParaRPr>
          </a:p>
          <a:p>
            <a:pPr>
              <a:spcBef>
                <a:spcPct val="0"/>
              </a:spcBef>
              <a:buFontTx/>
              <a:buNone/>
            </a:pPr>
            <a:r>
              <a:rPr lang="en-US" altLang="en-US" sz="1200">
                <a:solidFill>
                  <a:srgbClr val="0000CC"/>
                </a:solidFill>
              </a:rPr>
              <a:t>https://www.citylab.com/environment/2017/11/where-do-urban-animals-go-when-their-habitats-disappear/546002/ </a:t>
            </a:r>
          </a:p>
        </p:txBody>
      </p:sp>
      <p:pic>
        <p:nvPicPr>
          <p:cNvPr id="57348" name="Picture 1">
            <a:extLst>
              <a:ext uri="{FF2B5EF4-FFF2-40B4-BE49-F238E27FC236}">
                <a16:creationId xmlns:a16="http://schemas.microsoft.com/office/drawing/2014/main" id="{5C7B559F-9D77-444A-9101-AF075BDB5FF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207963"/>
            <a:ext cx="2403475" cy="223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3">
            <a:extLst>
              <a:ext uri="{FF2B5EF4-FFF2-40B4-BE49-F238E27FC236}">
                <a16:creationId xmlns:a16="http://schemas.microsoft.com/office/drawing/2014/main" id="{A7EAA8CE-89E4-4B8F-81D9-A064BBED76F8}"/>
              </a:ext>
            </a:extLst>
          </p:cNvPr>
          <p:cNvSpPr txBox="1">
            <a:spLocks noChangeArrowheads="1"/>
          </p:cNvSpPr>
          <p:nvPr/>
        </p:nvSpPr>
        <p:spPr bwMode="auto">
          <a:xfrm>
            <a:off x="808038" y="381000"/>
            <a:ext cx="431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What happens when habitat APPEARS?</a:t>
            </a:r>
          </a:p>
        </p:txBody>
      </p:sp>
      <p:pic>
        <p:nvPicPr>
          <p:cNvPr id="58371" name="Picture 2">
            <a:extLst>
              <a:ext uri="{FF2B5EF4-FFF2-40B4-BE49-F238E27FC236}">
                <a16:creationId xmlns:a16="http://schemas.microsoft.com/office/drawing/2014/main" id="{F20B80C8-844D-48F8-9211-30635468279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16600" y="1027113"/>
            <a:ext cx="2798763" cy="186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TextBox 4">
            <a:extLst>
              <a:ext uri="{FF2B5EF4-FFF2-40B4-BE49-F238E27FC236}">
                <a16:creationId xmlns:a16="http://schemas.microsoft.com/office/drawing/2014/main" id="{DA4C4563-776B-46BC-A859-5EFB0DECE3B3}"/>
              </a:ext>
            </a:extLst>
          </p:cNvPr>
          <p:cNvSpPr txBox="1">
            <a:spLocks noChangeArrowheads="1"/>
          </p:cNvSpPr>
          <p:nvPr/>
        </p:nvSpPr>
        <p:spPr bwMode="auto">
          <a:xfrm>
            <a:off x="6446838" y="2963863"/>
            <a:ext cx="16700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000"/>
              <a:t>Male Allen’s Hummingbird</a:t>
            </a:r>
          </a:p>
        </p:txBody>
      </p:sp>
      <p:sp>
        <p:nvSpPr>
          <p:cNvPr id="58373" name="TextBox 6">
            <a:extLst>
              <a:ext uri="{FF2B5EF4-FFF2-40B4-BE49-F238E27FC236}">
                <a16:creationId xmlns:a16="http://schemas.microsoft.com/office/drawing/2014/main" id="{EAE28B97-8CEE-49B4-AE23-4D1C621A89BB}"/>
              </a:ext>
            </a:extLst>
          </p:cNvPr>
          <p:cNvSpPr txBox="1">
            <a:spLocks noChangeArrowheads="1"/>
          </p:cNvSpPr>
          <p:nvPr/>
        </p:nvSpPr>
        <p:spPr bwMode="auto">
          <a:xfrm>
            <a:off x="396875" y="5387975"/>
            <a:ext cx="5137150" cy="3683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https://www.youtube.com/watch?v=YAer4rDnA6I</a:t>
            </a:r>
          </a:p>
        </p:txBody>
      </p:sp>
      <p:sp>
        <p:nvSpPr>
          <p:cNvPr id="58374" name="TextBox 7">
            <a:extLst>
              <a:ext uri="{FF2B5EF4-FFF2-40B4-BE49-F238E27FC236}">
                <a16:creationId xmlns:a16="http://schemas.microsoft.com/office/drawing/2014/main" id="{8EDF3975-13D2-4872-BE88-841F31D170CB}"/>
              </a:ext>
            </a:extLst>
          </p:cNvPr>
          <p:cNvSpPr txBox="1">
            <a:spLocks noChangeArrowheads="1"/>
          </p:cNvSpPr>
          <p:nvPr/>
        </p:nvSpPr>
        <p:spPr bwMode="auto">
          <a:xfrm>
            <a:off x="1327150" y="5867400"/>
            <a:ext cx="3167063" cy="3698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https://youtu.be/YAer4rDnA6I</a:t>
            </a:r>
          </a:p>
        </p:txBody>
      </p:sp>
      <p:pic>
        <p:nvPicPr>
          <p:cNvPr id="58375" name="Picture 10">
            <a:extLst>
              <a:ext uri="{FF2B5EF4-FFF2-40B4-BE49-F238E27FC236}">
                <a16:creationId xmlns:a16="http://schemas.microsoft.com/office/drawing/2014/main" id="{279E1083-61DA-4AD9-8194-5490F1C8DBA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97563" y="3694113"/>
            <a:ext cx="2636837"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6" name="TextBox 11">
            <a:extLst>
              <a:ext uri="{FF2B5EF4-FFF2-40B4-BE49-F238E27FC236}">
                <a16:creationId xmlns:a16="http://schemas.microsoft.com/office/drawing/2014/main" id="{62DCBA10-A299-4F1D-B189-183E1CDC3941}"/>
              </a:ext>
            </a:extLst>
          </p:cNvPr>
          <p:cNvSpPr txBox="1">
            <a:spLocks noChangeArrowheads="1"/>
          </p:cNvSpPr>
          <p:nvPr/>
        </p:nvSpPr>
        <p:spPr bwMode="auto">
          <a:xfrm>
            <a:off x="6302375" y="5756275"/>
            <a:ext cx="1958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000"/>
              <a:t>Female Allen’s Hummingbird</a:t>
            </a:r>
          </a:p>
          <a:p>
            <a:pPr algn="ctr">
              <a:spcBef>
                <a:spcPct val="0"/>
              </a:spcBef>
              <a:buFontTx/>
              <a:buNone/>
            </a:pPr>
            <a:r>
              <a:rPr lang="en-US" altLang="en-US" sz="1000"/>
              <a:t>By Marilyn Meadows Bernstein </a:t>
            </a:r>
          </a:p>
        </p:txBody>
      </p:sp>
      <p:sp>
        <p:nvSpPr>
          <p:cNvPr id="58377" name="Rectangle 9">
            <a:extLst>
              <a:ext uri="{FF2B5EF4-FFF2-40B4-BE49-F238E27FC236}">
                <a16:creationId xmlns:a16="http://schemas.microsoft.com/office/drawing/2014/main" id="{E951C7FC-3BA5-4F92-9761-2036383DE4FB}"/>
              </a:ext>
            </a:extLst>
          </p:cNvPr>
          <p:cNvSpPr>
            <a:spLocks noChangeArrowheads="1"/>
          </p:cNvSpPr>
          <p:nvPr/>
        </p:nvSpPr>
        <p:spPr bwMode="auto">
          <a:xfrm>
            <a:off x="511175" y="4098925"/>
            <a:ext cx="4800600" cy="984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5870" bIns="0" anchor="ct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000">
                <a:solidFill>
                  <a:srgbClr val="000000"/>
                </a:solidFill>
                <a:latin typeface="Roboto" charset="0"/>
                <a:hlinkClick r:id="rId4" tooltip="Hummingbird Pool Party Number Five!"/>
              </a:rPr>
              <a:t>Hummingbird Pool Party Number Five!</a:t>
            </a:r>
            <a:endParaRPr lang="en-US" altLang="en-US" sz="2000">
              <a:solidFill>
                <a:srgbClr val="000000"/>
              </a:solidFill>
              <a:latin typeface="Roboto" charset="0"/>
            </a:endParaRPr>
          </a:p>
          <a:p>
            <a:pPr algn="ctr">
              <a:spcBef>
                <a:spcPct val="0"/>
              </a:spcBef>
              <a:buFontTx/>
              <a:buNone/>
            </a:pPr>
            <a:endParaRPr lang="en-US" altLang="en-US" sz="1000" b="1">
              <a:solidFill>
                <a:srgbClr val="000000"/>
              </a:solidFill>
              <a:latin typeface="Roboto" charset="0"/>
            </a:endParaRPr>
          </a:p>
          <a:p>
            <a:pPr algn="ctr">
              <a:spcBef>
                <a:spcPct val="0"/>
              </a:spcBef>
              <a:buFontTx/>
              <a:buNone/>
            </a:pPr>
            <a:r>
              <a:rPr lang="en-US" altLang="en-US" sz="1400">
                <a:solidFill>
                  <a:srgbClr val="000000"/>
                </a:solidFill>
                <a:latin typeface="Roboto" charset="0"/>
                <a:hlinkClick r:id="rId5"/>
              </a:rPr>
              <a:t>wildwingsla</a:t>
            </a:r>
            <a:endParaRPr lang="en-US" altLang="en-US" sz="1400">
              <a:solidFill>
                <a:srgbClr val="000000"/>
              </a:solidFill>
              <a:latin typeface="Roboto" charset="0"/>
            </a:endParaRPr>
          </a:p>
          <a:p>
            <a:pPr algn="ctr">
              <a:spcBef>
                <a:spcPct val="0"/>
              </a:spcBef>
              <a:buFontTx/>
              <a:buNone/>
            </a:pPr>
            <a:endParaRPr lang="en-US" altLang="en-US" sz="1000">
              <a:solidFill>
                <a:srgbClr val="000000"/>
              </a:solidFill>
              <a:latin typeface="Roboto" charset="0"/>
            </a:endParaRPr>
          </a:p>
          <a:p>
            <a:pPr algn="ctr">
              <a:spcBef>
                <a:spcPct val="0"/>
              </a:spcBef>
              <a:buFontTx/>
              <a:buNone/>
            </a:pPr>
            <a:r>
              <a:rPr lang="en-US" altLang="en-US" sz="1000">
                <a:solidFill>
                  <a:srgbClr val="000000"/>
                </a:solidFill>
                <a:latin typeface="Roboto" charset="0"/>
              </a:rPr>
              <a:t>A record 30 hummingbirds bathe together at one time during this morning</a:t>
            </a:r>
            <a:r>
              <a:rPr lang="en-US" altLang="en-US" sz="1000">
                <a:solidFill>
                  <a:srgbClr val="000000"/>
                </a:solidFill>
              </a:rPr>
              <a:t>’</a:t>
            </a:r>
            <a:r>
              <a:rPr lang="en-US" altLang="ja-JP" sz="1000">
                <a:solidFill>
                  <a:srgbClr val="000000"/>
                </a:solidFill>
                <a:latin typeface="Roboto" charset="0"/>
              </a:rPr>
              <a:t>s wash! </a:t>
            </a:r>
            <a:endParaRPr lang="en-US" altLang="en-US" sz="1000"/>
          </a:p>
        </p:txBody>
      </p:sp>
      <p:pic>
        <p:nvPicPr>
          <p:cNvPr id="58378" name="Picture 24">
            <a:extLst>
              <a:ext uri="{FF2B5EF4-FFF2-40B4-BE49-F238E27FC236}">
                <a16:creationId xmlns:a16="http://schemas.microsoft.com/office/drawing/2014/main" id="{3D9EB172-71F4-4500-B03A-04CDA6576A9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5150" y="1277938"/>
            <a:ext cx="4691063" cy="262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Box 3">
            <a:extLst>
              <a:ext uri="{FF2B5EF4-FFF2-40B4-BE49-F238E27FC236}">
                <a16:creationId xmlns:a16="http://schemas.microsoft.com/office/drawing/2014/main" id="{286FCDA1-F8D5-4372-B4EB-77CBC874BDBC}"/>
              </a:ext>
            </a:extLst>
          </p:cNvPr>
          <p:cNvSpPr txBox="1">
            <a:spLocks noChangeArrowheads="1"/>
          </p:cNvSpPr>
          <p:nvPr/>
        </p:nvSpPr>
        <p:spPr bwMode="auto">
          <a:xfrm>
            <a:off x="808038" y="381000"/>
            <a:ext cx="431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What happens when habitat APPEARS?</a:t>
            </a:r>
          </a:p>
        </p:txBody>
      </p:sp>
      <p:pic>
        <p:nvPicPr>
          <p:cNvPr id="59395" name="Picture 24">
            <a:extLst>
              <a:ext uri="{FF2B5EF4-FFF2-40B4-BE49-F238E27FC236}">
                <a16:creationId xmlns:a16="http://schemas.microsoft.com/office/drawing/2014/main" id="{86CF7B19-33D1-4320-861B-3BC9F1834D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39863" y="1143000"/>
            <a:ext cx="6049962" cy="453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TextBox 1">
            <a:extLst>
              <a:ext uri="{FF2B5EF4-FFF2-40B4-BE49-F238E27FC236}">
                <a16:creationId xmlns:a16="http://schemas.microsoft.com/office/drawing/2014/main" id="{662BF1BF-6A99-4CA4-9FE9-EA77EBEE8A15}"/>
              </a:ext>
            </a:extLst>
          </p:cNvPr>
          <p:cNvSpPr txBox="1">
            <a:spLocks noChangeArrowheads="1"/>
          </p:cNvSpPr>
          <p:nvPr/>
        </p:nvSpPr>
        <p:spPr bwMode="auto">
          <a:xfrm>
            <a:off x="1273175" y="5865813"/>
            <a:ext cx="6391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a:t>These Cedar Waxwings are taking advantage of a bird bath in someone’s yard</a:t>
            </a:r>
          </a:p>
        </p:txBody>
      </p:sp>
      <p:pic>
        <p:nvPicPr>
          <p:cNvPr id="59397" name="Picture 2">
            <a:extLst>
              <a:ext uri="{FF2B5EF4-FFF2-40B4-BE49-F238E27FC236}">
                <a16:creationId xmlns:a16="http://schemas.microsoft.com/office/drawing/2014/main" id="{4DF050E1-FA9A-495F-BCAF-23342CE737D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99225" y="357188"/>
            <a:ext cx="2220913" cy="177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Box 3">
            <a:extLst>
              <a:ext uri="{FF2B5EF4-FFF2-40B4-BE49-F238E27FC236}">
                <a16:creationId xmlns:a16="http://schemas.microsoft.com/office/drawing/2014/main" id="{E797C55E-CBF7-4B36-B19C-22CCE7242489}"/>
              </a:ext>
            </a:extLst>
          </p:cNvPr>
          <p:cNvSpPr txBox="1">
            <a:spLocks noChangeArrowheads="1"/>
          </p:cNvSpPr>
          <p:nvPr/>
        </p:nvSpPr>
        <p:spPr bwMode="auto">
          <a:xfrm>
            <a:off x="808038" y="381000"/>
            <a:ext cx="431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What happens when habitat APPEARS?</a:t>
            </a:r>
          </a:p>
        </p:txBody>
      </p:sp>
      <p:pic>
        <p:nvPicPr>
          <p:cNvPr id="60419" name="Picture 24">
            <a:extLst>
              <a:ext uri="{FF2B5EF4-FFF2-40B4-BE49-F238E27FC236}">
                <a16:creationId xmlns:a16="http://schemas.microsoft.com/office/drawing/2014/main" id="{EF043025-4586-4BF5-A5A0-5BF6FFA8D5A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0000" y="900113"/>
            <a:ext cx="6049963" cy="447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TextBox 2">
            <a:extLst>
              <a:ext uri="{FF2B5EF4-FFF2-40B4-BE49-F238E27FC236}">
                <a16:creationId xmlns:a16="http://schemas.microsoft.com/office/drawing/2014/main" id="{F4216274-A585-49B7-BEB4-44C7325DC810}"/>
              </a:ext>
            </a:extLst>
          </p:cNvPr>
          <p:cNvSpPr txBox="1">
            <a:spLocks noChangeArrowheads="1"/>
          </p:cNvSpPr>
          <p:nvPr/>
        </p:nvSpPr>
        <p:spPr bwMode="auto">
          <a:xfrm>
            <a:off x="4724400" y="5984875"/>
            <a:ext cx="33004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u="sng">
                <a:solidFill>
                  <a:srgbClr val="0000CC"/>
                </a:solidFill>
              </a:rPr>
              <a:t>https://youtu.be/LaOyccJu7hM</a:t>
            </a:r>
          </a:p>
        </p:txBody>
      </p:sp>
      <p:sp>
        <p:nvSpPr>
          <p:cNvPr id="60421" name="TextBox 3">
            <a:extLst>
              <a:ext uri="{FF2B5EF4-FFF2-40B4-BE49-F238E27FC236}">
                <a16:creationId xmlns:a16="http://schemas.microsoft.com/office/drawing/2014/main" id="{D5D3065F-2D25-4B8C-8B24-7BB058706432}"/>
              </a:ext>
            </a:extLst>
          </p:cNvPr>
          <p:cNvSpPr txBox="1">
            <a:spLocks noChangeArrowheads="1"/>
          </p:cNvSpPr>
          <p:nvPr/>
        </p:nvSpPr>
        <p:spPr bwMode="auto">
          <a:xfrm>
            <a:off x="5122863" y="5526088"/>
            <a:ext cx="2571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a:t>Birds at feeders and birdbaths</a:t>
            </a:r>
          </a:p>
        </p:txBody>
      </p:sp>
      <p:pic>
        <p:nvPicPr>
          <p:cNvPr id="60422" name="Picture 2">
            <a:extLst>
              <a:ext uri="{FF2B5EF4-FFF2-40B4-BE49-F238E27FC236}">
                <a16:creationId xmlns:a16="http://schemas.microsoft.com/office/drawing/2014/main" id="{CBE4FA7A-3961-429C-BD71-9DE150C2AD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8038" y="4011613"/>
            <a:ext cx="312420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4" name="Picture 4" descr="NWFsign">
            <a:extLst>
              <a:ext uri="{FF2B5EF4-FFF2-40B4-BE49-F238E27FC236}">
                <a16:creationId xmlns:a16="http://schemas.microsoft.com/office/drawing/2014/main" id="{43895C5D-D80F-4440-B76D-EE75086C8698}"/>
              </a:ext>
            </a:extLst>
          </p:cNvPr>
          <p:cNvPicPr>
            <a:picLocks noGrp="1" noChangeAspect="1" noChangeArrowheads="1"/>
          </p:cNvPicPr>
          <p:nvPr>
            <p:ph idx="1"/>
          </p:nvPr>
        </p:nvPicPr>
        <p:blipFill>
          <a:blip r:embed="rId2"/>
          <a:srcRect/>
          <a:stretch>
            <a:fillRect/>
          </a:stretch>
        </p:blipFill>
        <p:spPr>
          <a:xfrm>
            <a:off x="1295400" y="1447800"/>
            <a:ext cx="3378200" cy="4987925"/>
          </a:xfrm>
          <a:extLs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sp>
        <p:nvSpPr>
          <p:cNvPr id="2" name="TextBox 1">
            <a:extLst>
              <a:ext uri="{FF2B5EF4-FFF2-40B4-BE49-F238E27FC236}">
                <a16:creationId xmlns:a16="http://schemas.microsoft.com/office/drawing/2014/main" id="{764A2B64-360B-4DEC-8E97-E226F0AF4A58}"/>
              </a:ext>
            </a:extLst>
          </p:cNvPr>
          <p:cNvSpPr txBox="1"/>
          <p:nvPr/>
        </p:nvSpPr>
        <p:spPr>
          <a:xfrm>
            <a:off x="5257800" y="2590800"/>
            <a:ext cx="2971800" cy="2030413"/>
          </a:xfrm>
          <a:prstGeom prst="rect">
            <a:avLst/>
          </a:prstGeom>
          <a:noFill/>
          <a:ln>
            <a:solidFill>
              <a:srgbClr val="000000"/>
            </a:solidFill>
          </a:ln>
        </p:spPr>
        <p:txBody>
          <a:bodyPr>
            <a:spAutoFit/>
          </a:bodyPr>
          <a:lstStyle/>
          <a:p>
            <a:pPr>
              <a:defRPr/>
            </a:pPr>
            <a:r>
              <a:rPr lang="en-US" dirty="0"/>
              <a:t>4 basic habitat elements needed for wildlife to thrive:</a:t>
            </a:r>
          </a:p>
          <a:p>
            <a:pPr>
              <a:defRPr/>
            </a:pPr>
            <a:endParaRPr lang="en-US" dirty="0"/>
          </a:p>
          <a:p>
            <a:pPr marL="342900" indent="-342900">
              <a:buFont typeface="+mj-lt"/>
              <a:buAutoNum type="arabicPeriod"/>
              <a:defRPr/>
            </a:pPr>
            <a:r>
              <a:rPr lang="en-US" dirty="0"/>
              <a:t>Food</a:t>
            </a:r>
          </a:p>
          <a:p>
            <a:pPr marL="342900" indent="-342900">
              <a:buFont typeface="+mj-lt"/>
              <a:buAutoNum type="arabicPeriod"/>
              <a:defRPr/>
            </a:pPr>
            <a:r>
              <a:rPr lang="en-US" dirty="0"/>
              <a:t>Water</a:t>
            </a:r>
          </a:p>
          <a:p>
            <a:pPr marL="342900" indent="-342900">
              <a:buFont typeface="+mj-lt"/>
              <a:buAutoNum type="arabicPeriod"/>
              <a:defRPr/>
            </a:pPr>
            <a:r>
              <a:rPr lang="en-US" dirty="0"/>
              <a:t>Cover</a:t>
            </a:r>
          </a:p>
          <a:p>
            <a:pPr marL="342900" indent="-342900">
              <a:buFont typeface="+mj-lt"/>
              <a:buAutoNum type="arabicPeriod"/>
              <a:defRPr/>
            </a:pPr>
            <a:r>
              <a:rPr lang="en-US" dirty="0"/>
              <a:t>Places to raise young</a:t>
            </a:r>
          </a:p>
        </p:txBody>
      </p:sp>
      <p:sp>
        <p:nvSpPr>
          <p:cNvPr id="61444" name="TextBox 2">
            <a:extLst>
              <a:ext uri="{FF2B5EF4-FFF2-40B4-BE49-F238E27FC236}">
                <a16:creationId xmlns:a16="http://schemas.microsoft.com/office/drawing/2014/main" id="{B7B68B20-F595-4554-B75C-AFCB58DF4DE3}"/>
              </a:ext>
            </a:extLst>
          </p:cNvPr>
          <p:cNvSpPr txBox="1">
            <a:spLocks noChangeArrowheads="1"/>
          </p:cNvSpPr>
          <p:nvPr/>
        </p:nvSpPr>
        <p:spPr bwMode="auto">
          <a:xfrm>
            <a:off x="5715000" y="1752600"/>
            <a:ext cx="1835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2800"/>
              <a:t>It’s Simple</a:t>
            </a:r>
          </a:p>
        </p:txBody>
      </p:sp>
      <p:sp>
        <p:nvSpPr>
          <p:cNvPr id="61445" name="TextBox 4">
            <a:extLst>
              <a:ext uri="{FF2B5EF4-FFF2-40B4-BE49-F238E27FC236}">
                <a16:creationId xmlns:a16="http://schemas.microsoft.com/office/drawing/2014/main" id="{4E45E3F3-FCC9-4813-B74D-F963838D5100}"/>
              </a:ext>
            </a:extLst>
          </p:cNvPr>
          <p:cNvSpPr txBox="1">
            <a:spLocks noChangeArrowheads="1"/>
          </p:cNvSpPr>
          <p:nvPr/>
        </p:nvSpPr>
        <p:spPr bwMode="auto">
          <a:xfrm>
            <a:off x="533400" y="457200"/>
            <a:ext cx="82026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2400"/>
              <a:t>We can ensure birds survive and </a:t>
            </a:r>
            <a:r>
              <a:rPr lang="en-US" altLang="en-US" sz="2400" u="sng"/>
              <a:t>thrive</a:t>
            </a:r>
            <a:r>
              <a:rPr lang="en-US" altLang="en-US" sz="2400"/>
              <a:t> in an urban setting!</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Content Placeholder 7">
            <a:extLst>
              <a:ext uri="{FF2B5EF4-FFF2-40B4-BE49-F238E27FC236}">
                <a16:creationId xmlns:a16="http://schemas.microsoft.com/office/drawing/2014/main" id="{DBA4E95B-A87B-4EC4-A33C-BCA341C06603}"/>
              </a:ext>
            </a:extLst>
          </p:cNvPr>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0" y="0"/>
            <a:ext cx="4384675" cy="3289300"/>
          </a:xfrm>
        </p:spPr>
      </p:pic>
      <p:pic>
        <p:nvPicPr>
          <p:cNvPr id="7171" name="Content Placeholder 7">
            <a:extLst>
              <a:ext uri="{FF2B5EF4-FFF2-40B4-BE49-F238E27FC236}">
                <a16:creationId xmlns:a16="http://schemas.microsoft.com/office/drawing/2014/main" id="{742F2805-932E-4EEC-8F24-815154538D4C}"/>
              </a:ext>
            </a:extLst>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4759325" y="0"/>
            <a:ext cx="4384675" cy="3289300"/>
          </a:xfrm>
        </p:spPr>
      </p:pic>
      <p:pic>
        <p:nvPicPr>
          <p:cNvPr id="7172" name="Picture 10">
            <a:extLst>
              <a:ext uri="{FF2B5EF4-FFF2-40B4-BE49-F238E27FC236}">
                <a16:creationId xmlns:a16="http://schemas.microsoft.com/office/drawing/2014/main" id="{BBF83CDC-380A-4300-9CA7-F6134677F1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568700"/>
            <a:ext cx="4384675"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12">
            <a:extLst>
              <a:ext uri="{FF2B5EF4-FFF2-40B4-BE49-F238E27FC236}">
                <a16:creationId xmlns:a16="http://schemas.microsoft.com/office/drawing/2014/main" id="{18F70E82-DB01-4D56-99F8-0D583B11D1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9325" y="3568700"/>
            <a:ext cx="4384675"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14">
            <a:extLst>
              <a:ext uri="{FF2B5EF4-FFF2-40B4-BE49-F238E27FC236}">
                <a16:creationId xmlns:a16="http://schemas.microsoft.com/office/drawing/2014/main" id="{7C4ADD40-5D3F-4079-85B8-9935CA06D95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5200" y="2362200"/>
            <a:ext cx="2058988"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28543383-8CA1-497B-B26E-AB4AD85C3E38}"/>
              </a:ext>
            </a:extLst>
          </p:cNvPr>
          <p:cNvSpPr>
            <a:spLocks noGrp="1" noChangeArrowheads="1"/>
          </p:cNvSpPr>
          <p:nvPr>
            <p:ph type="body" idx="1"/>
          </p:nvPr>
        </p:nvSpPr>
        <p:spPr>
          <a:xfrm>
            <a:off x="533400" y="1219200"/>
            <a:ext cx="8229600" cy="2895600"/>
          </a:xfrm>
        </p:spPr>
        <p:txBody>
          <a:bodyPr/>
          <a:lstStyle/>
          <a:p>
            <a:pPr marL="609600" indent="-609600">
              <a:lnSpc>
                <a:spcPct val="80000"/>
              </a:lnSpc>
              <a:buFontTx/>
              <a:buAutoNum type="arabicParenR"/>
            </a:pPr>
            <a:r>
              <a:rPr lang="en-US" altLang="en-US" sz="1600"/>
              <a:t>Audubon At Home   </a:t>
            </a:r>
            <a:r>
              <a:rPr lang="en-US" altLang="en-US" sz="1600">
                <a:hlinkClick r:id="rId2"/>
              </a:rPr>
              <a:t>http://audubonathome.org/</a:t>
            </a:r>
            <a:endParaRPr lang="en-US" altLang="en-US" sz="1600"/>
          </a:p>
          <a:p>
            <a:pPr marL="609600" indent="-609600">
              <a:lnSpc>
                <a:spcPct val="80000"/>
              </a:lnSpc>
              <a:buFontTx/>
              <a:buAutoNum type="arabicParenR"/>
            </a:pPr>
            <a:r>
              <a:rPr lang="en-US" altLang="en-US" sz="1600"/>
              <a:t>National Wildlife Federation</a:t>
            </a:r>
          </a:p>
          <a:p>
            <a:pPr marL="457200" lvl="1" indent="0">
              <a:lnSpc>
                <a:spcPct val="80000"/>
              </a:lnSpc>
              <a:buFontTx/>
              <a:buNone/>
            </a:pPr>
            <a:r>
              <a:rPr lang="en-US" altLang="en-US" sz="1600">
                <a:hlinkClick r:id="rId3"/>
              </a:rPr>
              <a:t>http://www.nwf.org/gardenforwildlife/create.cfm?CFID=7177856&amp;CFTOKEN=176461acda590e96-4839F373-5056-A868-A0F00601F3124B08</a:t>
            </a:r>
            <a:endParaRPr lang="en-US" altLang="en-US" sz="1600"/>
          </a:p>
          <a:p>
            <a:pPr marL="609600" indent="-609600">
              <a:lnSpc>
                <a:spcPct val="80000"/>
              </a:lnSpc>
              <a:buFontTx/>
              <a:buAutoNum type="arabicParenR"/>
            </a:pPr>
            <a:r>
              <a:rPr lang="en-US" altLang="en-US" sz="1600"/>
              <a:t>Monarch Waystation Program </a:t>
            </a:r>
            <a:r>
              <a:rPr lang="en-US" altLang="en-US" sz="1600">
                <a:hlinkClick r:id="rId4"/>
              </a:rPr>
              <a:t>http://www.monarchwatch.org/waystations/certify.html</a:t>
            </a:r>
            <a:endParaRPr lang="en-US" altLang="en-US" sz="1600"/>
          </a:p>
          <a:p>
            <a:pPr marL="609600" indent="-609600">
              <a:lnSpc>
                <a:spcPct val="80000"/>
              </a:lnSpc>
              <a:buFontTx/>
              <a:buAutoNum type="arabicParenR"/>
            </a:pPr>
            <a:r>
              <a:rPr lang="en-US" altLang="en-US" sz="1600"/>
              <a:t>Xerces Society </a:t>
            </a:r>
            <a:r>
              <a:rPr lang="en-US" altLang="en-US" sz="1600">
                <a:hlinkClick r:id="rId5"/>
              </a:rPr>
              <a:t>http://www.xerces.org/bringbackthepollinators/</a:t>
            </a:r>
            <a:endParaRPr lang="en-US" altLang="en-US" sz="1600"/>
          </a:p>
          <a:p>
            <a:pPr marL="457200" lvl="1" indent="0">
              <a:lnSpc>
                <a:spcPct val="80000"/>
              </a:lnSpc>
              <a:buFontTx/>
              <a:buNone/>
            </a:pPr>
            <a:endParaRPr lang="en-US" altLang="en-US" sz="800"/>
          </a:p>
          <a:p>
            <a:pPr marL="1257300" lvl="3" indent="0">
              <a:lnSpc>
                <a:spcPct val="80000"/>
              </a:lnSpc>
              <a:buFontTx/>
              <a:buNone/>
            </a:pPr>
            <a:endParaRPr lang="en-US" altLang="en-US" sz="1200"/>
          </a:p>
          <a:p>
            <a:pPr marL="1714500" lvl="4" indent="0">
              <a:lnSpc>
                <a:spcPct val="80000"/>
              </a:lnSpc>
              <a:buFontTx/>
              <a:buNone/>
            </a:pPr>
            <a:r>
              <a:rPr lang="en-US" altLang="en-US" sz="1200"/>
              <a:t>The Pollinator Partnership is a non-profit 501(c)3 organization and the largest in the world</a:t>
            </a:r>
          </a:p>
          <a:p>
            <a:pPr marL="1714500" lvl="4" indent="0">
              <a:lnSpc>
                <a:spcPct val="80000"/>
              </a:lnSpc>
              <a:buFontTx/>
              <a:buNone/>
            </a:pPr>
            <a:r>
              <a:rPr lang="en-US" altLang="en-US" sz="1200"/>
              <a:t> dedicated exclusively to the protection and promotion of pollinators and their ecosystems.</a:t>
            </a:r>
          </a:p>
          <a:p>
            <a:pPr marL="1714500" lvl="4" indent="0">
              <a:lnSpc>
                <a:spcPct val="80000"/>
              </a:lnSpc>
              <a:buFont typeface="Arial" panose="020B0604020202020204" pitchFamily="34" charset="0"/>
              <a:buChar char="•"/>
            </a:pPr>
            <a:r>
              <a:rPr lang="en-US" altLang="en-US" sz="1200"/>
              <a:t>Go to this website for more resources on pollinators: </a:t>
            </a:r>
            <a:r>
              <a:rPr lang="en-US" altLang="en-US" sz="1200">
                <a:hlinkClick r:id="rId6"/>
              </a:rPr>
              <a:t>http://www.pollinator.org/</a:t>
            </a:r>
            <a:endParaRPr lang="en-US" altLang="en-US" sz="1200"/>
          </a:p>
          <a:p>
            <a:pPr marL="800100" lvl="2" indent="0">
              <a:lnSpc>
                <a:spcPct val="80000"/>
              </a:lnSpc>
              <a:buFontTx/>
              <a:buNone/>
            </a:pPr>
            <a:r>
              <a:rPr lang="en-US" altLang="en-US" sz="1200"/>
              <a:t> </a:t>
            </a:r>
          </a:p>
          <a:p>
            <a:pPr marL="1714500" lvl="4" indent="0">
              <a:lnSpc>
                <a:spcPct val="80000"/>
              </a:lnSpc>
              <a:buFontTx/>
              <a:buNone/>
            </a:pPr>
            <a:endParaRPr lang="en-US" altLang="en-US" sz="1600"/>
          </a:p>
          <a:p>
            <a:pPr marL="457200" lvl="1" indent="0">
              <a:lnSpc>
                <a:spcPct val="80000"/>
              </a:lnSpc>
              <a:buFontTx/>
              <a:buNone/>
            </a:pPr>
            <a:endParaRPr lang="en-US" altLang="en-US" sz="1600"/>
          </a:p>
        </p:txBody>
      </p:sp>
      <p:sp>
        <p:nvSpPr>
          <p:cNvPr id="62467" name="Rectangle 3">
            <a:extLst>
              <a:ext uri="{FF2B5EF4-FFF2-40B4-BE49-F238E27FC236}">
                <a16:creationId xmlns:a16="http://schemas.microsoft.com/office/drawing/2014/main" id="{3E2FA929-BFC3-4367-83F6-25076D29AA8B}"/>
              </a:ext>
            </a:extLst>
          </p:cNvPr>
          <p:cNvSpPr>
            <a:spLocks noChangeArrowheads="1"/>
          </p:cNvSpPr>
          <p:nvPr/>
        </p:nvSpPr>
        <p:spPr bwMode="auto">
          <a:xfrm>
            <a:off x="762000" y="152400"/>
            <a:ext cx="7772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sz="2400">
                <a:solidFill>
                  <a:schemeClr val="tx2"/>
                </a:solidFill>
              </a:rPr>
              <a:t>Garden Resources On-line</a:t>
            </a:r>
          </a:p>
          <a:p>
            <a:pPr algn="ctr" eaLnBrk="1" hangingPunct="1">
              <a:spcBef>
                <a:spcPct val="0"/>
              </a:spcBef>
              <a:buFontTx/>
              <a:buNone/>
            </a:pPr>
            <a:r>
              <a:rPr lang="en-US" altLang="en-US" sz="2400">
                <a:solidFill>
                  <a:schemeClr val="tx2"/>
                </a:solidFill>
              </a:rPr>
              <a:t>How to register your garden as a </a:t>
            </a:r>
            <a:r>
              <a:rPr lang="en-US" altLang="en-US" sz="2400" b="1">
                <a:solidFill>
                  <a:srgbClr val="006600"/>
                </a:solidFill>
              </a:rPr>
              <a:t>Wildlife Habitat Yard</a:t>
            </a:r>
          </a:p>
        </p:txBody>
      </p:sp>
      <p:pic>
        <p:nvPicPr>
          <p:cNvPr id="62468" name="Picture 1">
            <a:extLst>
              <a:ext uri="{FF2B5EF4-FFF2-40B4-BE49-F238E27FC236}">
                <a16:creationId xmlns:a16="http://schemas.microsoft.com/office/drawing/2014/main" id="{1AD5148A-73A5-4EDA-B82B-7FD0A78DB3A6}"/>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11950" y="5368925"/>
            <a:ext cx="178593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9" name="Picture 2">
            <a:extLst>
              <a:ext uri="{FF2B5EF4-FFF2-40B4-BE49-F238E27FC236}">
                <a16:creationId xmlns:a16="http://schemas.microsoft.com/office/drawing/2014/main" id="{23D775AF-7A65-4504-ACC6-7E0D6B99E69B}"/>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41313" y="3903663"/>
            <a:ext cx="3544887" cy="265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3">
            <a:extLst>
              <a:ext uri="{FF2B5EF4-FFF2-40B4-BE49-F238E27FC236}">
                <a16:creationId xmlns:a16="http://schemas.microsoft.com/office/drawing/2014/main" id="{B5C1B849-2D73-4E84-AB30-60D354476023}"/>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516688" y="3862388"/>
            <a:ext cx="1981200" cy="144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1" name="TextBox 5">
            <a:extLst>
              <a:ext uri="{FF2B5EF4-FFF2-40B4-BE49-F238E27FC236}">
                <a16:creationId xmlns:a16="http://schemas.microsoft.com/office/drawing/2014/main" id="{46A506E1-A95B-4B70-9ECE-0C655ECE8EF2}"/>
              </a:ext>
            </a:extLst>
          </p:cNvPr>
          <p:cNvSpPr txBox="1">
            <a:spLocks noChangeArrowheads="1"/>
          </p:cNvSpPr>
          <p:nvPr/>
        </p:nvSpPr>
        <p:spPr bwMode="auto">
          <a:xfrm>
            <a:off x="4075113" y="5368925"/>
            <a:ext cx="27432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Why do this?  </a:t>
            </a:r>
          </a:p>
          <a:p>
            <a:pPr>
              <a:spcBef>
                <a:spcPct val="0"/>
              </a:spcBef>
            </a:pPr>
            <a:r>
              <a:rPr lang="en-US" altLang="en-US" sz="1400"/>
              <a:t>Your garden will come alive</a:t>
            </a:r>
          </a:p>
          <a:p>
            <a:pPr>
              <a:spcBef>
                <a:spcPct val="0"/>
              </a:spcBef>
            </a:pPr>
            <a:r>
              <a:rPr lang="en-US" altLang="en-US" sz="1400"/>
              <a:t>You</a:t>
            </a:r>
            <a:r>
              <a:rPr lang="ja-JP" altLang="en-US" sz="1400"/>
              <a:t>’</a:t>
            </a:r>
            <a:r>
              <a:rPr lang="en-US" altLang="ja-JP" sz="1400"/>
              <a:t>ll teach your students</a:t>
            </a:r>
          </a:p>
          <a:p>
            <a:pPr>
              <a:spcBef>
                <a:spcPct val="0"/>
              </a:spcBef>
            </a:pPr>
            <a:r>
              <a:rPr lang="en-US" altLang="en-US" sz="1400"/>
              <a:t>You</a:t>
            </a:r>
            <a:r>
              <a:rPr lang="ja-JP" altLang="en-US" sz="1400"/>
              <a:t>’</a:t>
            </a:r>
            <a:r>
              <a:rPr lang="en-US" altLang="ja-JP" sz="1400"/>
              <a:t>ll love your garden</a:t>
            </a:r>
            <a:r>
              <a:rPr lang="en-US" altLang="ja-JP" sz="1600"/>
              <a:t>!</a:t>
            </a:r>
            <a:endParaRPr lang="en-US" altLang="en-US" sz="1600"/>
          </a:p>
        </p:txBody>
      </p:sp>
      <p:pic>
        <p:nvPicPr>
          <p:cNvPr id="62472" name="Picture 14" descr="http://pollinator.org/PollinatorLogo-Tagline.png">
            <a:extLst>
              <a:ext uri="{FF2B5EF4-FFF2-40B4-BE49-F238E27FC236}">
                <a16:creationId xmlns:a16="http://schemas.microsoft.com/office/drawing/2014/main" id="{F0C52600-F121-4599-A767-BA87ED5F800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5800" y="3036888"/>
            <a:ext cx="158273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3" name="Picture 8">
            <a:extLst>
              <a:ext uri="{FF2B5EF4-FFF2-40B4-BE49-F238E27FC236}">
                <a16:creationId xmlns:a16="http://schemas.microsoft.com/office/drawing/2014/main" id="{4163F9AE-0AD6-41AB-90E4-42B0D797CF72}"/>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479925" y="3862388"/>
            <a:ext cx="1931988" cy="144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Box 3">
            <a:extLst>
              <a:ext uri="{FF2B5EF4-FFF2-40B4-BE49-F238E27FC236}">
                <a16:creationId xmlns:a16="http://schemas.microsoft.com/office/drawing/2014/main" id="{A5959A3C-B3A8-45E4-9DC9-594543B1D2A9}"/>
              </a:ext>
            </a:extLst>
          </p:cNvPr>
          <p:cNvSpPr txBox="1">
            <a:spLocks noChangeArrowheads="1"/>
          </p:cNvSpPr>
          <p:nvPr/>
        </p:nvSpPr>
        <p:spPr bwMode="auto">
          <a:xfrm>
            <a:off x="808038" y="381000"/>
            <a:ext cx="42497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a:t>What happens when habitat APPEARS,</a:t>
            </a:r>
          </a:p>
          <a:p>
            <a:pPr algn="ctr">
              <a:spcBef>
                <a:spcPct val="0"/>
              </a:spcBef>
              <a:buFontTx/>
              <a:buNone/>
            </a:pPr>
            <a:r>
              <a:rPr lang="en-US" altLang="en-US" sz="1800"/>
              <a:t>or is maintained for wildlife?</a:t>
            </a:r>
          </a:p>
        </p:txBody>
      </p:sp>
      <p:sp>
        <p:nvSpPr>
          <p:cNvPr id="63491" name="TextBox 1">
            <a:extLst>
              <a:ext uri="{FF2B5EF4-FFF2-40B4-BE49-F238E27FC236}">
                <a16:creationId xmlns:a16="http://schemas.microsoft.com/office/drawing/2014/main" id="{FE3DEE64-3C41-4700-975B-0EF18ECD0E81}"/>
              </a:ext>
            </a:extLst>
          </p:cNvPr>
          <p:cNvSpPr txBox="1">
            <a:spLocks noChangeArrowheads="1"/>
          </p:cNvSpPr>
          <p:nvPr/>
        </p:nvSpPr>
        <p:spPr bwMode="auto">
          <a:xfrm>
            <a:off x="4495800" y="2781300"/>
            <a:ext cx="3810000" cy="646113"/>
          </a:xfrm>
          <a:prstGeom prst="rect">
            <a:avLst/>
          </a:prstGeom>
          <a:solidFill>
            <a:srgbClr val="FFFF99"/>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a:t>Birds have a better chance to overcome the challenges they face</a:t>
            </a:r>
          </a:p>
        </p:txBody>
      </p:sp>
      <p:pic>
        <p:nvPicPr>
          <p:cNvPr id="63492" name="Picture 4">
            <a:extLst>
              <a:ext uri="{FF2B5EF4-FFF2-40B4-BE49-F238E27FC236}">
                <a16:creationId xmlns:a16="http://schemas.microsoft.com/office/drawing/2014/main" id="{94A431E1-D0E7-4EEF-8FFF-C0597764F22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4035425"/>
            <a:ext cx="2152650"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TextBox 5">
            <a:extLst>
              <a:ext uri="{FF2B5EF4-FFF2-40B4-BE49-F238E27FC236}">
                <a16:creationId xmlns:a16="http://schemas.microsoft.com/office/drawing/2014/main" id="{72E426F9-0033-494C-B433-EFA716D4E1BD}"/>
              </a:ext>
            </a:extLst>
          </p:cNvPr>
          <p:cNvSpPr txBox="1">
            <a:spLocks noChangeArrowheads="1"/>
          </p:cNvSpPr>
          <p:nvPr/>
        </p:nvSpPr>
        <p:spPr bwMode="auto">
          <a:xfrm>
            <a:off x="6686550" y="6327775"/>
            <a:ext cx="1887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200"/>
              <a:t>Photo by Stacey Vigallon</a:t>
            </a:r>
          </a:p>
        </p:txBody>
      </p:sp>
      <p:pic>
        <p:nvPicPr>
          <p:cNvPr id="63494" name="Picture 6">
            <a:extLst>
              <a:ext uri="{FF2B5EF4-FFF2-40B4-BE49-F238E27FC236}">
                <a16:creationId xmlns:a16="http://schemas.microsoft.com/office/drawing/2014/main" id="{317E9F62-38B0-41EE-88BD-150382442A5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8300" y="3805238"/>
            <a:ext cx="3014663"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5" name="TextBox 8">
            <a:extLst>
              <a:ext uri="{FF2B5EF4-FFF2-40B4-BE49-F238E27FC236}">
                <a16:creationId xmlns:a16="http://schemas.microsoft.com/office/drawing/2014/main" id="{16482E92-6265-4A85-8B69-57B2991C09FD}"/>
              </a:ext>
            </a:extLst>
          </p:cNvPr>
          <p:cNvSpPr txBox="1">
            <a:spLocks noChangeArrowheads="1"/>
          </p:cNvSpPr>
          <p:nvPr/>
        </p:nvSpPr>
        <p:spPr bwMode="auto">
          <a:xfrm>
            <a:off x="1066800" y="6311900"/>
            <a:ext cx="1676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200"/>
              <a:t>Photo by Dean Schaff</a:t>
            </a:r>
          </a:p>
        </p:txBody>
      </p:sp>
      <p:pic>
        <p:nvPicPr>
          <p:cNvPr id="63496" name="Picture 9">
            <a:extLst>
              <a:ext uri="{FF2B5EF4-FFF2-40B4-BE49-F238E27FC236}">
                <a16:creationId xmlns:a16="http://schemas.microsoft.com/office/drawing/2014/main" id="{F133D5D2-33CA-44B2-BA94-A72F9194148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49913" y="327025"/>
            <a:ext cx="3065462"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7" name="Picture 10">
            <a:extLst>
              <a:ext uri="{FF2B5EF4-FFF2-40B4-BE49-F238E27FC236}">
                <a16:creationId xmlns:a16="http://schemas.microsoft.com/office/drawing/2014/main" id="{0237375A-41AC-4385-A757-CB486CAAF2F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48088" y="4035425"/>
            <a:ext cx="2382837"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8" name="TextBox 11">
            <a:extLst>
              <a:ext uri="{FF2B5EF4-FFF2-40B4-BE49-F238E27FC236}">
                <a16:creationId xmlns:a16="http://schemas.microsoft.com/office/drawing/2014/main" id="{E1F2FE9C-1AF7-4E53-AC9D-0E526E358838}"/>
              </a:ext>
            </a:extLst>
          </p:cNvPr>
          <p:cNvSpPr txBox="1">
            <a:spLocks noChangeArrowheads="1"/>
          </p:cNvSpPr>
          <p:nvPr/>
        </p:nvSpPr>
        <p:spPr bwMode="auto">
          <a:xfrm>
            <a:off x="4113213" y="5969000"/>
            <a:ext cx="16525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200"/>
              <a:t>Photo by Lisa Fimiani</a:t>
            </a:r>
          </a:p>
        </p:txBody>
      </p:sp>
      <p:pic>
        <p:nvPicPr>
          <p:cNvPr id="63499" name="Picture 13">
            <a:extLst>
              <a:ext uri="{FF2B5EF4-FFF2-40B4-BE49-F238E27FC236}">
                <a16:creationId xmlns:a16="http://schemas.microsoft.com/office/drawing/2014/main" id="{45CEC6AF-C447-4B2A-BAE8-33B4B15388A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8300" y="1195388"/>
            <a:ext cx="3595688" cy="242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BA616D36-B0FF-4C13-BE2B-18A4B6B236C0}"/>
              </a:ext>
            </a:extLst>
          </p:cNvPr>
          <p:cNvSpPr>
            <a:spLocks noGrp="1" noChangeArrowheads="1"/>
          </p:cNvSpPr>
          <p:nvPr>
            <p:ph type="title" sz="quarter"/>
          </p:nvPr>
        </p:nvSpPr>
        <p:spPr>
          <a:xfrm>
            <a:off x="457200" y="304800"/>
            <a:ext cx="8229600" cy="3886200"/>
          </a:xfrm>
        </p:spPr>
        <p:txBody>
          <a:bodyPr/>
          <a:lstStyle/>
          <a:p>
            <a:r>
              <a:rPr lang="en-US" altLang="en-US" sz="4000"/>
              <a:t>TOP 10 BIRDS </a:t>
            </a:r>
            <a:br>
              <a:rPr lang="en-US" altLang="en-US" sz="4000"/>
            </a:br>
            <a:r>
              <a:rPr lang="en-US" altLang="en-US" sz="4000"/>
              <a:t>Around the LMU Campus</a:t>
            </a:r>
            <a:br>
              <a:rPr lang="en-US" altLang="en-US" sz="4000"/>
            </a:br>
            <a:r>
              <a:rPr lang="en-US" altLang="en-US" sz="4000"/>
              <a:t>as Indicator Species:</a:t>
            </a:r>
            <a:br>
              <a:rPr lang="en-US" altLang="en-US" sz="4000"/>
            </a:br>
            <a:br>
              <a:rPr lang="en-US" altLang="en-US" sz="4000"/>
            </a:br>
            <a:r>
              <a:rPr lang="en-US" altLang="en-US" sz="4000" u="sng"/>
              <a:t>CATEGORIES</a:t>
            </a:r>
            <a:endParaRPr lang="en-US" altLang="en-US"/>
          </a:p>
        </p:txBody>
      </p:sp>
      <p:sp>
        <p:nvSpPr>
          <p:cNvPr id="64515" name="TextBox 1">
            <a:extLst>
              <a:ext uri="{FF2B5EF4-FFF2-40B4-BE49-F238E27FC236}">
                <a16:creationId xmlns:a16="http://schemas.microsoft.com/office/drawing/2014/main" id="{5946E653-1D6B-4B47-B6FE-B4C32ACCCD48}"/>
              </a:ext>
            </a:extLst>
          </p:cNvPr>
          <p:cNvSpPr txBox="1">
            <a:spLocks noChangeArrowheads="1"/>
          </p:cNvSpPr>
          <p:nvPr/>
        </p:nvSpPr>
        <p:spPr bwMode="auto">
          <a:xfrm>
            <a:off x="3200400" y="4191000"/>
            <a:ext cx="318452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pPr>
            <a:r>
              <a:rPr lang="en-US" altLang="en-US"/>
              <a:t>habitat specific</a:t>
            </a:r>
          </a:p>
          <a:p>
            <a:pPr>
              <a:spcBef>
                <a:spcPct val="0"/>
              </a:spcBef>
            </a:pPr>
            <a:r>
              <a:rPr lang="en-US" altLang="en-US"/>
              <a:t>migrants</a:t>
            </a:r>
          </a:p>
          <a:p>
            <a:pPr>
              <a:spcBef>
                <a:spcPct val="0"/>
              </a:spcBef>
            </a:pPr>
            <a:r>
              <a:rPr lang="en-US" altLang="en-US"/>
              <a:t>nesting</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Content Placeholder 4">
            <a:extLst>
              <a:ext uri="{FF2B5EF4-FFF2-40B4-BE49-F238E27FC236}">
                <a16:creationId xmlns:a16="http://schemas.microsoft.com/office/drawing/2014/main" id="{75D85B73-3549-4AC7-AE30-ACF5903C1FF8}"/>
              </a:ext>
            </a:extLst>
          </p:cNvPr>
          <p:cNvSpPr>
            <a:spLocks noGrp="1" noChangeArrowheads="1"/>
          </p:cNvSpPr>
          <p:nvPr>
            <p:ph sz="quarter" idx="3"/>
          </p:nvPr>
        </p:nvSpPr>
        <p:spPr>
          <a:xfrm>
            <a:off x="152400" y="457200"/>
            <a:ext cx="8610600" cy="1295400"/>
          </a:xfrm>
        </p:spPr>
        <p:txBody>
          <a:bodyPr/>
          <a:lstStyle/>
          <a:p>
            <a:pPr marL="857250" lvl="2" indent="0" algn="ctr">
              <a:buFontTx/>
              <a:buNone/>
            </a:pPr>
            <a:r>
              <a:rPr lang="en-US" altLang="en-US" sz="2500"/>
              <a:t>TOP 10 BIRDS Around the LMU Campus</a:t>
            </a:r>
            <a:br>
              <a:rPr lang="en-US" altLang="en-US" sz="2500"/>
            </a:br>
            <a:r>
              <a:rPr lang="en-US" altLang="en-US" sz="2500"/>
              <a:t>as Indicator Species</a:t>
            </a:r>
            <a:br>
              <a:rPr lang="en-US" altLang="en-US" sz="2500"/>
            </a:br>
            <a:r>
              <a:rPr lang="en-US" altLang="en-US" sz="2500"/>
              <a:t>They can be divided into 5 main groups:</a:t>
            </a:r>
            <a:endParaRPr lang="en-US" altLang="en-US" sz="2000"/>
          </a:p>
        </p:txBody>
      </p:sp>
      <p:sp>
        <p:nvSpPr>
          <p:cNvPr id="65539" name="TextBox 1">
            <a:extLst>
              <a:ext uri="{FF2B5EF4-FFF2-40B4-BE49-F238E27FC236}">
                <a16:creationId xmlns:a16="http://schemas.microsoft.com/office/drawing/2014/main" id="{441BFD34-E6AA-44AF-A07D-77F01D82DB75}"/>
              </a:ext>
            </a:extLst>
          </p:cNvPr>
          <p:cNvSpPr txBox="1">
            <a:spLocks noChangeArrowheads="1"/>
          </p:cNvSpPr>
          <p:nvPr/>
        </p:nvSpPr>
        <p:spPr bwMode="auto">
          <a:xfrm>
            <a:off x="1524000" y="1905000"/>
            <a:ext cx="5318125" cy="475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771650" indent="-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114550" indent="-3429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71750" indent="-3429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3028950" indent="-3429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86150" indent="-3429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943350" indent="-3429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lvl="3">
              <a:buFontTx/>
              <a:buAutoNum type="arabicParenR"/>
            </a:pPr>
            <a:r>
              <a:rPr lang="en-US" altLang="en-US" sz="1600" b="1">
                <a:solidFill>
                  <a:srgbClr val="000000"/>
                </a:solidFill>
              </a:rPr>
              <a:t>Carnivore – Meat Eater</a:t>
            </a:r>
          </a:p>
          <a:p>
            <a:pPr lvl="4">
              <a:buFont typeface="Arial" panose="020B0604020202020204" pitchFamily="34" charset="0"/>
              <a:buChar char="•"/>
            </a:pPr>
            <a:r>
              <a:rPr lang="en-US" altLang="en-US" sz="1600">
                <a:solidFill>
                  <a:srgbClr val="000000"/>
                </a:solidFill>
              </a:rPr>
              <a:t>Red-tailed Hawk (REHA)</a:t>
            </a:r>
          </a:p>
          <a:p>
            <a:pPr lvl="3">
              <a:buFontTx/>
              <a:buAutoNum type="arabicParenR"/>
            </a:pPr>
            <a:r>
              <a:rPr lang="en-US" altLang="en-US" sz="1600" b="1">
                <a:solidFill>
                  <a:srgbClr val="000000"/>
                </a:solidFill>
              </a:rPr>
              <a:t>Granivore – Seed Eater</a:t>
            </a:r>
          </a:p>
          <a:p>
            <a:pPr lvl="4">
              <a:buFont typeface="Arial" panose="020B0604020202020204" pitchFamily="34" charset="0"/>
              <a:buChar char="•"/>
            </a:pPr>
            <a:r>
              <a:rPr lang="en-US" altLang="en-US" sz="1600">
                <a:solidFill>
                  <a:srgbClr val="000000"/>
                </a:solidFill>
              </a:rPr>
              <a:t>Scrub Jay (SCJA)</a:t>
            </a:r>
          </a:p>
          <a:p>
            <a:pPr lvl="3">
              <a:buFontTx/>
              <a:buAutoNum type="arabicParenR"/>
            </a:pPr>
            <a:r>
              <a:rPr lang="en-US" altLang="en-US" sz="1600" b="1">
                <a:solidFill>
                  <a:srgbClr val="000000"/>
                </a:solidFill>
              </a:rPr>
              <a:t>Insectivore – Insect Eater</a:t>
            </a:r>
          </a:p>
          <a:p>
            <a:pPr lvl="4">
              <a:buFontTx/>
              <a:buAutoNum type="alphaLcParenR"/>
            </a:pPr>
            <a:r>
              <a:rPr lang="en-US" altLang="en-US" sz="1600">
                <a:solidFill>
                  <a:srgbClr val="000000"/>
                </a:solidFill>
              </a:rPr>
              <a:t>Black Phoebe (BLPH)</a:t>
            </a:r>
          </a:p>
          <a:p>
            <a:pPr lvl="4">
              <a:buFontTx/>
              <a:buAutoNum type="alphaLcParenR"/>
            </a:pPr>
            <a:r>
              <a:rPr lang="en-US" altLang="en-US" sz="1600">
                <a:solidFill>
                  <a:srgbClr val="000000"/>
                </a:solidFill>
              </a:rPr>
              <a:t>Bushtit (BUSH)</a:t>
            </a:r>
          </a:p>
          <a:p>
            <a:pPr lvl="4">
              <a:buFontTx/>
              <a:buAutoNum type="alphaLcParenR"/>
            </a:pPr>
            <a:r>
              <a:rPr lang="en-US" altLang="en-US" sz="1600">
                <a:solidFill>
                  <a:srgbClr val="000000"/>
                </a:solidFill>
              </a:rPr>
              <a:t>Northern Mockingbird (NOMO)</a:t>
            </a:r>
          </a:p>
          <a:p>
            <a:pPr lvl="4">
              <a:buFontTx/>
              <a:buAutoNum type="alphaLcParenR"/>
            </a:pPr>
            <a:r>
              <a:rPr lang="en-US" altLang="en-US" sz="1600">
                <a:solidFill>
                  <a:srgbClr val="000000"/>
                </a:solidFill>
              </a:rPr>
              <a:t>White-crowned Sparrow (WHSP)</a:t>
            </a:r>
          </a:p>
          <a:p>
            <a:pPr lvl="4">
              <a:buFontTx/>
              <a:buAutoNum type="alphaLcParenR"/>
            </a:pPr>
            <a:r>
              <a:rPr lang="en-US" altLang="en-US" sz="1600">
                <a:solidFill>
                  <a:srgbClr val="000000"/>
                </a:solidFill>
              </a:rPr>
              <a:t>Yellow-rumped Warbler (YEWA)</a:t>
            </a:r>
          </a:p>
          <a:p>
            <a:pPr lvl="3">
              <a:buFontTx/>
              <a:buAutoNum type="arabicParenR"/>
            </a:pPr>
            <a:r>
              <a:rPr lang="en-US" altLang="en-US" sz="1600" b="1">
                <a:solidFill>
                  <a:srgbClr val="000000"/>
                </a:solidFill>
              </a:rPr>
              <a:t>Nectarivore – Drinks Nectar</a:t>
            </a:r>
          </a:p>
          <a:p>
            <a:pPr lvl="4">
              <a:buFont typeface="Arial" panose="020B0604020202020204" pitchFamily="34" charset="0"/>
              <a:buChar char="•"/>
            </a:pPr>
            <a:r>
              <a:rPr lang="en-US" altLang="en-US" sz="1600">
                <a:solidFill>
                  <a:srgbClr val="000000"/>
                </a:solidFill>
              </a:rPr>
              <a:t>Allen’s Hummingbird (ALHU)</a:t>
            </a:r>
          </a:p>
          <a:p>
            <a:pPr lvl="3">
              <a:buFontTx/>
              <a:buAutoNum type="arabicParenR"/>
            </a:pPr>
            <a:r>
              <a:rPr lang="en-US" altLang="en-US" sz="1600" b="1">
                <a:solidFill>
                  <a:srgbClr val="000000"/>
                </a:solidFill>
              </a:rPr>
              <a:t>Omnivore – Mixed Diet</a:t>
            </a:r>
          </a:p>
          <a:p>
            <a:pPr lvl="4">
              <a:buFontTx/>
              <a:buAutoNum type="alphaLcParenR"/>
            </a:pPr>
            <a:r>
              <a:rPr lang="en-US" altLang="en-US" sz="1600">
                <a:solidFill>
                  <a:srgbClr val="000000"/>
                </a:solidFill>
              </a:rPr>
              <a:t>American Crow (AMCR)</a:t>
            </a:r>
          </a:p>
          <a:p>
            <a:pPr lvl="4">
              <a:buFontTx/>
              <a:buAutoNum type="alphaLcParenR"/>
            </a:pPr>
            <a:r>
              <a:rPr lang="en-US" altLang="en-US" sz="1600">
                <a:solidFill>
                  <a:srgbClr val="000000"/>
                </a:solidFill>
              </a:rPr>
              <a:t>Song Sparrow (SOSP)</a:t>
            </a:r>
          </a:p>
          <a:p>
            <a:pPr>
              <a:spcBef>
                <a:spcPct val="0"/>
              </a:spcBef>
              <a:buFontTx/>
              <a:buNone/>
            </a:pPr>
            <a:endParaRPr lang="en-US" altLang="en-US" sz="1800"/>
          </a:p>
        </p:txBody>
      </p:sp>
    </p:spTree>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Box 6">
            <a:extLst>
              <a:ext uri="{FF2B5EF4-FFF2-40B4-BE49-F238E27FC236}">
                <a16:creationId xmlns:a16="http://schemas.microsoft.com/office/drawing/2014/main" id="{75EF1B30-5479-4009-9C30-8B90D6FA0683}"/>
              </a:ext>
            </a:extLst>
          </p:cNvPr>
          <p:cNvSpPr txBox="1">
            <a:spLocks noChangeArrowheads="1"/>
          </p:cNvSpPr>
          <p:nvPr/>
        </p:nvSpPr>
        <p:spPr bwMode="auto">
          <a:xfrm>
            <a:off x="1295400" y="762000"/>
            <a:ext cx="65373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2500"/>
              <a:t>The Primary Categories To Bird Identification</a:t>
            </a:r>
          </a:p>
        </p:txBody>
      </p:sp>
      <p:sp>
        <p:nvSpPr>
          <p:cNvPr id="66563" name="TextBox 7">
            <a:extLst>
              <a:ext uri="{FF2B5EF4-FFF2-40B4-BE49-F238E27FC236}">
                <a16:creationId xmlns:a16="http://schemas.microsoft.com/office/drawing/2014/main" id="{BBE89BE3-AE1E-40A6-B84C-0D4F1C92DBB5}"/>
              </a:ext>
            </a:extLst>
          </p:cNvPr>
          <p:cNvSpPr txBox="1">
            <a:spLocks noChangeArrowheads="1"/>
          </p:cNvSpPr>
          <p:nvPr/>
        </p:nvSpPr>
        <p:spPr bwMode="auto">
          <a:xfrm>
            <a:off x="3168650" y="1600200"/>
            <a:ext cx="2790825"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 typeface="Calibri" panose="020F0502020204030204" pitchFamily="34" charset="0"/>
              <a:buAutoNum type="arabicPeriod"/>
            </a:pPr>
            <a:r>
              <a:rPr lang="en-US" altLang="en-US" sz="2500"/>
              <a:t>Size and Shape</a:t>
            </a:r>
          </a:p>
          <a:p>
            <a:pPr>
              <a:spcBef>
                <a:spcPct val="0"/>
              </a:spcBef>
              <a:buFont typeface="Calibri" panose="020F0502020204030204" pitchFamily="34" charset="0"/>
              <a:buAutoNum type="arabicPeriod"/>
            </a:pPr>
            <a:r>
              <a:rPr lang="en-US" altLang="en-US" sz="2500"/>
              <a:t>Color Pattern</a:t>
            </a:r>
          </a:p>
          <a:p>
            <a:pPr>
              <a:spcBef>
                <a:spcPct val="0"/>
              </a:spcBef>
              <a:buFont typeface="Calibri" panose="020F0502020204030204" pitchFamily="34" charset="0"/>
              <a:buAutoNum type="arabicPeriod"/>
            </a:pPr>
            <a:r>
              <a:rPr lang="en-US" altLang="en-US" sz="2500"/>
              <a:t>Behavior</a:t>
            </a:r>
          </a:p>
          <a:p>
            <a:pPr>
              <a:spcBef>
                <a:spcPct val="0"/>
              </a:spcBef>
              <a:buFont typeface="Calibri" panose="020F0502020204030204" pitchFamily="34" charset="0"/>
              <a:buAutoNum type="arabicPeriod"/>
            </a:pPr>
            <a:r>
              <a:rPr lang="en-US" altLang="en-US" sz="2500"/>
              <a:t>Habitat</a:t>
            </a:r>
          </a:p>
          <a:p>
            <a:pPr>
              <a:spcBef>
                <a:spcPct val="0"/>
              </a:spcBef>
              <a:buFont typeface="Calibri" panose="020F0502020204030204" pitchFamily="34" charset="0"/>
              <a:buAutoNum type="arabicPeriod"/>
            </a:pPr>
            <a:r>
              <a:rPr lang="en-US" altLang="en-US" sz="2500"/>
              <a:t>Vocalization</a:t>
            </a:r>
          </a:p>
          <a:p>
            <a:pPr>
              <a:spcBef>
                <a:spcPct val="0"/>
              </a:spcBef>
              <a:buFont typeface="Calibri" panose="020F0502020204030204" pitchFamily="34" charset="0"/>
              <a:buAutoNum type="arabicPeriod"/>
            </a:pPr>
            <a:r>
              <a:rPr lang="en-US" altLang="en-US" sz="2500"/>
              <a:t>Diet</a:t>
            </a:r>
          </a:p>
        </p:txBody>
      </p:sp>
      <p:sp>
        <p:nvSpPr>
          <p:cNvPr id="66564" name="TextBox 1">
            <a:extLst>
              <a:ext uri="{FF2B5EF4-FFF2-40B4-BE49-F238E27FC236}">
                <a16:creationId xmlns:a16="http://schemas.microsoft.com/office/drawing/2014/main" id="{0E4FB1FE-79EE-4966-9419-8D173486CC37}"/>
              </a:ext>
            </a:extLst>
          </p:cNvPr>
          <p:cNvSpPr txBox="1">
            <a:spLocks noChangeArrowheads="1"/>
          </p:cNvSpPr>
          <p:nvPr/>
        </p:nvSpPr>
        <p:spPr bwMode="auto">
          <a:xfrm>
            <a:off x="762000" y="4495800"/>
            <a:ext cx="7620000" cy="177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2500"/>
              <a:t> Example:</a:t>
            </a:r>
          </a:p>
          <a:p>
            <a:pPr algn="ctr">
              <a:spcBef>
                <a:spcPct val="0"/>
              </a:spcBef>
              <a:buFontTx/>
              <a:buNone/>
            </a:pPr>
            <a:endParaRPr lang="en-US" altLang="en-US" sz="1600" i="1"/>
          </a:p>
          <a:p>
            <a:pPr>
              <a:spcBef>
                <a:spcPct val="0"/>
              </a:spcBef>
              <a:buFontTx/>
              <a:buNone/>
            </a:pPr>
            <a:r>
              <a:rPr lang="en-US" altLang="en-US" sz="2000"/>
              <a:t>            Common Name:     American Crow</a:t>
            </a:r>
          </a:p>
          <a:p>
            <a:pPr>
              <a:spcBef>
                <a:spcPct val="0"/>
              </a:spcBef>
              <a:buFontTx/>
              <a:buNone/>
            </a:pPr>
            <a:endParaRPr lang="en-US" altLang="en-US" sz="1000"/>
          </a:p>
          <a:p>
            <a:pPr>
              <a:spcBef>
                <a:spcPct val="0"/>
              </a:spcBef>
              <a:buFontTx/>
              <a:buNone/>
            </a:pPr>
            <a:r>
              <a:rPr lang="en-US" altLang="en-US" sz="2000"/>
              <a:t>FAMILY </a:t>
            </a:r>
            <a:r>
              <a:rPr lang="en-US" altLang="en-US" sz="2000" i="1"/>
              <a:t>Genus Species:</a:t>
            </a:r>
            <a:r>
              <a:rPr lang="en-US" altLang="en-US" sz="2000"/>
              <a:t>    CORVIDAE </a:t>
            </a:r>
            <a:r>
              <a:rPr lang="en-US" altLang="en-US" sz="2000" i="1"/>
              <a:t>Corvus brachyrhynchos</a:t>
            </a:r>
            <a:endParaRPr lang="en-US" altLang="en-US" sz="2000"/>
          </a:p>
          <a:p>
            <a:pPr>
              <a:spcBef>
                <a:spcPct val="0"/>
              </a:spcBef>
              <a:buFontTx/>
              <a:buNone/>
            </a:pPr>
            <a:endParaRPr lang="en-US" altLang="en-US" sz="18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Box 3">
            <a:extLst>
              <a:ext uri="{FF2B5EF4-FFF2-40B4-BE49-F238E27FC236}">
                <a16:creationId xmlns:a16="http://schemas.microsoft.com/office/drawing/2014/main" id="{015CE5BA-E0E4-4DF4-B69D-A3B582149895}"/>
              </a:ext>
            </a:extLst>
          </p:cNvPr>
          <p:cNvSpPr txBox="1">
            <a:spLocks noChangeArrowheads="1"/>
          </p:cNvSpPr>
          <p:nvPr/>
        </p:nvSpPr>
        <p:spPr bwMode="auto">
          <a:xfrm>
            <a:off x="304800" y="381000"/>
            <a:ext cx="4483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a:t>1.  Allen’s Hummingbird</a:t>
            </a:r>
          </a:p>
        </p:txBody>
      </p:sp>
      <p:sp>
        <p:nvSpPr>
          <p:cNvPr id="67587" name="TextBox 5">
            <a:extLst>
              <a:ext uri="{FF2B5EF4-FFF2-40B4-BE49-F238E27FC236}">
                <a16:creationId xmlns:a16="http://schemas.microsoft.com/office/drawing/2014/main" id="{8C184F67-722C-4439-AB9D-6900368D7405}"/>
              </a:ext>
            </a:extLst>
          </p:cNvPr>
          <p:cNvSpPr txBox="1">
            <a:spLocks noChangeArrowheads="1"/>
          </p:cNvSpPr>
          <p:nvPr/>
        </p:nvSpPr>
        <p:spPr bwMode="auto">
          <a:xfrm>
            <a:off x="6192838" y="6324600"/>
            <a:ext cx="18462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200"/>
              <a:t>Photo by Richard Beban</a:t>
            </a:r>
          </a:p>
        </p:txBody>
      </p:sp>
      <p:pic>
        <p:nvPicPr>
          <p:cNvPr id="67588" name="Picture 2">
            <a:extLst>
              <a:ext uri="{FF2B5EF4-FFF2-40B4-BE49-F238E27FC236}">
                <a16:creationId xmlns:a16="http://schemas.microsoft.com/office/drawing/2014/main" id="{DB2A572C-900B-4ECB-848B-22C4AC3DCBE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524000"/>
            <a:ext cx="3787775" cy="284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9" name="Picture 1">
            <a:extLst>
              <a:ext uri="{FF2B5EF4-FFF2-40B4-BE49-F238E27FC236}">
                <a16:creationId xmlns:a16="http://schemas.microsoft.com/office/drawing/2014/main" id="{6CE26E99-BA63-4994-B66E-AF15DFF98586}"/>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2286000"/>
            <a:ext cx="2794000" cy="39465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7590" name="TextBox 3">
            <a:extLst>
              <a:ext uri="{FF2B5EF4-FFF2-40B4-BE49-F238E27FC236}">
                <a16:creationId xmlns:a16="http://schemas.microsoft.com/office/drawing/2014/main" id="{BFD454D0-BB5B-40D1-8CAE-FFA796AB0630}"/>
              </a:ext>
            </a:extLst>
          </p:cNvPr>
          <p:cNvSpPr txBox="1">
            <a:spLocks noChangeArrowheads="1"/>
          </p:cNvSpPr>
          <p:nvPr/>
        </p:nvSpPr>
        <p:spPr bwMode="auto">
          <a:xfrm>
            <a:off x="5907088" y="4662488"/>
            <a:ext cx="6842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Male</a:t>
            </a:r>
          </a:p>
        </p:txBody>
      </p:sp>
      <p:sp>
        <p:nvSpPr>
          <p:cNvPr id="67591" name="TextBox 4">
            <a:extLst>
              <a:ext uri="{FF2B5EF4-FFF2-40B4-BE49-F238E27FC236}">
                <a16:creationId xmlns:a16="http://schemas.microsoft.com/office/drawing/2014/main" id="{2989C494-F187-4E87-94DA-562D298C1600}"/>
              </a:ext>
            </a:extLst>
          </p:cNvPr>
          <p:cNvSpPr txBox="1">
            <a:spLocks noChangeArrowheads="1"/>
          </p:cNvSpPr>
          <p:nvPr/>
        </p:nvSpPr>
        <p:spPr bwMode="auto">
          <a:xfrm>
            <a:off x="2986088" y="4071938"/>
            <a:ext cx="9540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Female</a:t>
            </a:r>
          </a:p>
        </p:txBody>
      </p:sp>
      <p:sp>
        <p:nvSpPr>
          <p:cNvPr id="67592" name="TextBox 1">
            <a:extLst>
              <a:ext uri="{FF2B5EF4-FFF2-40B4-BE49-F238E27FC236}">
                <a16:creationId xmlns:a16="http://schemas.microsoft.com/office/drawing/2014/main" id="{1824DC0B-693D-4F97-B5EE-62C55BB12D85}"/>
              </a:ext>
            </a:extLst>
          </p:cNvPr>
          <p:cNvSpPr txBox="1">
            <a:spLocks noChangeArrowheads="1"/>
          </p:cNvSpPr>
          <p:nvPr/>
        </p:nvSpPr>
        <p:spPr bwMode="auto">
          <a:xfrm>
            <a:off x="685800" y="4419600"/>
            <a:ext cx="44592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200"/>
              <a:t>Female Allen’s Hummingbird by Marillyn Meadows Bernstein</a:t>
            </a:r>
          </a:p>
          <a:p>
            <a:pPr algn="ctr">
              <a:spcBef>
                <a:spcPct val="0"/>
              </a:spcBef>
              <a:buFontTx/>
              <a:buNone/>
            </a:pPr>
            <a:r>
              <a:rPr lang="en-US" altLang="en-US" sz="1200"/>
              <a:t>(notice the patch of orange feathers on throat)</a:t>
            </a:r>
          </a:p>
        </p:txBody>
      </p:sp>
      <p:sp>
        <p:nvSpPr>
          <p:cNvPr id="67593" name="TextBox 1">
            <a:extLst>
              <a:ext uri="{FF2B5EF4-FFF2-40B4-BE49-F238E27FC236}">
                <a16:creationId xmlns:a16="http://schemas.microsoft.com/office/drawing/2014/main" id="{81777114-5C56-4A43-9BF3-308201F93D6D}"/>
              </a:ext>
            </a:extLst>
          </p:cNvPr>
          <p:cNvSpPr txBox="1">
            <a:spLocks noChangeArrowheads="1"/>
          </p:cNvSpPr>
          <p:nvPr/>
        </p:nvSpPr>
        <p:spPr bwMode="auto">
          <a:xfrm>
            <a:off x="838200" y="990600"/>
            <a:ext cx="3805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i="1"/>
              <a:t> </a:t>
            </a:r>
            <a:r>
              <a:rPr lang="en-US" altLang="en-US" sz="1800"/>
              <a:t>TROCHILIDAE</a:t>
            </a:r>
            <a:r>
              <a:rPr lang="en-US" altLang="en-US" sz="1800" i="1"/>
              <a:t> Selasphorus sasin</a:t>
            </a:r>
          </a:p>
        </p:txBody>
      </p:sp>
      <p:sp>
        <p:nvSpPr>
          <p:cNvPr id="67594" name="TextBox 1">
            <a:extLst>
              <a:ext uri="{FF2B5EF4-FFF2-40B4-BE49-F238E27FC236}">
                <a16:creationId xmlns:a16="http://schemas.microsoft.com/office/drawing/2014/main" id="{57158A21-FB71-46D7-BF08-8C95FF060E19}"/>
              </a:ext>
            </a:extLst>
          </p:cNvPr>
          <p:cNvSpPr txBox="1">
            <a:spLocks noChangeArrowheads="1"/>
          </p:cNvSpPr>
          <p:nvPr/>
        </p:nvSpPr>
        <p:spPr bwMode="auto">
          <a:xfrm>
            <a:off x="5334000" y="457200"/>
            <a:ext cx="34909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Size &amp; Shape</a:t>
            </a:r>
          </a:p>
          <a:p>
            <a:pPr>
              <a:spcBef>
                <a:spcPct val="0"/>
              </a:spcBef>
              <a:buFontTx/>
              <a:buNone/>
            </a:pPr>
            <a:r>
              <a:rPr lang="en-US" altLang="en-US" sz="1400"/>
              <a:t>Allen's Hummingbirds are small, compact, and stocky hummingbirds. The bill is straight and about as long as the head. The tail extends past the wings when perched and the outermost tail feather is narrower than the rest.</a:t>
            </a:r>
          </a:p>
        </p:txBody>
      </p:sp>
      <p:sp>
        <p:nvSpPr>
          <p:cNvPr id="67595" name="TextBox 2">
            <a:extLst>
              <a:ext uri="{FF2B5EF4-FFF2-40B4-BE49-F238E27FC236}">
                <a16:creationId xmlns:a16="http://schemas.microsoft.com/office/drawing/2014/main" id="{8A5966F4-4DA1-4792-AB5B-431746993129}"/>
              </a:ext>
            </a:extLst>
          </p:cNvPr>
          <p:cNvSpPr txBox="1">
            <a:spLocks noChangeArrowheads="1"/>
          </p:cNvSpPr>
          <p:nvPr/>
        </p:nvSpPr>
        <p:spPr bwMode="auto">
          <a:xfrm>
            <a:off x="457200" y="4953000"/>
            <a:ext cx="47339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Vocalizations </a:t>
            </a:r>
          </a:p>
          <a:p>
            <a:pPr>
              <a:spcBef>
                <a:spcPct val="0"/>
              </a:spcBef>
              <a:buFontTx/>
              <a:buNone/>
            </a:pPr>
            <a:r>
              <a:rPr lang="en-US" altLang="en-US" sz="1200">
                <a:hlinkClick r:id="rId4"/>
              </a:rPr>
              <a:t>https://www.allaboutbirds.org/guide/Allens_Hummingbird/sounds</a:t>
            </a:r>
            <a:r>
              <a:rPr lang="en-US" altLang="en-US" sz="1200"/>
              <a:t> </a:t>
            </a:r>
          </a:p>
        </p:txBody>
      </p:sp>
      <p:sp>
        <p:nvSpPr>
          <p:cNvPr id="67596" name="TextBox 1">
            <a:extLst>
              <a:ext uri="{FF2B5EF4-FFF2-40B4-BE49-F238E27FC236}">
                <a16:creationId xmlns:a16="http://schemas.microsoft.com/office/drawing/2014/main" id="{1AE6B0F2-CE05-4DC2-ABCA-9900E11D569B}"/>
              </a:ext>
            </a:extLst>
          </p:cNvPr>
          <p:cNvSpPr txBox="1">
            <a:spLocks noChangeArrowheads="1"/>
          </p:cNvSpPr>
          <p:nvPr/>
        </p:nvSpPr>
        <p:spPr bwMode="auto">
          <a:xfrm>
            <a:off x="457200" y="5562600"/>
            <a:ext cx="4953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Habitat</a:t>
            </a:r>
          </a:p>
          <a:p>
            <a:pPr>
              <a:spcBef>
                <a:spcPct val="0"/>
              </a:spcBef>
              <a:buFontTx/>
              <a:buNone/>
            </a:pPr>
            <a:r>
              <a:rPr lang="en-US" altLang="en-US" sz="1400"/>
              <a:t>Allen's Hummingbirds breed in coastal forest, scrub, and chaparral along a narrow strip that stretches up the coast from California to southern Oregon.</a:t>
            </a:r>
          </a:p>
        </p:txBody>
      </p:sp>
    </p:spTree>
  </p:cSld>
  <p:clrMapOvr>
    <a:masterClrMapping/>
  </p:clrMapOvr>
  <p:transition spd="med">
    <p:dissolv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Box 3">
            <a:extLst>
              <a:ext uri="{FF2B5EF4-FFF2-40B4-BE49-F238E27FC236}">
                <a16:creationId xmlns:a16="http://schemas.microsoft.com/office/drawing/2014/main" id="{88448AD4-334F-4E93-A3A6-A0474DF9C780}"/>
              </a:ext>
            </a:extLst>
          </p:cNvPr>
          <p:cNvSpPr txBox="1">
            <a:spLocks noChangeArrowheads="1"/>
          </p:cNvSpPr>
          <p:nvPr/>
        </p:nvSpPr>
        <p:spPr bwMode="auto">
          <a:xfrm>
            <a:off x="609600" y="457200"/>
            <a:ext cx="39703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4000"/>
              <a:t> </a:t>
            </a:r>
            <a:r>
              <a:rPr lang="en-US" altLang="en-US" sz="3600"/>
              <a:t>2. American Crow</a:t>
            </a:r>
          </a:p>
        </p:txBody>
      </p:sp>
      <p:pic>
        <p:nvPicPr>
          <p:cNvPr id="68611" name="Picture 2" descr="http://upload.wikimedia.org/wikipedia/commons/thumb/2/20/Corvus_brachyrhynchos_30157.JPG/640px-Corvus_brachyrhynchos_30157.JPG">
            <a:extLst>
              <a:ext uri="{FF2B5EF4-FFF2-40B4-BE49-F238E27FC236}">
                <a16:creationId xmlns:a16="http://schemas.microsoft.com/office/drawing/2014/main" id="{CEBDB109-DF6E-4408-ADA6-7D0DA19728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981200"/>
            <a:ext cx="4479925"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extBox 4">
            <a:extLst>
              <a:ext uri="{FF2B5EF4-FFF2-40B4-BE49-F238E27FC236}">
                <a16:creationId xmlns:a16="http://schemas.microsoft.com/office/drawing/2014/main" id="{31D68255-DEF3-4FE8-B90C-9C8782094A0F}"/>
              </a:ext>
            </a:extLst>
          </p:cNvPr>
          <p:cNvSpPr txBox="1">
            <a:spLocks noChangeArrowheads="1"/>
          </p:cNvSpPr>
          <p:nvPr/>
        </p:nvSpPr>
        <p:spPr bwMode="auto">
          <a:xfrm>
            <a:off x="228600" y="5715000"/>
            <a:ext cx="5353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200"/>
              <a:t>http://commons.wikimedia.org/wiki/File:Corvus_brachyrhynchos_30157.JPG</a:t>
            </a:r>
          </a:p>
        </p:txBody>
      </p:sp>
      <p:sp>
        <p:nvSpPr>
          <p:cNvPr id="68613" name="TextBox 1">
            <a:extLst>
              <a:ext uri="{FF2B5EF4-FFF2-40B4-BE49-F238E27FC236}">
                <a16:creationId xmlns:a16="http://schemas.microsoft.com/office/drawing/2014/main" id="{E687BA79-B63C-47B8-ABF3-25AA5480CE78}"/>
              </a:ext>
            </a:extLst>
          </p:cNvPr>
          <p:cNvSpPr txBox="1">
            <a:spLocks noChangeArrowheads="1"/>
          </p:cNvSpPr>
          <p:nvPr/>
        </p:nvSpPr>
        <p:spPr bwMode="auto">
          <a:xfrm>
            <a:off x="4876800" y="685800"/>
            <a:ext cx="3873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CORVIDAE </a:t>
            </a:r>
            <a:r>
              <a:rPr lang="en-US" altLang="en-US" sz="1800" i="1"/>
              <a:t>Corvus brachyrhynchos</a:t>
            </a:r>
            <a:endParaRPr lang="en-US" altLang="en-US" sz="1800"/>
          </a:p>
        </p:txBody>
      </p:sp>
      <p:sp>
        <p:nvSpPr>
          <p:cNvPr id="68614" name="TextBox 1">
            <a:extLst>
              <a:ext uri="{FF2B5EF4-FFF2-40B4-BE49-F238E27FC236}">
                <a16:creationId xmlns:a16="http://schemas.microsoft.com/office/drawing/2014/main" id="{86584B6E-4A89-49CB-A4DB-496E421A0A0F}"/>
              </a:ext>
            </a:extLst>
          </p:cNvPr>
          <p:cNvSpPr txBox="1">
            <a:spLocks noChangeArrowheads="1"/>
          </p:cNvSpPr>
          <p:nvPr/>
        </p:nvSpPr>
        <p:spPr bwMode="auto">
          <a:xfrm>
            <a:off x="5181600" y="1295400"/>
            <a:ext cx="365760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Size &amp; Shape</a:t>
            </a:r>
          </a:p>
          <a:p>
            <a:pPr>
              <a:spcBef>
                <a:spcPct val="0"/>
              </a:spcBef>
              <a:buFontTx/>
              <a:buNone/>
            </a:pPr>
            <a:r>
              <a:rPr lang="en-US" altLang="en-US" sz="1400"/>
              <a:t>A large, long-legged, thick-necked bird with a heavy, straight bill. In flight, the wings are fairly broad and rounded with the wingtip feathers spread like fingers. The short tail is rounded or squared off at the end.</a:t>
            </a:r>
          </a:p>
        </p:txBody>
      </p:sp>
      <p:sp>
        <p:nvSpPr>
          <p:cNvPr id="68615" name="Rectangle 2">
            <a:extLst>
              <a:ext uri="{FF2B5EF4-FFF2-40B4-BE49-F238E27FC236}">
                <a16:creationId xmlns:a16="http://schemas.microsoft.com/office/drawing/2014/main" id="{5E0C632D-1BE7-4752-AC9E-D0E9E014FE38}"/>
              </a:ext>
            </a:extLst>
          </p:cNvPr>
          <p:cNvSpPr>
            <a:spLocks noChangeArrowheads="1"/>
          </p:cNvSpPr>
          <p:nvPr/>
        </p:nvSpPr>
        <p:spPr bwMode="auto">
          <a:xfrm>
            <a:off x="5334000" y="2819400"/>
            <a:ext cx="327660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Vocalizations</a:t>
            </a:r>
          </a:p>
          <a:p>
            <a:pPr>
              <a:spcBef>
                <a:spcPct val="0"/>
              </a:spcBef>
              <a:buFontTx/>
              <a:buNone/>
            </a:pPr>
            <a:r>
              <a:rPr lang="en-US" altLang="en-US" sz="1400">
                <a:hlinkClick r:id="rId3"/>
              </a:rPr>
              <a:t>https://www.allaboutbirds.org/guide/American_Crow/sounds</a:t>
            </a:r>
            <a:r>
              <a:rPr lang="en-US" altLang="en-US" sz="1400"/>
              <a:t> </a:t>
            </a:r>
          </a:p>
        </p:txBody>
      </p:sp>
      <p:sp>
        <p:nvSpPr>
          <p:cNvPr id="68616" name="TextBox 1">
            <a:extLst>
              <a:ext uri="{FF2B5EF4-FFF2-40B4-BE49-F238E27FC236}">
                <a16:creationId xmlns:a16="http://schemas.microsoft.com/office/drawing/2014/main" id="{2E9B7855-A545-4502-A1B1-331D433358B1}"/>
              </a:ext>
            </a:extLst>
          </p:cNvPr>
          <p:cNvSpPr txBox="1">
            <a:spLocks noChangeArrowheads="1"/>
          </p:cNvSpPr>
          <p:nvPr/>
        </p:nvSpPr>
        <p:spPr bwMode="auto">
          <a:xfrm>
            <a:off x="5257800" y="3733800"/>
            <a:ext cx="3505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Habitat</a:t>
            </a:r>
          </a:p>
          <a:p>
            <a:pPr>
              <a:spcBef>
                <a:spcPct val="0"/>
              </a:spcBef>
              <a:buFontTx/>
              <a:buNone/>
            </a:pPr>
            <a:r>
              <a:rPr lang="en-US" altLang="en-US" sz="1400"/>
              <a:t>American Crows are common birds of fields, open woodlands, and forests. They thrive around people, and you’ll often find them in agricultural fields, lawns, parking lots, athletic fields, roadsides, towns, and city garbage dumps.</a:t>
            </a:r>
          </a:p>
        </p:txBody>
      </p:sp>
    </p:spTree>
  </p:cSld>
  <p:clrMapOvr>
    <a:masterClrMapping/>
  </p:clrMapOvr>
  <p:transition spd="med">
    <p:dissolv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Box 3">
            <a:extLst>
              <a:ext uri="{FF2B5EF4-FFF2-40B4-BE49-F238E27FC236}">
                <a16:creationId xmlns:a16="http://schemas.microsoft.com/office/drawing/2014/main" id="{A24AE5F1-BDEF-4C99-A2C0-03C91F580932}"/>
              </a:ext>
            </a:extLst>
          </p:cNvPr>
          <p:cNvSpPr txBox="1">
            <a:spLocks noChangeArrowheads="1"/>
          </p:cNvSpPr>
          <p:nvPr/>
        </p:nvSpPr>
        <p:spPr bwMode="auto">
          <a:xfrm>
            <a:off x="762000" y="457200"/>
            <a:ext cx="35433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3600"/>
              <a:t>3. Black Phoebe</a:t>
            </a:r>
          </a:p>
        </p:txBody>
      </p:sp>
      <p:sp>
        <p:nvSpPr>
          <p:cNvPr id="69635" name="TextBox 4">
            <a:extLst>
              <a:ext uri="{FF2B5EF4-FFF2-40B4-BE49-F238E27FC236}">
                <a16:creationId xmlns:a16="http://schemas.microsoft.com/office/drawing/2014/main" id="{23C557BF-C115-4BED-92EE-98BA081467BA}"/>
              </a:ext>
            </a:extLst>
          </p:cNvPr>
          <p:cNvSpPr txBox="1">
            <a:spLocks noChangeArrowheads="1"/>
          </p:cNvSpPr>
          <p:nvPr/>
        </p:nvSpPr>
        <p:spPr bwMode="auto">
          <a:xfrm>
            <a:off x="533400" y="5181600"/>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400"/>
              <a:t>https://dreamcatcherimages.net/portfolio/backyard-birds/</a:t>
            </a:r>
          </a:p>
        </p:txBody>
      </p:sp>
      <p:pic>
        <p:nvPicPr>
          <p:cNvPr id="69636" name="Picture 2">
            <a:extLst>
              <a:ext uri="{FF2B5EF4-FFF2-40B4-BE49-F238E27FC236}">
                <a16:creationId xmlns:a16="http://schemas.microsoft.com/office/drawing/2014/main" id="{2FE17D60-66C9-4F54-A3B5-C23A98F9D5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905000"/>
            <a:ext cx="4684713"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TextBox 1">
            <a:extLst>
              <a:ext uri="{FF2B5EF4-FFF2-40B4-BE49-F238E27FC236}">
                <a16:creationId xmlns:a16="http://schemas.microsoft.com/office/drawing/2014/main" id="{568CF734-C0DA-423E-BB15-F94C26B2066E}"/>
              </a:ext>
            </a:extLst>
          </p:cNvPr>
          <p:cNvSpPr txBox="1">
            <a:spLocks noChangeArrowheads="1"/>
          </p:cNvSpPr>
          <p:nvPr/>
        </p:nvSpPr>
        <p:spPr bwMode="auto">
          <a:xfrm>
            <a:off x="4572000" y="609600"/>
            <a:ext cx="411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i="1"/>
              <a:t>  </a:t>
            </a:r>
            <a:r>
              <a:rPr lang="en-US" altLang="en-US" sz="1800"/>
              <a:t>TYRANNIDAE</a:t>
            </a:r>
            <a:r>
              <a:rPr lang="en-US" altLang="en-US" sz="1800" i="1"/>
              <a:t> Sayornis nigricans</a:t>
            </a:r>
          </a:p>
        </p:txBody>
      </p:sp>
      <p:sp>
        <p:nvSpPr>
          <p:cNvPr id="69638" name="TextBox 1">
            <a:extLst>
              <a:ext uri="{FF2B5EF4-FFF2-40B4-BE49-F238E27FC236}">
                <a16:creationId xmlns:a16="http://schemas.microsoft.com/office/drawing/2014/main" id="{EB0C5997-B798-4506-BA63-D81E0C00EEA5}"/>
              </a:ext>
            </a:extLst>
          </p:cNvPr>
          <p:cNvSpPr txBox="1">
            <a:spLocks noChangeArrowheads="1"/>
          </p:cNvSpPr>
          <p:nvPr/>
        </p:nvSpPr>
        <p:spPr bwMode="auto">
          <a:xfrm>
            <a:off x="5638800" y="1371600"/>
            <a:ext cx="2895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Size &amp; Shape</a:t>
            </a:r>
          </a:p>
          <a:p>
            <a:pPr>
              <a:spcBef>
                <a:spcPct val="0"/>
              </a:spcBef>
              <a:buFontTx/>
              <a:buNone/>
            </a:pPr>
            <a:r>
              <a:rPr lang="en-US" altLang="en-US" sz="1400"/>
              <a:t>Black Phoebes are small, plump songbirds with large heads and medium-long, squared tails. They often show a slight peak at the rear of the crown. The bill is straight and thin.</a:t>
            </a:r>
          </a:p>
        </p:txBody>
      </p:sp>
      <p:sp>
        <p:nvSpPr>
          <p:cNvPr id="69639" name="TextBox 2">
            <a:extLst>
              <a:ext uri="{FF2B5EF4-FFF2-40B4-BE49-F238E27FC236}">
                <a16:creationId xmlns:a16="http://schemas.microsoft.com/office/drawing/2014/main" id="{D4566450-04FC-4F51-A60C-347FE815B7BC}"/>
              </a:ext>
            </a:extLst>
          </p:cNvPr>
          <p:cNvSpPr txBox="1">
            <a:spLocks noChangeArrowheads="1"/>
          </p:cNvSpPr>
          <p:nvPr/>
        </p:nvSpPr>
        <p:spPr bwMode="auto">
          <a:xfrm>
            <a:off x="5638800" y="3124200"/>
            <a:ext cx="2895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Vocalizations</a:t>
            </a:r>
          </a:p>
          <a:p>
            <a:pPr>
              <a:spcBef>
                <a:spcPct val="0"/>
              </a:spcBef>
              <a:buFontTx/>
              <a:buNone/>
            </a:pPr>
            <a:r>
              <a:rPr lang="en-US" altLang="en-US" sz="1400">
                <a:hlinkClick r:id="rId3"/>
              </a:rPr>
              <a:t>https://www.allaboutbirds.org/guide/Black_Phoebe/sounds</a:t>
            </a:r>
            <a:endParaRPr lang="en-US" altLang="en-US" sz="1400"/>
          </a:p>
          <a:p>
            <a:pPr>
              <a:spcBef>
                <a:spcPct val="0"/>
              </a:spcBef>
              <a:buFontTx/>
              <a:buNone/>
            </a:pPr>
            <a:endParaRPr lang="en-US" altLang="en-US" sz="1400"/>
          </a:p>
        </p:txBody>
      </p:sp>
      <p:sp>
        <p:nvSpPr>
          <p:cNvPr id="69640" name="TextBox 3">
            <a:extLst>
              <a:ext uri="{FF2B5EF4-FFF2-40B4-BE49-F238E27FC236}">
                <a16:creationId xmlns:a16="http://schemas.microsoft.com/office/drawing/2014/main" id="{0FA83481-BC24-42E2-98C1-1FC62C5C391F}"/>
              </a:ext>
            </a:extLst>
          </p:cNvPr>
          <p:cNvSpPr txBox="1">
            <a:spLocks noChangeArrowheads="1"/>
          </p:cNvSpPr>
          <p:nvPr/>
        </p:nvSpPr>
        <p:spPr bwMode="auto">
          <a:xfrm>
            <a:off x="5562600" y="4114800"/>
            <a:ext cx="33528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Habitat</a:t>
            </a:r>
          </a:p>
          <a:p>
            <a:pPr>
              <a:spcBef>
                <a:spcPct val="0"/>
              </a:spcBef>
              <a:buFontTx/>
              <a:buNone/>
            </a:pPr>
            <a:r>
              <a:rPr lang="en-US" altLang="en-US" sz="1400"/>
              <a:t>In the U.S., you’ll almost always find these flycatchers near water. They live along streams, rivers, lakes, and the Pacific Ocean—even around cattle tanks. As long as there is water present and some kind of ledge or overhang on which to anchor a mud nest, Black Phoebes could be around.</a:t>
            </a:r>
          </a:p>
        </p:txBody>
      </p:sp>
    </p:spTree>
  </p:cSld>
  <p:clrMapOvr>
    <a:masterClrMapping/>
  </p:clrMapOvr>
  <p:transition spd="med">
    <p:dissolv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4">
            <a:extLst>
              <a:ext uri="{FF2B5EF4-FFF2-40B4-BE49-F238E27FC236}">
                <a16:creationId xmlns:a16="http://schemas.microsoft.com/office/drawing/2014/main" id="{00E71EC8-B8BF-4DAF-89E5-C018E4C0E5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219200"/>
            <a:ext cx="3124200" cy="250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9" name="TextBox 3">
            <a:extLst>
              <a:ext uri="{FF2B5EF4-FFF2-40B4-BE49-F238E27FC236}">
                <a16:creationId xmlns:a16="http://schemas.microsoft.com/office/drawing/2014/main" id="{B3540723-966E-4A72-940D-EE15B2C751CB}"/>
              </a:ext>
            </a:extLst>
          </p:cNvPr>
          <p:cNvSpPr txBox="1">
            <a:spLocks noChangeArrowheads="1"/>
          </p:cNvSpPr>
          <p:nvPr/>
        </p:nvSpPr>
        <p:spPr bwMode="auto">
          <a:xfrm>
            <a:off x="838200" y="381000"/>
            <a:ext cx="2324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4000"/>
              <a:t>4. Bushtit</a:t>
            </a:r>
          </a:p>
        </p:txBody>
      </p:sp>
      <p:sp>
        <p:nvSpPr>
          <p:cNvPr id="70660" name="TextBox 4">
            <a:extLst>
              <a:ext uri="{FF2B5EF4-FFF2-40B4-BE49-F238E27FC236}">
                <a16:creationId xmlns:a16="http://schemas.microsoft.com/office/drawing/2014/main" id="{91E22232-1732-4F50-BB66-D7BDC52EB29C}"/>
              </a:ext>
            </a:extLst>
          </p:cNvPr>
          <p:cNvSpPr txBox="1">
            <a:spLocks noChangeArrowheads="1"/>
          </p:cNvSpPr>
          <p:nvPr/>
        </p:nvSpPr>
        <p:spPr bwMode="auto">
          <a:xfrm>
            <a:off x="4724400" y="3962400"/>
            <a:ext cx="37290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200"/>
              <a:t>Adult Female Bushtit (notice the yellow eye)</a:t>
            </a:r>
          </a:p>
          <a:p>
            <a:pPr eaLnBrk="1" hangingPunct="1">
              <a:spcBef>
                <a:spcPct val="0"/>
              </a:spcBef>
              <a:buFontTx/>
              <a:buNone/>
            </a:pPr>
            <a:r>
              <a:rPr lang="en-US" altLang="en-US" sz="1200"/>
              <a:t>Fishandgame.Idaho.gov</a:t>
            </a:r>
          </a:p>
          <a:p>
            <a:pPr eaLnBrk="1" hangingPunct="1">
              <a:spcBef>
                <a:spcPct val="0"/>
              </a:spcBef>
              <a:buFontTx/>
              <a:buNone/>
            </a:pPr>
            <a:r>
              <a:rPr lang="en-US" altLang="en-US" sz="1200"/>
              <a:t>https://www.pinterest.com/pin/396879785884837147</a:t>
            </a:r>
          </a:p>
        </p:txBody>
      </p:sp>
      <p:pic>
        <p:nvPicPr>
          <p:cNvPr id="70661" name="Picture 2">
            <a:extLst>
              <a:ext uri="{FF2B5EF4-FFF2-40B4-BE49-F238E27FC236}">
                <a16:creationId xmlns:a16="http://schemas.microsoft.com/office/drawing/2014/main" id="{DD45A96A-3C8D-4F08-9D0B-8364B237AF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219200"/>
            <a:ext cx="2509838"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2" name="TextBox 1">
            <a:extLst>
              <a:ext uri="{FF2B5EF4-FFF2-40B4-BE49-F238E27FC236}">
                <a16:creationId xmlns:a16="http://schemas.microsoft.com/office/drawing/2014/main" id="{D9AF3D32-D700-4272-9915-BCD11B65EA34}"/>
              </a:ext>
            </a:extLst>
          </p:cNvPr>
          <p:cNvSpPr txBox="1">
            <a:spLocks noChangeArrowheads="1"/>
          </p:cNvSpPr>
          <p:nvPr/>
        </p:nvSpPr>
        <p:spPr bwMode="auto">
          <a:xfrm>
            <a:off x="838200" y="3810000"/>
            <a:ext cx="33385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200"/>
              <a:t>Adult Male Bushtit</a:t>
            </a:r>
          </a:p>
          <a:p>
            <a:pPr eaLnBrk="1" hangingPunct="1">
              <a:spcBef>
                <a:spcPct val="0"/>
              </a:spcBef>
              <a:buFontTx/>
              <a:buNone/>
            </a:pPr>
            <a:r>
              <a:rPr lang="en-US" altLang="en-US" sz="1200"/>
              <a:t>http://www.audubon.org/field-guide/bird/bushtit</a:t>
            </a:r>
          </a:p>
        </p:txBody>
      </p:sp>
      <p:sp>
        <p:nvSpPr>
          <p:cNvPr id="70663" name="TextBox 1">
            <a:extLst>
              <a:ext uri="{FF2B5EF4-FFF2-40B4-BE49-F238E27FC236}">
                <a16:creationId xmlns:a16="http://schemas.microsoft.com/office/drawing/2014/main" id="{2105B9D6-1F6B-4BBB-B25B-596664DA64B4}"/>
              </a:ext>
            </a:extLst>
          </p:cNvPr>
          <p:cNvSpPr txBox="1">
            <a:spLocks noChangeArrowheads="1"/>
          </p:cNvSpPr>
          <p:nvPr/>
        </p:nvSpPr>
        <p:spPr bwMode="auto">
          <a:xfrm>
            <a:off x="3733800" y="533400"/>
            <a:ext cx="417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AEGITHALIDAE </a:t>
            </a:r>
            <a:r>
              <a:rPr lang="en-US" altLang="en-US" sz="1800" i="1"/>
              <a:t>Psaltriparus minimus</a:t>
            </a:r>
          </a:p>
        </p:txBody>
      </p:sp>
      <p:sp>
        <p:nvSpPr>
          <p:cNvPr id="70664" name="Rectangle 1">
            <a:extLst>
              <a:ext uri="{FF2B5EF4-FFF2-40B4-BE49-F238E27FC236}">
                <a16:creationId xmlns:a16="http://schemas.microsoft.com/office/drawing/2014/main" id="{E2E43F6A-4486-4C5D-AAAE-14BBE02D3C76}"/>
              </a:ext>
            </a:extLst>
          </p:cNvPr>
          <p:cNvSpPr>
            <a:spLocks noChangeArrowheads="1"/>
          </p:cNvSpPr>
          <p:nvPr/>
        </p:nvSpPr>
        <p:spPr bwMode="auto">
          <a:xfrm>
            <a:off x="533400" y="4724400"/>
            <a:ext cx="457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Size &amp; Shape</a:t>
            </a:r>
          </a:p>
          <a:p>
            <a:pPr>
              <a:spcBef>
                <a:spcPct val="0"/>
              </a:spcBef>
              <a:buFontTx/>
              <a:buNone/>
            </a:pPr>
            <a:r>
              <a:rPr lang="en-US" altLang="en-US" sz="1400"/>
              <a:t>Bushtits are tiny, kinglet-sized birds. They are plump and large-headed, with long tails and short, stubby bills.</a:t>
            </a:r>
          </a:p>
          <a:p>
            <a:pPr>
              <a:spcBef>
                <a:spcPct val="0"/>
              </a:spcBef>
              <a:buFontTx/>
              <a:buNone/>
            </a:pPr>
            <a:endParaRPr lang="en-US" altLang="en-US" sz="1400"/>
          </a:p>
        </p:txBody>
      </p:sp>
      <p:sp>
        <p:nvSpPr>
          <p:cNvPr id="70665" name="TextBox 2">
            <a:extLst>
              <a:ext uri="{FF2B5EF4-FFF2-40B4-BE49-F238E27FC236}">
                <a16:creationId xmlns:a16="http://schemas.microsoft.com/office/drawing/2014/main" id="{7D83C746-B42A-4F3D-A06B-A34CB40884A0}"/>
              </a:ext>
            </a:extLst>
          </p:cNvPr>
          <p:cNvSpPr txBox="1">
            <a:spLocks noChangeArrowheads="1"/>
          </p:cNvSpPr>
          <p:nvPr/>
        </p:nvSpPr>
        <p:spPr bwMode="auto">
          <a:xfrm>
            <a:off x="533400" y="5791200"/>
            <a:ext cx="4197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Vocalizations</a:t>
            </a:r>
            <a:r>
              <a:rPr lang="en-US" altLang="en-US" sz="1400"/>
              <a:t> </a:t>
            </a:r>
          </a:p>
          <a:p>
            <a:pPr>
              <a:spcBef>
                <a:spcPct val="0"/>
              </a:spcBef>
              <a:buFontTx/>
              <a:buNone/>
            </a:pPr>
            <a:r>
              <a:rPr lang="en-US" altLang="en-US" sz="1400">
                <a:hlinkClick r:id="rId4"/>
              </a:rPr>
              <a:t>https://www.allaboutbirds.org/guide/Bushtit/sounds</a:t>
            </a:r>
            <a:r>
              <a:rPr lang="en-US" altLang="en-US" sz="1400"/>
              <a:t> </a:t>
            </a:r>
          </a:p>
        </p:txBody>
      </p:sp>
      <p:sp>
        <p:nvSpPr>
          <p:cNvPr id="70666" name="TextBox 3">
            <a:extLst>
              <a:ext uri="{FF2B5EF4-FFF2-40B4-BE49-F238E27FC236}">
                <a16:creationId xmlns:a16="http://schemas.microsoft.com/office/drawing/2014/main" id="{2157FB52-42E4-4789-AD47-26FBA46F4DDC}"/>
              </a:ext>
            </a:extLst>
          </p:cNvPr>
          <p:cNvSpPr txBox="1">
            <a:spLocks noChangeArrowheads="1"/>
          </p:cNvSpPr>
          <p:nvPr/>
        </p:nvSpPr>
        <p:spPr bwMode="auto">
          <a:xfrm>
            <a:off x="5943600" y="4876800"/>
            <a:ext cx="2667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Habitat</a:t>
            </a:r>
          </a:p>
          <a:p>
            <a:pPr>
              <a:spcBef>
                <a:spcPct val="0"/>
              </a:spcBef>
              <a:buFontTx/>
              <a:buNone/>
            </a:pPr>
            <a:r>
              <a:rPr lang="en-US" altLang="en-US" sz="1400"/>
              <a:t>Bushtits live in oak forest, evergreen woodlands, dry scrublands, streamsides, and suburbs. You can find them at elevations from sea level to over 10,000 feet.</a:t>
            </a:r>
          </a:p>
        </p:txBody>
      </p:sp>
    </p:spTree>
  </p:cSld>
  <p:clrMapOvr>
    <a:masterClrMapping/>
  </p:clrMapOvr>
  <p:transition spd="med">
    <p:dissolv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BEB54D2B-5803-4BE3-AC83-6CDE1BE10C17}"/>
              </a:ext>
            </a:extLst>
          </p:cNvPr>
          <p:cNvSpPr>
            <a:spLocks/>
          </p:cNvSpPr>
          <p:nvPr/>
        </p:nvSpPr>
        <p:spPr bwMode="auto">
          <a:xfrm>
            <a:off x="6170613" y="6426200"/>
            <a:ext cx="298608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lvl1pPr marL="39688">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800">
                <a:solidFill>
                  <a:srgbClr val="FFFFFF"/>
                </a:solidFill>
              </a:rPr>
              <a:t>Photo by Don Sterba</a:t>
            </a:r>
          </a:p>
        </p:txBody>
      </p:sp>
      <p:sp>
        <p:nvSpPr>
          <p:cNvPr id="71683" name="TextBox 5">
            <a:extLst>
              <a:ext uri="{FF2B5EF4-FFF2-40B4-BE49-F238E27FC236}">
                <a16:creationId xmlns:a16="http://schemas.microsoft.com/office/drawing/2014/main" id="{2B3FEEAD-B31A-454D-B613-15E57623105E}"/>
              </a:ext>
            </a:extLst>
          </p:cNvPr>
          <p:cNvSpPr txBox="1">
            <a:spLocks noChangeArrowheads="1"/>
          </p:cNvSpPr>
          <p:nvPr/>
        </p:nvSpPr>
        <p:spPr bwMode="auto">
          <a:xfrm>
            <a:off x="1066800" y="457200"/>
            <a:ext cx="5111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3600"/>
              <a:t>5. Northern Mockingbird</a:t>
            </a:r>
          </a:p>
        </p:txBody>
      </p:sp>
      <p:sp>
        <p:nvSpPr>
          <p:cNvPr id="71684" name="TextBox 6">
            <a:extLst>
              <a:ext uri="{FF2B5EF4-FFF2-40B4-BE49-F238E27FC236}">
                <a16:creationId xmlns:a16="http://schemas.microsoft.com/office/drawing/2014/main" id="{257EA641-46E7-4498-ABF3-F1B07CF8F30A}"/>
              </a:ext>
            </a:extLst>
          </p:cNvPr>
          <p:cNvSpPr txBox="1">
            <a:spLocks noChangeArrowheads="1"/>
          </p:cNvSpPr>
          <p:nvPr/>
        </p:nvSpPr>
        <p:spPr bwMode="auto">
          <a:xfrm>
            <a:off x="4572000" y="5486400"/>
            <a:ext cx="4191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sz="1200"/>
              <a:t>http://commons.wikimedia.org/wiki/File:Northern_Mockingbird_(Mimus_polyglottos)_RWD.jpg</a:t>
            </a:r>
          </a:p>
        </p:txBody>
      </p:sp>
      <p:pic>
        <p:nvPicPr>
          <p:cNvPr id="71685" name="Picture 2" descr="http://upload.wikimedia.org/wikipedia/commons/thumb/6/67/Northern_Mockingbird_%28Mimus_polyglottos%29_RWD.jpg/640px-Northern_Mockingbird_%28Mimus_polyglottos%29_RWD.jpg">
            <a:extLst>
              <a:ext uri="{FF2B5EF4-FFF2-40B4-BE49-F238E27FC236}">
                <a16:creationId xmlns:a16="http://schemas.microsoft.com/office/drawing/2014/main" id="{6E29C317-1026-4552-BE77-A0CBF5D2CA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2057400"/>
            <a:ext cx="4419600" cy="322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6" name="TextBox 1">
            <a:extLst>
              <a:ext uri="{FF2B5EF4-FFF2-40B4-BE49-F238E27FC236}">
                <a16:creationId xmlns:a16="http://schemas.microsoft.com/office/drawing/2014/main" id="{6AA18C2C-C589-486C-BF33-E53DD058C975}"/>
              </a:ext>
            </a:extLst>
          </p:cNvPr>
          <p:cNvSpPr txBox="1">
            <a:spLocks noChangeArrowheads="1"/>
          </p:cNvSpPr>
          <p:nvPr/>
        </p:nvSpPr>
        <p:spPr bwMode="auto">
          <a:xfrm>
            <a:off x="4800600" y="1371600"/>
            <a:ext cx="3127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MIMIDAE </a:t>
            </a:r>
            <a:r>
              <a:rPr lang="en-US" altLang="en-US" sz="1800" i="1"/>
              <a:t>Mimus polyglottos  </a:t>
            </a:r>
          </a:p>
        </p:txBody>
      </p:sp>
      <p:sp>
        <p:nvSpPr>
          <p:cNvPr id="71687" name="TextBox 2">
            <a:extLst>
              <a:ext uri="{FF2B5EF4-FFF2-40B4-BE49-F238E27FC236}">
                <a16:creationId xmlns:a16="http://schemas.microsoft.com/office/drawing/2014/main" id="{6954CDD9-EBB0-4D93-90A9-96536F5EBFCB}"/>
              </a:ext>
            </a:extLst>
          </p:cNvPr>
          <p:cNvSpPr txBox="1">
            <a:spLocks noChangeArrowheads="1"/>
          </p:cNvSpPr>
          <p:nvPr/>
        </p:nvSpPr>
        <p:spPr bwMode="auto">
          <a:xfrm>
            <a:off x="609600" y="1600200"/>
            <a:ext cx="32766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Size &amp; Shape</a:t>
            </a:r>
          </a:p>
          <a:p>
            <a:pPr>
              <a:spcBef>
                <a:spcPct val="0"/>
              </a:spcBef>
              <a:buFontTx/>
              <a:buNone/>
            </a:pPr>
            <a:r>
              <a:rPr lang="en-US" altLang="en-US" sz="1400"/>
              <a:t>A medium-sized songbird, a bit more slender than a thrush and with a longer tail. Mockingbirds have small heads, a long, thin bill with a hint of a downward curve, and long legs. Their wings are short, rounded, and broad, making the tail seem particularly long in flight.</a:t>
            </a:r>
          </a:p>
        </p:txBody>
      </p:sp>
      <p:sp>
        <p:nvSpPr>
          <p:cNvPr id="71688" name="TextBox 3">
            <a:extLst>
              <a:ext uri="{FF2B5EF4-FFF2-40B4-BE49-F238E27FC236}">
                <a16:creationId xmlns:a16="http://schemas.microsoft.com/office/drawing/2014/main" id="{B7483A78-2EB4-46BC-8FEA-6043C13C3396}"/>
              </a:ext>
            </a:extLst>
          </p:cNvPr>
          <p:cNvSpPr txBox="1">
            <a:spLocks noChangeArrowheads="1"/>
          </p:cNvSpPr>
          <p:nvPr/>
        </p:nvSpPr>
        <p:spPr bwMode="auto">
          <a:xfrm>
            <a:off x="685800" y="3657600"/>
            <a:ext cx="3352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Vocalizations</a:t>
            </a:r>
          </a:p>
          <a:p>
            <a:pPr>
              <a:spcBef>
                <a:spcPct val="0"/>
              </a:spcBef>
              <a:buFontTx/>
              <a:buNone/>
            </a:pPr>
            <a:r>
              <a:rPr lang="en-US" altLang="en-US" sz="1400">
                <a:hlinkClick r:id="rId3"/>
              </a:rPr>
              <a:t>https://www.allaboutbirds.org/guide/Northern_Mockingbird/sounds</a:t>
            </a:r>
            <a:r>
              <a:rPr lang="en-US" altLang="en-US" sz="1400"/>
              <a:t> </a:t>
            </a:r>
          </a:p>
        </p:txBody>
      </p:sp>
      <p:sp>
        <p:nvSpPr>
          <p:cNvPr id="71689" name="TextBox 4">
            <a:extLst>
              <a:ext uri="{FF2B5EF4-FFF2-40B4-BE49-F238E27FC236}">
                <a16:creationId xmlns:a16="http://schemas.microsoft.com/office/drawing/2014/main" id="{163D9F91-58A3-4849-94B6-E62E835CAD54}"/>
              </a:ext>
            </a:extLst>
          </p:cNvPr>
          <p:cNvSpPr txBox="1">
            <a:spLocks noChangeArrowheads="1"/>
          </p:cNvSpPr>
          <p:nvPr/>
        </p:nvSpPr>
        <p:spPr bwMode="auto">
          <a:xfrm>
            <a:off x="609600" y="4724400"/>
            <a:ext cx="3505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Habitat</a:t>
            </a:r>
          </a:p>
          <a:p>
            <a:pPr>
              <a:spcBef>
                <a:spcPct val="0"/>
              </a:spcBef>
              <a:buFontTx/>
              <a:buNone/>
            </a:pPr>
            <a:r>
              <a:rPr lang="en-US" altLang="en-US" sz="1400"/>
              <a:t>Look for Northern Mockingbirds in towns, suburbs, backyards, parks, forest edges, and open land at low elevations.</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a:extLst>
              <a:ext uri="{FF2B5EF4-FFF2-40B4-BE49-F238E27FC236}">
                <a16:creationId xmlns:a16="http://schemas.microsoft.com/office/drawing/2014/main" id="{547FF1AA-2D0F-4507-BCC0-95D44FEBDDB4}"/>
              </a:ext>
            </a:extLst>
          </p:cNvPr>
          <p:cNvSpPr>
            <a:spLocks noChangeArrowheads="1"/>
          </p:cNvSpPr>
          <p:nvPr/>
        </p:nvSpPr>
        <p:spPr bwMode="auto">
          <a:xfrm>
            <a:off x="1676400" y="1143000"/>
            <a:ext cx="5943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600" b="1">
                <a:latin typeface="Verdana" panose="020B0604030504040204" pitchFamily="34" charset="0"/>
              </a:rPr>
              <a:t>On Guardian Angels</a:t>
            </a:r>
          </a:p>
          <a:p>
            <a:pPr algn="ctr">
              <a:spcBef>
                <a:spcPct val="0"/>
              </a:spcBef>
              <a:buFontTx/>
              <a:buNone/>
            </a:pPr>
            <a:endParaRPr lang="en-US" altLang="en-US" sz="1600"/>
          </a:p>
          <a:p>
            <a:pPr algn="ctr">
              <a:spcBef>
                <a:spcPct val="0"/>
              </a:spcBef>
              <a:buFontTx/>
              <a:buNone/>
            </a:pPr>
            <a:r>
              <a:rPr lang="en-US" altLang="en-US" sz="1600">
                <a:latin typeface="Verdana" panose="020B0604030504040204" pitchFamily="34" charset="0"/>
              </a:rPr>
              <a:t>Perhaps my angels have all along been birds.</a:t>
            </a:r>
            <a:br>
              <a:rPr lang="en-US" altLang="en-US" sz="1600">
                <a:latin typeface="Verdana" panose="020B0604030504040204" pitchFamily="34" charset="0"/>
              </a:rPr>
            </a:br>
            <a:r>
              <a:rPr lang="en-US" altLang="en-US" sz="1600">
                <a:latin typeface="Verdana" panose="020B0604030504040204" pitchFamily="34" charset="0"/>
              </a:rPr>
              <a:t>How often am I out of their sight?  </a:t>
            </a:r>
            <a:br>
              <a:rPr lang="en-US" altLang="en-US" sz="1600">
                <a:latin typeface="Verdana" panose="020B0604030504040204" pitchFamily="34" charset="0"/>
              </a:rPr>
            </a:br>
            <a:r>
              <a:rPr lang="en-US" altLang="en-US" sz="1600">
                <a:latin typeface="Verdana" panose="020B0604030504040204" pitchFamily="34" charset="0"/>
              </a:rPr>
              <a:t>Even when I'm indoors, they come </a:t>
            </a:r>
            <a:br>
              <a:rPr lang="en-US" altLang="en-US" sz="1600">
                <a:latin typeface="Verdana" panose="020B0604030504040204" pitchFamily="34" charset="0"/>
              </a:rPr>
            </a:br>
            <a:r>
              <a:rPr lang="en-US" altLang="en-US" sz="1600">
                <a:latin typeface="Verdana" panose="020B0604030504040204" pitchFamily="34" charset="0"/>
              </a:rPr>
              <a:t>to the window, seek me, keep watch.</a:t>
            </a:r>
            <a:br>
              <a:rPr lang="en-US" altLang="en-US" sz="1600">
                <a:latin typeface="Verdana" panose="020B0604030504040204" pitchFamily="34" charset="0"/>
              </a:rPr>
            </a:br>
            <a:br>
              <a:rPr lang="en-US" altLang="en-US" sz="1600">
                <a:latin typeface="Verdana" panose="020B0604030504040204" pitchFamily="34" charset="0"/>
              </a:rPr>
            </a:br>
            <a:r>
              <a:rPr lang="en-US" altLang="en-US" sz="1600">
                <a:latin typeface="Verdana" panose="020B0604030504040204" pitchFamily="34" charset="0"/>
              </a:rPr>
              <a:t>So what if I can't understand their speech?</a:t>
            </a:r>
            <a:br>
              <a:rPr lang="en-US" altLang="en-US" sz="1600">
                <a:latin typeface="Verdana" panose="020B0604030504040204" pitchFamily="34" charset="0"/>
              </a:rPr>
            </a:br>
            <a:r>
              <a:rPr lang="en-US" altLang="en-US" sz="1600">
                <a:latin typeface="Verdana" panose="020B0604030504040204" pitchFamily="34" charset="0"/>
              </a:rPr>
              <a:t>As long as the dawn hears the rooster &amp; the waves</a:t>
            </a:r>
            <a:br>
              <a:rPr lang="en-US" altLang="en-US" sz="1600">
                <a:latin typeface="Verdana" panose="020B0604030504040204" pitchFamily="34" charset="0"/>
              </a:rPr>
            </a:br>
            <a:r>
              <a:rPr lang="en-US" altLang="en-US" sz="1600">
                <a:latin typeface="Verdana" panose="020B0604030504040204" pitchFamily="34" charset="0"/>
              </a:rPr>
              <a:t>take their cue from the gulls, I too can have</a:t>
            </a:r>
            <a:br>
              <a:rPr lang="en-US" altLang="en-US" sz="1600">
                <a:latin typeface="Verdana" panose="020B0604030504040204" pitchFamily="34" charset="0"/>
              </a:rPr>
            </a:br>
            <a:r>
              <a:rPr lang="en-US" altLang="en-US" sz="1600">
                <a:latin typeface="Verdana" panose="020B0604030504040204" pitchFamily="34" charset="0"/>
              </a:rPr>
              <a:t>their music without demanding sense of it.  </a:t>
            </a:r>
            <a:br>
              <a:rPr lang="en-US" altLang="en-US" sz="1600">
                <a:latin typeface="Verdana" panose="020B0604030504040204" pitchFamily="34" charset="0"/>
              </a:rPr>
            </a:br>
            <a:br>
              <a:rPr lang="en-US" altLang="en-US" sz="1600">
                <a:latin typeface="Verdana" panose="020B0604030504040204" pitchFamily="34" charset="0"/>
              </a:rPr>
            </a:br>
            <a:r>
              <a:rPr lang="en-US" altLang="en-US" sz="1600">
                <a:latin typeface="Verdana" panose="020B0604030504040204" pitchFamily="34" charset="0"/>
              </a:rPr>
              <a:t>In the main, my angels are small, brown sparrows,</a:t>
            </a:r>
            <a:br>
              <a:rPr lang="en-US" altLang="en-US" sz="1600">
                <a:latin typeface="Verdana" panose="020B0604030504040204" pitchFamily="34" charset="0"/>
              </a:rPr>
            </a:br>
            <a:r>
              <a:rPr lang="en-US" altLang="en-US" sz="1600">
                <a:latin typeface="Verdana" panose="020B0604030504040204" pitchFamily="34" charset="0"/>
              </a:rPr>
              <a:t>who fly like tiny grapeshot &amp; fastidiously watch, </a:t>
            </a:r>
            <a:br>
              <a:rPr lang="en-US" altLang="en-US" sz="1600">
                <a:latin typeface="Verdana" panose="020B0604030504040204" pitchFamily="34" charset="0"/>
              </a:rPr>
            </a:br>
            <a:r>
              <a:rPr lang="en-US" altLang="en-US" sz="1600">
                <a:latin typeface="Verdana" panose="020B0604030504040204" pitchFamily="34" charset="0"/>
              </a:rPr>
              <a:t>but call little attention to themselves.  They even seem</a:t>
            </a:r>
            <a:br>
              <a:rPr lang="en-US" altLang="en-US" sz="1600">
                <a:latin typeface="Verdana" panose="020B0604030504040204" pitchFamily="34" charset="0"/>
              </a:rPr>
            </a:br>
            <a:r>
              <a:rPr lang="en-US" altLang="en-US" sz="1600">
                <a:latin typeface="Verdana" panose="020B0604030504040204" pitchFamily="34" charset="0"/>
              </a:rPr>
              <a:t>indifferent; but isn't that a perfect disguise?</a:t>
            </a:r>
          </a:p>
          <a:p>
            <a:pPr algn="ctr">
              <a:spcBef>
                <a:spcPct val="0"/>
              </a:spcBef>
              <a:buFontTx/>
              <a:buNone/>
            </a:pPr>
            <a:endParaRPr lang="en-US" altLang="en-US" sz="1600"/>
          </a:p>
          <a:p>
            <a:pPr algn="ctr">
              <a:spcBef>
                <a:spcPct val="0"/>
              </a:spcBef>
              <a:buFontTx/>
              <a:buNone/>
            </a:pPr>
            <a:r>
              <a:rPr lang="en-US" altLang="en-US" sz="1600"/>
              <a:t> By </a:t>
            </a:r>
            <a:r>
              <a:rPr lang="en-US" altLang="en-US" sz="1600">
                <a:hlinkClick r:id="rId2"/>
              </a:rPr>
              <a:t>Richard Beban</a:t>
            </a:r>
            <a:endParaRPr lang="en-US" altLang="en-US" sz="160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EE3A253B-AC0B-45C7-8F04-C558ED87D7D3}"/>
              </a:ext>
            </a:extLst>
          </p:cNvPr>
          <p:cNvSpPr>
            <a:spLocks/>
          </p:cNvSpPr>
          <p:nvPr/>
        </p:nvSpPr>
        <p:spPr bwMode="auto">
          <a:xfrm>
            <a:off x="6170613" y="6426200"/>
            <a:ext cx="298608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lvl1pPr marL="39688">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800">
                <a:solidFill>
                  <a:srgbClr val="FFFFFF"/>
                </a:solidFill>
              </a:rPr>
              <a:t>Photo by Don Sterba</a:t>
            </a:r>
          </a:p>
        </p:txBody>
      </p:sp>
      <p:pic>
        <p:nvPicPr>
          <p:cNvPr id="72707" name="Picture 2" descr="http://upload.wikimedia.org/wikipedia/commons/thumb/5/57/Buteo_jamaicensis_7.jpg/640px-Buteo_jamaicensis_7.jpg">
            <a:extLst>
              <a:ext uri="{FF2B5EF4-FFF2-40B4-BE49-F238E27FC236}">
                <a16:creationId xmlns:a16="http://schemas.microsoft.com/office/drawing/2014/main" id="{36122146-DA37-4270-AEFB-D659F2FA6B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1963" y="1878013"/>
            <a:ext cx="4643437" cy="31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Box 5">
            <a:extLst>
              <a:ext uri="{FF2B5EF4-FFF2-40B4-BE49-F238E27FC236}">
                <a16:creationId xmlns:a16="http://schemas.microsoft.com/office/drawing/2014/main" id="{2AFF254C-3BED-407E-B9E4-EE85644A2A59}"/>
              </a:ext>
            </a:extLst>
          </p:cNvPr>
          <p:cNvSpPr txBox="1">
            <a:spLocks noChangeArrowheads="1"/>
          </p:cNvSpPr>
          <p:nvPr/>
        </p:nvSpPr>
        <p:spPr bwMode="auto">
          <a:xfrm>
            <a:off x="685800" y="457200"/>
            <a:ext cx="4095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3600"/>
              <a:t>6. Red-tailed Hawk</a:t>
            </a:r>
          </a:p>
        </p:txBody>
      </p:sp>
      <p:sp>
        <p:nvSpPr>
          <p:cNvPr id="72709" name="TextBox 6">
            <a:extLst>
              <a:ext uri="{FF2B5EF4-FFF2-40B4-BE49-F238E27FC236}">
                <a16:creationId xmlns:a16="http://schemas.microsoft.com/office/drawing/2014/main" id="{E2073899-DA06-45AB-9EBB-EBF8F4A4839A}"/>
              </a:ext>
            </a:extLst>
          </p:cNvPr>
          <p:cNvSpPr txBox="1">
            <a:spLocks noChangeArrowheads="1"/>
          </p:cNvSpPr>
          <p:nvPr/>
        </p:nvSpPr>
        <p:spPr bwMode="auto">
          <a:xfrm>
            <a:off x="4267200" y="5486400"/>
            <a:ext cx="45640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200"/>
              <a:t>http://commons.wikimedia.org/wiki/File:Buteo_jamaicensis_7.jpg</a:t>
            </a:r>
          </a:p>
        </p:txBody>
      </p:sp>
      <p:sp>
        <p:nvSpPr>
          <p:cNvPr id="72710" name="TextBox 1">
            <a:extLst>
              <a:ext uri="{FF2B5EF4-FFF2-40B4-BE49-F238E27FC236}">
                <a16:creationId xmlns:a16="http://schemas.microsoft.com/office/drawing/2014/main" id="{5B2197F6-49ED-4EDD-9977-BFE705BBBC21}"/>
              </a:ext>
            </a:extLst>
          </p:cNvPr>
          <p:cNvSpPr txBox="1">
            <a:spLocks noChangeArrowheads="1"/>
          </p:cNvSpPr>
          <p:nvPr/>
        </p:nvSpPr>
        <p:spPr bwMode="auto">
          <a:xfrm>
            <a:off x="4953000" y="609600"/>
            <a:ext cx="37512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ACCIPITRIDAE</a:t>
            </a:r>
            <a:r>
              <a:rPr lang="en-US" altLang="en-US" sz="1800" i="1"/>
              <a:t> Buteo jamaicensis</a:t>
            </a:r>
            <a:endParaRPr lang="en-US" altLang="en-US" sz="1800"/>
          </a:p>
        </p:txBody>
      </p:sp>
      <p:sp>
        <p:nvSpPr>
          <p:cNvPr id="72711" name="TextBox 1">
            <a:extLst>
              <a:ext uri="{FF2B5EF4-FFF2-40B4-BE49-F238E27FC236}">
                <a16:creationId xmlns:a16="http://schemas.microsoft.com/office/drawing/2014/main" id="{15A6F6CD-C752-4469-A5F9-55D3217178B0}"/>
              </a:ext>
            </a:extLst>
          </p:cNvPr>
          <p:cNvSpPr txBox="1">
            <a:spLocks noChangeArrowheads="1"/>
          </p:cNvSpPr>
          <p:nvPr/>
        </p:nvSpPr>
        <p:spPr bwMode="auto">
          <a:xfrm>
            <a:off x="685800" y="1447800"/>
            <a:ext cx="32766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Size &amp; Shape</a:t>
            </a:r>
          </a:p>
          <a:p>
            <a:pPr>
              <a:spcBef>
                <a:spcPct val="0"/>
              </a:spcBef>
              <a:buFontTx/>
              <a:buNone/>
            </a:pPr>
            <a:r>
              <a:rPr lang="en-US" altLang="en-US" sz="1400"/>
              <a:t>Red-tailed Hawks are large hawks with typical Buteo proportions: very broad, rounded wings and a short, wide tail. Large females seen from a distance might fool you into thinking you’re seeing an eagle. (Until an actual eagle comes along.)</a:t>
            </a:r>
          </a:p>
          <a:p>
            <a:pPr>
              <a:spcBef>
                <a:spcPct val="0"/>
              </a:spcBef>
              <a:buFontTx/>
              <a:buNone/>
            </a:pPr>
            <a:endParaRPr lang="en-US" altLang="en-US" sz="1400"/>
          </a:p>
        </p:txBody>
      </p:sp>
      <p:sp>
        <p:nvSpPr>
          <p:cNvPr id="72712" name="TextBox 2">
            <a:extLst>
              <a:ext uri="{FF2B5EF4-FFF2-40B4-BE49-F238E27FC236}">
                <a16:creationId xmlns:a16="http://schemas.microsoft.com/office/drawing/2014/main" id="{22E2A9A3-48A0-4545-94E4-02654D68C3A6}"/>
              </a:ext>
            </a:extLst>
          </p:cNvPr>
          <p:cNvSpPr txBox="1">
            <a:spLocks noChangeArrowheads="1"/>
          </p:cNvSpPr>
          <p:nvPr/>
        </p:nvSpPr>
        <p:spPr bwMode="auto">
          <a:xfrm>
            <a:off x="685800" y="4495800"/>
            <a:ext cx="3352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Habitat</a:t>
            </a:r>
          </a:p>
          <a:p>
            <a:pPr>
              <a:spcBef>
                <a:spcPct val="0"/>
              </a:spcBef>
              <a:buFontTx/>
              <a:buNone/>
            </a:pPr>
            <a:r>
              <a:rPr lang="en-US" altLang="en-US" sz="1400"/>
              <a:t>The Red-tailed Hawk is a bird of open country. Look for it along fields and perched on telephones poles, fenceposts, or trees standing alone or along edges of fields.</a:t>
            </a:r>
          </a:p>
        </p:txBody>
      </p:sp>
      <p:sp>
        <p:nvSpPr>
          <p:cNvPr id="72713" name="TextBox 3">
            <a:extLst>
              <a:ext uri="{FF2B5EF4-FFF2-40B4-BE49-F238E27FC236}">
                <a16:creationId xmlns:a16="http://schemas.microsoft.com/office/drawing/2014/main" id="{F3427DB3-6689-441D-9F84-EC8B0E286FB6}"/>
              </a:ext>
            </a:extLst>
          </p:cNvPr>
          <p:cNvSpPr txBox="1">
            <a:spLocks noChangeArrowheads="1"/>
          </p:cNvSpPr>
          <p:nvPr/>
        </p:nvSpPr>
        <p:spPr bwMode="auto">
          <a:xfrm>
            <a:off x="685800" y="3429000"/>
            <a:ext cx="3276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Vocalizations </a:t>
            </a:r>
          </a:p>
          <a:p>
            <a:pPr>
              <a:spcBef>
                <a:spcPct val="0"/>
              </a:spcBef>
              <a:buFontTx/>
              <a:buNone/>
            </a:pPr>
            <a:r>
              <a:rPr lang="en-US" altLang="en-US" sz="1400">
                <a:hlinkClick r:id="rId3"/>
              </a:rPr>
              <a:t>https://www.allaboutbirds.org/guide/Red-tailed_Hawk/sounds</a:t>
            </a:r>
            <a:r>
              <a:rPr lang="en-US" altLang="en-US" sz="1400"/>
              <a:t> </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CD46917E-0C40-4D82-A17E-2D6D5B73FD7E}"/>
              </a:ext>
            </a:extLst>
          </p:cNvPr>
          <p:cNvSpPr>
            <a:spLocks/>
          </p:cNvSpPr>
          <p:nvPr/>
        </p:nvSpPr>
        <p:spPr bwMode="auto">
          <a:xfrm>
            <a:off x="6170613" y="6426200"/>
            <a:ext cx="298608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lvl1pPr marL="39688">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800">
                <a:solidFill>
                  <a:srgbClr val="FFFFFF"/>
                </a:solidFill>
              </a:rPr>
              <a:t>Photo by Don Sterba</a:t>
            </a:r>
          </a:p>
        </p:txBody>
      </p:sp>
      <p:sp>
        <p:nvSpPr>
          <p:cNvPr id="73731" name="TextBox 5">
            <a:extLst>
              <a:ext uri="{FF2B5EF4-FFF2-40B4-BE49-F238E27FC236}">
                <a16:creationId xmlns:a16="http://schemas.microsoft.com/office/drawing/2014/main" id="{E1586D39-1BC1-4AE0-9223-B1A585E4310A}"/>
              </a:ext>
            </a:extLst>
          </p:cNvPr>
          <p:cNvSpPr txBox="1">
            <a:spLocks noChangeArrowheads="1"/>
          </p:cNvSpPr>
          <p:nvPr/>
        </p:nvSpPr>
        <p:spPr bwMode="auto">
          <a:xfrm>
            <a:off x="990600" y="669925"/>
            <a:ext cx="28781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3600"/>
              <a:t>7.  Scrub Jay</a:t>
            </a:r>
          </a:p>
        </p:txBody>
      </p:sp>
      <p:sp>
        <p:nvSpPr>
          <p:cNvPr id="73732" name="TextBox 6">
            <a:extLst>
              <a:ext uri="{FF2B5EF4-FFF2-40B4-BE49-F238E27FC236}">
                <a16:creationId xmlns:a16="http://schemas.microsoft.com/office/drawing/2014/main" id="{9D250632-A93B-4EF4-8EC8-A25584FB9CD3}"/>
              </a:ext>
            </a:extLst>
          </p:cNvPr>
          <p:cNvSpPr txBox="1">
            <a:spLocks noChangeArrowheads="1"/>
          </p:cNvSpPr>
          <p:nvPr/>
        </p:nvSpPr>
        <p:spPr bwMode="auto">
          <a:xfrm>
            <a:off x="3497263" y="5429250"/>
            <a:ext cx="5346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400"/>
              <a:t>http://commons.wikimedia.org/wiki/File:Western_Scrub-Jay_6.jpg</a:t>
            </a:r>
          </a:p>
        </p:txBody>
      </p:sp>
      <p:pic>
        <p:nvPicPr>
          <p:cNvPr id="73733" name="Picture 2" descr="http://upload.wikimedia.org/wikipedia/commons/thumb/5/54/Western_Scrub-Jay_6.jpg/640px-Western_Scrub-Jay_6.jpg">
            <a:extLst>
              <a:ext uri="{FF2B5EF4-FFF2-40B4-BE49-F238E27FC236}">
                <a16:creationId xmlns:a16="http://schemas.microsoft.com/office/drawing/2014/main" id="{7BF9A9EB-A2E3-4483-AA56-5455E6C545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8550" y="1822450"/>
            <a:ext cx="506412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4" name="TextBox 1">
            <a:extLst>
              <a:ext uri="{FF2B5EF4-FFF2-40B4-BE49-F238E27FC236}">
                <a16:creationId xmlns:a16="http://schemas.microsoft.com/office/drawing/2014/main" id="{2946C9F2-7D23-4A44-A851-293B9BC8C487}"/>
              </a:ext>
            </a:extLst>
          </p:cNvPr>
          <p:cNvSpPr txBox="1">
            <a:spLocks noChangeArrowheads="1"/>
          </p:cNvSpPr>
          <p:nvPr/>
        </p:nvSpPr>
        <p:spPr bwMode="auto">
          <a:xfrm>
            <a:off x="4343400" y="838200"/>
            <a:ext cx="38719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CORVIDAE</a:t>
            </a:r>
            <a:r>
              <a:rPr lang="en-US" altLang="en-US" sz="1800" i="1"/>
              <a:t> Aphelocoma californica</a:t>
            </a:r>
          </a:p>
        </p:txBody>
      </p:sp>
      <p:sp>
        <p:nvSpPr>
          <p:cNvPr id="73735" name="TextBox 1">
            <a:extLst>
              <a:ext uri="{FF2B5EF4-FFF2-40B4-BE49-F238E27FC236}">
                <a16:creationId xmlns:a16="http://schemas.microsoft.com/office/drawing/2014/main" id="{804648F9-1F10-4272-847A-3F4567E53F5A}"/>
              </a:ext>
            </a:extLst>
          </p:cNvPr>
          <p:cNvSpPr txBox="1">
            <a:spLocks noChangeArrowheads="1"/>
          </p:cNvSpPr>
          <p:nvPr/>
        </p:nvSpPr>
        <p:spPr bwMode="auto">
          <a:xfrm>
            <a:off x="528638" y="1822450"/>
            <a:ext cx="2667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Size &amp; Shape</a:t>
            </a:r>
          </a:p>
          <a:p>
            <a:pPr>
              <a:spcBef>
                <a:spcPct val="0"/>
              </a:spcBef>
              <a:buFontTx/>
              <a:buNone/>
            </a:pPr>
            <a:r>
              <a:rPr lang="en-US" altLang="en-US" sz="1400"/>
              <a:t>A fairly large songbird with lanky dimensions. The tail is long and floppy; the bird often adopts a hunched-over posture. The bill is straight and stout, with a hook at the tip.</a:t>
            </a:r>
          </a:p>
        </p:txBody>
      </p:sp>
      <p:sp>
        <p:nvSpPr>
          <p:cNvPr id="73736" name="TextBox 2">
            <a:extLst>
              <a:ext uri="{FF2B5EF4-FFF2-40B4-BE49-F238E27FC236}">
                <a16:creationId xmlns:a16="http://schemas.microsoft.com/office/drawing/2014/main" id="{CD0E8F4E-54C6-4914-878B-9F6515AEF9CC}"/>
              </a:ext>
            </a:extLst>
          </p:cNvPr>
          <p:cNvSpPr txBox="1">
            <a:spLocks noChangeArrowheads="1"/>
          </p:cNvSpPr>
          <p:nvPr/>
        </p:nvSpPr>
        <p:spPr bwMode="auto">
          <a:xfrm>
            <a:off x="528638" y="3646488"/>
            <a:ext cx="282416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Vocalizations</a:t>
            </a:r>
          </a:p>
          <a:p>
            <a:pPr>
              <a:spcBef>
                <a:spcPct val="0"/>
              </a:spcBef>
              <a:buFontTx/>
              <a:buNone/>
            </a:pPr>
            <a:r>
              <a:rPr lang="en-US" altLang="en-US" sz="1400">
                <a:hlinkClick r:id="rId3"/>
              </a:rPr>
              <a:t>https://www.allaboutbirds.org/guide/California_Scrub-Jay/sounds</a:t>
            </a:r>
            <a:r>
              <a:rPr lang="en-US" altLang="en-US" sz="1400"/>
              <a:t> </a:t>
            </a:r>
          </a:p>
        </p:txBody>
      </p:sp>
      <p:sp>
        <p:nvSpPr>
          <p:cNvPr id="73737" name="TextBox 3">
            <a:extLst>
              <a:ext uri="{FF2B5EF4-FFF2-40B4-BE49-F238E27FC236}">
                <a16:creationId xmlns:a16="http://schemas.microsoft.com/office/drawing/2014/main" id="{2151443D-F96B-44EA-ACF4-16DE6C85977E}"/>
              </a:ext>
            </a:extLst>
          </p:cNvPr>
          <p:cNvSpPr txBox="1">
            <a:spLocks noChangeArrowheads="1"/>
          </p:cNvSpPr>
          <p:nvPr/>
        </p:nvSpPr>
        <p:spPr bwMode="auto">
          <a:xfrm>
            <a:off x="528638" y="4748213"/>
            <a:ext cx="28146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Habitat </a:t>
            </a:r>
          </a:p>
          <a:p>
            <a:pPr>
              <a:spcBef>
                <a:spcPct val="0"/>
              </a:spcBef>
              <a:buFontTx/>
              <a:buNone/>
            </a:pPr>
            <a:r>
              <a:rPr lang="en-US" altLang="en-US" sz="1400"/>
              <a:t>These birds are a fixture of dry shrublands, oak woodlands, and backyards from Washington state south to Baja California.</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9C05D887-7160-4A8A-8F8C-0007A5046A85}"/>
              </a:ext>
            </a:extLst>
          </p:cNvPr>
          <p:cNvSpPr>
            <a:spLocks/>
          </p:cNvSpPr>
          <p:nvPr/>
        </p:nvSpPr>
        <p:spPr bwMode="auto">
          <a:xfrm>
            <a:off x="6170613" y="6426200"/>
            <a:ext cx="298608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lvl1pPr marL="39688">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800">
                <a:solidFill>
                  <a:srgbClr val="FFFFFF"/>
                </a:solidFill>
              </a:rPr>
              <a:t>Photo by Don Sterba</a:t>
            </a:r>
          </a:p>
        </p:txBody>
      </p:sp>
      <p:sp>
        <p:nvSpPr>
          <p:cNvPr id="74755" name="TextBox 5">
            <a:extLst>
              <a:ext uri="{FF2B5EF4-FFF2-40B4-BE49-F238E27FC236}">
                <a16:creationId xmlns:a16="http://schemas.microsoft.com/office/drawing/2014/main" id="{C1516749-8A4A-4E0F-9C0C-5E2D1CAC4327}"/>
              </a:ext>
            </a:extLst>
          </p:cNvPr>
          <p:cNvSpPr txBox="1">
            <a:spLocks noChangeArrowheads="1"/>
          </p:cNvSpPr>
          <p:nvPr/>
        </p:nvSpPr>
        <p:spPr bwMode="auto">
          <a:xfrm>
            <a:off x="762000" y="481013"/>
            <a:ext cx="36242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3600"/>
              <a:t>8. Song Sparrow</a:t>
            </a:r>
          </a:p>
        </p:txBody>
      </p:sp>
      <p:sp>
        <p:nvSpPr>
          <p:cNvPr id="74756" name="TextBox 6">
            <a:extLst>
              <a:ext uri="{FF2B5EF4-FFF2-40B4-BE49-F238E27FC236}">
                <a16:creationId xmlns:a16="http://schemas.microsoft.com/office/drawing/2014/main" id="{F2F1D1FD-DBE1-4E8D-B1F2-4972CABE4743}"/>
              </a:ext>
            </a:extLst>
          </p:cNvPr>
          <p:cNvSpPr txBox="1">
            <a:spLocks noChangeArrowheads="1"/>
          </p:cNvSpPr>
          <p:nvPr/>
        </p:nvSpPr>
        <p:spPr bwMode="auto">
          <a:xfrm>
            <a:off x="4316413" y="5986463"/>
            <a:ext cx="4389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400"/>
              <a:t>https://identify.whatbird.com/img/4/63229/image.aspx</a:t>
            </a:r>
          </a:p>
        </p:txBody>
      </p:sp>
      <p:sp>
        <p:nvSpPr>
          <p:cNvPr id="74757" name="TextBox 1">
            <a:extLst>
              <a:ext uri="{FF2B5EF4-FFF2-40B4-BE49-F238E27FC236}">
                <a16:creationId xmlns:a16="http://schemas.microsoft.com/office/drawing/2014/main" id="{986521ED-6CC5-4BE0-95BE-0B716D2B84D2}"/>
              </a:ext>
            </a:extLst>
          </p:cNvPr>
          <p:cNvSpPr txBox="1">
            <a:spLocks noChangeArrowheads="1"/>
          </p:cNvSpPr>
          <p:nvPr/>
        </p:nvSpPr>
        <p:spPr bwMode="auto">
          <a:xfrm>
            <a:off x="4800600" y="685800"/>
            <a:ext cx="3768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EMBERIZIDAE </a:t>
            </a:r>
            <a:r>
              <a:rPr lang="en-US" altLang="en-US" sz="1800" i="1"/>
              <a:t>Melospiza melodia</a:t>
            </a:r>
          </a:p>
        </p:txBody>
      </p:sp>
      <p:pic>
        <p:nvPicPr>
          <p:cNvPr id="74758" name="Picture 4" descr="https://identify.whatbird.com/img/4/63229/image.aspx">
            <a:extLst>
              <a:ext uri="{FF2B5EF4-FFF2-40B4-BE49-F238E27FC236}">
                <a16:creationId xmlns:a16="http://schemas.microsoft.com/office/drawing/2014/main" id="{86449A01-1B83-44F7-9E6C-74A0592993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492250"/>
            <a:ext cx="3425825" cy="428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9" name="TextBox 1">
            <a:extLst>
              <a:ext uri="{FF2B5EF4-FFF2-40B4-BE49-F238E27FC236}">
                <a16:creationId xmlns:a16="http://schemas.microsoft.com/office/drawing/2014/main" id="{E2C30226-8762-4B8A-8C9B-AA70E27EA221}"/>
              </a:ext>
            </a:extLst>
          </p:cNvPr>
          <p:cNvSpPr txBox="1">
            <a:spLocks noChangeArrowheads="1"/>
          </p:cNvSpPr>
          <p:nvPr/>
        </p:nvSpPr>
        <p:spPr bwMode="auto">
          <a:xfrm>
            <a:off x="530225" y="1697038"/>
            <a:ext cx="363061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Size &amp; Shape</a:t>
            </a:r>
          </a:p>
          <a:p>
            <a:pPr>
              <a:spcBef>
                <a:spcPct val="0"/>
              </a:spcBef>
              <a:buFontTx/>
              <a:buNone/>
            </a:pPr>
            <a:r>
              <a:rPr lang="en-US" altLang="en-US" sz="1400"/>
              <a:t>Song Sparrows are medium-sized and fairly bulky sparrows. For a sparrow, the bill is short and stout and the head fairly rounded. The tail is long and rounded, and the wings are broad.</a:t>
            </a:r>
          </a:p>
        </p:txBody>
      </p:sp>
      <p:sp>
        <p:nvSpPr>
          <p:cNvPr id="74760" name="TextBox 2">
            <a:extLst>
              <a:ext uri="{FF2B5EF4-FFF2-40B4-BE49-F238E27FC236}">
                <a16:creationId xmlns:a16="http://schemas.microsoft.com/office/drawing/2014/main" id="{8DB90EB3-7C71-4BEF-8E81-B9E37907B7E1}"/>
              </a:ext>
            </a:extLst>
          </p:cNvPr>
          <p:cNvSpPr txBox="1">
            <a:spLocks noChangeArrowheads="1"/>
          </p:cNvSpPr>
          <p:nvPr/>
        </p:nvSpPr>
        <p:spPr bwMode="auto">
          <a:xfrm>
            <a:off x="593725" y="3340100"/>
            <a:ext cx="35052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Vocalizations</a:t>
            </a:r>
          </a:p>
          <a:p>
            <a:pPr>
              <a:spcBef>
                <a:spcPct val="0"/>
              </a:spcBef>
              <a:buFontTx/>
              <a:buNone/>
            </a:pPr>
            <a:r>
              <a:rPr lang="en-US" altLang="en-US" sz="1400">
                <a:hlinkClick r:id="rId3"/>
              </a:rPr>
              <a:t>https://www.allaboutbirds.org/guide/Song_Sparrow/sounds</a:t>
            </a:r>
            <a:r>
              <a:rPr lang="en-US" altLang="en-US" sz="1400"/>
              <a:t> </a:t>
            </a:r>
          </a:p>
        </p:txBody>
      </p:sp>
      <p:sp>
        <p:nvSpPr>
          <p:cNvPr id="74761" name="TextBox 3">
            <a:extLst>
              <a:ext uri="{FF2B5EF4-FFF2-40B4-BE49-F238E27FC236}">
                <a16:creationId xmlns:a16="http://schemas.microsoft.com/office/drawing/2014/main" id="{8E3CECC5-2186-4047-84DB-EAFFC50FBE15}"/>
              </a:ext>
            </a:extLst>
          </p:cNvPr>
          <p:cNvSpPr txBox="1">
            <a:spLocks noChangeArrowheads="1"/>
          </p:cNvSpPr>
          <p:nvPr/>
        </p:nvSpPr>
        <p:spPr bwMode="auto">
          <a:xfrm>
            <a:off x="582613" y="4289425"/>
            <a:ext cx="37338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Habitat</a:t>
            </a:r>
          </a:p>
          <a:p>
            <a:pPr>
              <a:spcBef>
                <a:spcPct val="0"/>
              </a:spcBef>
              <a:buFontTx/>
              <a:buNone/>
            </a:pPr>
            <a:r>
              <a:rPr lang="en-US" altLang="en-US" sz="1400"/>
              <a:t>Look for Song Sparrows in nearly any open habitat, including marsh edges, overgrown fields, backyards, desert washes, and forest edges. Song Sparrows commonly visit bird feeders and build nests in residential areas.</a:t>
            </a:r>
          </a:p>
          <a:p>
            <a:pPr>
              <a:spcBef>
                <a:spcPct val="0"/>
              </a:spcBef>
              <a:buFontTx/>
              <a:buNone/>
            </a:pPr>
            <a:endParaRPr lang="en-US" altLang="en-US" sz="1400"/>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a:extLst>
              <a:ext uri="{FF2B5EF4-FFF2-40B4-BE49-F238E27FC236}">
                <a16:creationId xmlns:a16="http://schemas.microsoft.com/office/drawing/2014/main" id="{B10BBE85-F1BF-4EB4-BD68-C279D58583F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429000"/>
            <a:ext cx="33242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Rectangle 2">
            <a:extLst>
              <a:ext uri="{FF2B5EF4-FFF2-40B4-BE49-F238E27FC236}">
                <a16:creationId xmlns:a16="http://schemas.microsoft.com/office/drawing/2014/main" id="{3C195FB1-81C8-4E53-8390-77BA8D2F4C47}"/>
              </a:ext>
            </a:extLst>
          </p:cNvPr>
          <p:cNvSpPr>
            <a:spLocks/>
          </p:cNvSpPr>
          <p:nvPr/>
        </p:nvSpPr>
        <p:spPr bwMode="auto">
          <a:xfrm>
            <a:off x="6170613" y="6426200"/>
            <a:ext cx="298608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lvl1pPr marL="39688">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800">
                <a:solidFill>
                  <a:srgbClr val="FFFFFF"/>
                </a:solidFill>
              </a:rPr>
              <a:t>Photo by Don Sterba</a:t>
            </a:r>
          </a:p>
        </p:txBody>
      </p:sp>
      <p:sp>
        <p:nvSpPr>
          <p:cNvPr id="75780" name="TextBox 5">
            <a:extLst>
              <a:ext uri="{FF2B5EF4-FFF2-40B4-BE49-F238E27FC236}">
                <a16:creationId xmlns:a16="http://schemas.microsoft.com/office/drawing/2014/main" id="{9BD5B7AF-7BB9-4EDC-963A-B9B27C9AC721}"/>
              </a:ext>
            </a:extLst>
          </p:cNvPr>
          <p:cNvSpPr txBox="1">
            <a:spLocks noChangeArrowheads="1"/>
          </p:cNvSpPr>
          <p:nvPr/>
        </p:nvSpPr>
        <p:spPr bwMode="auto">
          <a:xfrm>
            <a:off x="1905000" y="228600"/>
            <a:ext cx="50323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a:t>9. White-crowned Sparrow</a:t>
            </a:r>
          </a:p>
        </p:txBody>
      </p:sp>
      <p:pic>
        <p:nvPicPr>
          <p:cNvPr id="75781" name="Picture 2">
            <a:extLst>
              <a:ext uri="{FF2B5EF4-FFF2-40B4-BE49-F238E27FC236}">
                <a16:creationId xmlns:a16="http://schemas.microsoft.com/office/drawing/2014/main" id="{2F7D75BA-5E4F-4B7D-82F9-AF3A9667C4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447800"/>
            <a:ext cx="3925888" cy="261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2" name="TextBox 1">
            <a:extLst>
              <a:ext uri="{FF2B5EF4-FFF2-40B4-BE49-F238E27FC236}">
                <a16:creationId xmlns:a16="http://schemas.microsoft.com/office/drawing/2014/main" id="{C4A0D2E6-6B1F-4EB1-B745-507B28F874E4}"/>
              </a:ext>
            </a:extLst>
          </p:cNvPr>
          <p:cNvSpPr txBox="1">
            <a:spLocks noChangeArrowheads="1"/>
          </p:cNvSpPr>
          <p:nvPr/>
        </p:nvSpPr>
        <p:spPr bwMode="auto">
          <a:xfrm>
            <a:off x="4876800" y="4114800"/>
            <a:ext cx="3733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000"/>
              <a:t>Adult</a:t>
            </a:r>
          </a:p>
          <a:p>
            <a:pPr algn="ctr">
              <a:spcBef>
                <a:spcPct val="0"/>
              </a:spcBef>
              <a:buFontTx/>
              <a:buNone/>
            </a:pPr>
            <a:endParaRPr lang="en-US" altLang="en-US" sz="800"/>
          </a:p>
          <a:p>
            <a:pPr algn="ctr">
              <a:spcBef>
                <a:spcPct val="0"/>
              </a:spcBef>
              <a:buFontTx/>
              <a:buNone/>
            </a:pPr>
            <a:r>
              <a:rPr lang="en-US" altLang="en-US" sz="1000"/>
              <a:t>https://en.wikipedia.org/wiki/White-crowned_sparrow</a:t>
            </a:r>
          </a:p>
        </p:txBody>
      </p:sp>
      <p:sp>
        <p:nvSpPr>
          <p:cNvPr id="75783" name="TextBox 3">
            <a:extLst>
              <a:ext uri="{FF2B5EF4-FFF2-40B4-BE49-F238E27FC236}">
                <a16:creationId xmlns:a16="http://schemas.microsoft.com/office/drawing/2014/main" id="{A731BDFE-440D-4421-AC98-E69B78049AE5}"/>
              </a:ext>
            </a:extLst>
          </p:cNvPr>
          <p:cNvSpPr txBox="1">
            <a:spLocks noChangeArrowheads="1"/>
          </p:cNvSpPr>
          <p:nvPr/>
        </p:nvSpPr>
        <p:spPr bwMode="auto">
          <a:xfrm>
            <a:off x="304800" y="5943600"/>
            <a:ext cx="365760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000"/>
              <a:t>Juvenile by Ron Dudley</a:t>
            </a:r>
          </a:p>
          <a:p>
            <a:pPr algn="ctr">
              <a:spcBef>
                <a:spcPct val="0"/>
              </a:spcBef>
              <a:buFontTx/>
              <a:buNone/>
            </a:pPr>
            <a:endParaRPr lang="en-US" altLang="en-US" sz="800"/>
          </a:p>
          <a:p>
            <a:pPr algn="ctr">
              <a:spcBef>
                <a:spcPct val="0"/>
              </a:spcBef>
              <a:buFontTx/>
              <a:buNone/>
            </a:pPr>
            <a:r>
              <a:rPr lang="en-US" altLang="en-US" sz="1000"/>
              <a:t>http://www.featheredphotography.com/blog/2013/11/28/a-white-crowned-sparrow-and-the-effect-of-depth-of-field/</a:t>
            </a:r>
          </a:p>
        </p:txBody>
      </p:sp>
      <p:sp>
        <p:nvSpPr>
          <p:cNvPr id="75784" name="TextBox 1">
            <a:extLst>
              <a:ext uri="{FF2B5EF4-FFF2-40B4-BE49-F238E27FC236}">
                <a16:creationId xmlns:a16="http://schemas.microsoft.com/office/drawing/2014/main" id="{3B9C7CFC-D3BE-48BE-B8A9-38C61745DC51}"/>
              </a:ext>
            </a:extLst>
          </p:cNvPr>
          <p:cNvSpPr txBox="1">
            <a:spLocks noChangeArrowheads="1"/>
          </p:cNvSpPr>
          <p:nvPr/>
        </p:nvSpPr>
        <p:spPr bwMode="auto">
          <a:xfrm>
            <a:off x="4495800" y="914400"/>
            <a:ext cx="4211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EMBERIZIDAE </a:t>
            </a:r>
            <a:r>
              <a:rPr lang="en-US" altLang="en-US" sz="1800" i="1"/>
              <a:t>Zonotrichia leucophrys</a:t>
            </a:r>
            <a:endParaRPr lang="en-US" altLang="en-US" sz="1800"/>
          </a:p>
        </p:txBody>
      </p:sp>
      <p:sp>
        <p:nvSpPr>
          <p:cNvPr id="75785" name="TextBox 4">
            <a:extLst>
              <a:ext uri="{FF2B5EF4-FFF2-40B4-BE49-F238E27FC236}">
                <a16:creationId xmlns:a16="http://schemas.microsoft.com/office/drawing/2014/main" id="{74E0E62A-459C-4BF9-B149-BDC7551DE55C}"/>
              </a:ext>
            </a:extLst>
          </p:cNvPr>
          <p:cNvSpPr txBox="1">
            <a:spLocks noChangeArrowheads="1"/>
          </p:cNvSpPr>
          <p:nvPr/>
        </p:nvSpPr>
        <p:spPr bwMode="auto">
          <a:xfrm>
            <a:off x="609600" y="990600"/>
            <a:ext cx="32004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Size &amp; Shape</a:t>
            </a:r>
          </a:p>
          <a:p>
            <a:pPr>
              <a:spcBef>
                <a:spcPct val="0"/>
              </a:spcBef>
              <a:buFontTx/>
              <a:buNone/>
            </a:pPr>
            <a:r>
              <a:rPr lang="en-US" altLang="en-US" sz="1400"/>
              <a:t>The White-crowned Sparrow is a large sparrow with a small bill and a long tail. The head can look distinctly peaked or smooth and flat, depending on the bird’s attitude.</a:t>
            </a:r>
          </a:p>
        </p:txBody>
      </p:sp>
      <p:sp>
        <p:nvSpPr>
          <p:cNvPr id="75786" name="TextBox 5">
            <a:extLst>
              <a:ext uri="{FF2B5EF4-FFF2-40B4-BE49-F238E27FC236}">
                <a16:creationId xmlns:a16="http://schemas.microsoft.com/office/drawing/2014/main" id="{CA6EF0CC-F1B4-4E2C-8532-439AC976C4E2}"/>
              </a:ext>
            </a:extLst>
          </p:cNvPr>
          <p:cNvSpPr txBox="1">
            <a:spLocks noChangeArrowheads="1"/>
          </p:cNvSpPr>
          <p:nvPr/>
        </p:nvSpPr>
        <p:spPr bwMode="auto">
          <a:xfrm>
            <a:off x="4495800" y="4800600"/>
            <a:ext cx="4267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Habitat</a:t>
            </a:r>
          </a:p>
          <a:p>
            <a:pPr>
              <a:spcBef>
                <a:spcPct val="0"/>
              </a:spcBef>
              <a:buFontTx/>
              <a:buNone/>
            </a:pPr>
            <a:r>
              <a:rPr lang="en-US" altLang="en-US" sz="1400"/>
              <a:t>Look for White-crowned Sparrows in places where safe tangles of brush mix with open or grassy ground for foraging. For much of the United States, White-crowned Sparrows are most likely in winter (although two races live year round in the West, along the coast and in the mountains).</a:t>
            </a:r>
          </a:p>
        </p:txBody>
      </p:sp>
      <p:sp>
        <p:nvSpPr>
          <p:cNvPr id="75787" name="TextBox 6">
            <a:extLst>
              <a:ext uri="{FF2B5EF4-FFF2-40B4-BE49-F238E27FC236}">
                <a16:creationId xmlns:a16="http://schemas.microsoft.com/office/drawing/2014/main" id="{130A9C0E-1163-42F7-AABD-27CB82F78DC2}"/>
              </a:ext>
            </a:extLst>
          </p:cNvPr>
          <p:cNvSpPr txBox="1">
            <a:spLocks noChangeArrowheads="1"/>
          </p:cNvSpPr>
          <p:nvPr/>
        </p:nvSpPr>
        <p:spPr bwMode="auto">
          <a:xfrm>
            <a:off x="609600" y="2514600"/>
            <a:ext cx="38100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Vocalizations</a:t>
            </a:r>
          </a:p>
          <a:p>
            <a:pPr>
              <a:spcBef>
                <a:spcPct val="0"/>
              </a:spcBef>
              <a:buFontTx/>
              <a:buNone/>
            </a:pPr>
            <a:r>
              <a:rPr lang="en-US" altLang="en-US" sz="1400">
                <a:hlinkClick r:id="rId4"/>
              </a:rPr>
              <a:t>https://www.allaboutbirds.org/guide/White-crowned_Sparrow/sounds</a:t>
            </a:r>
            <a:r>
              <a:rPr lang="en-US" altLang="en-US" sz="1400"/>
              <a:t> </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0B6E89D1-E13C-4BAB-9FD4-F3DE0267F744}"/>
              </a:ext>
            </a:extLst>
          </p:cNvPr>
          <p:cNvSpPr>
            <a:spLocks/>
          </p:cNvSpPr>
          <p:nvPr/>
        </p:nvSpPr>
        <p:spPr bwMode="auto">
          <a:xfrm>
            <a:off x="6170613" y="6426200"/>
            <a:ext cx="298608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lvl1pPr marL="39688">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800">
                <a:solidFill>
                  <a:srgbClr val="FFFFFF"/>
                </a:solidFill>
              </a:rPr>
              <a:t>Photo by Don Sterba</a:t>
            </a:r>
          </a:p>
        </p:txBody>
      </p:sp>
      <p:sp>
        <p:nvSpPr>
          <p:cNvPr id="76803" name="TextBox 5">
            <a:extLst>
              <a:ext uri="{FF2B5EF4-FFF2-40B4-BE49-F238E27FC236}">
                <a16:creationId xmlns:a16="http://schemas.microsoft.com/office/drawing/2014/main" id="{7264C29F-2000-4916-A18B-4E58966B485F}"/>
              </a:ext>
            </a:extLst>
          </p:cNvPr>
          <p:cNvSpPr txBox="1">
            <a:spLocks noChangeArrowheads="1"/>
          </p:cNvSpPr>
          <p:nvPr/>
        </p:nvSpPr>
        <p:spPr bwMode="auto">
          <a:xfrm>
            <a:off x="990600" y="282575"/>
            <a:ext cx="7404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a:solidFill>
                  <a:srgbClr val="000000"/>
                </a:solidFill>
              </a:rPr>
              <a:t>10. Yellow-rumped Warbler (Audubon’s)</a:t>
            </a:r>
          </a:p>
        </p:txBody>
      </p:sp>
      <p:sp>
        <p:nvSpPr>
          <p:cNvPr id="76804" name="Rectangle 3">
            <a:extLst>
              <a:ext uri="{FF2B5EF4-FFF2-40B4-BE49-F238E27FC236}">
                <a16:creationId xmlns:a16="http://schemas.microsoft.com/office/drawing/2014/main" id="{CB99A694-243B-41C0-BBAA-FA2A6E2B19EE}"/>
              </a:ext>
            </a:extLst>
          </p:cNvPr>
          <p:cNvSpPr>
            <a:spLocks noChangeArrowheads="1"/>
          </p:cNvSpPr>
          <p:nvPr/>
        </p:nvSpPr>
        <p:spPr bwMode="auto">
          <a:xfrm>
            <a:off x="4343400" y="4267200"/>
            <a:ext cx="4191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000">
                <a:solidFill>
                  <a:srgbClr val="000000"/>
                </a:solidFill>
              </a:rPr>
              <a:t> Nicknamed “Butter Butts” </a:t>
            </a:r>
          </a:p>
          <a:p>
            <a:pPr algn="ctr">
              <a:spcBef>
                <a:spcPct val="0"/>
              </a:spcBef>
              <a:buFontTx/>
              <a:buNone/>
            </a:pPr>
            <a:endParaRPr lang="en-US" altLang="en-US" sz="800">
              <a:solidFill>
                <a:srgbClr val="000000"/>
              </a:solidFill>
            </a:endParaRPr>
          </a:p>
          <a:p>
            <a:pPr algn="ctr">
              <a:spcBef>
                <a:spcPct val="0"/>
              </a:spcBef>
              <a:buFontTx/>
              <a:buNone/>
            </a:pPr>
            <a:r>
              <a:rPr lang="en-US" altLang="en-US" sz="1000">
                <a:solidFill>
                  <a:srgbClr val="000000"/>
                </a:solidFill>
              </a:rPr>
              <a:t>https://www.birdnote.org/show/yellow-rumped-warbler-winter-warbler</a:t>
            </a:r>
          </a:p>
        </p:txBody>
      </p:sp>
      <p:pic>
        <p:nvPicPr>
          <p:cNvPr id="76805" name="Picture 5">
            <a:extLst>
              <a:ext uri="{FF2B5EF4-FFF2-40B4-BE49-F238E27FC236}">
                <a16:creationId xmlns:a16="http://schemas.microsoft.com/office/drawing/2014/main" id="{0CAFCF76-E6C4-4129-95B0-6DFD1D23CB4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371600"/>
            <a:ext cx="4191000"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6" name="Picture 6">
            <a:extLst>
              <a:ext uri="{FF2B5EF4-FFF2-40B4-BE49-F238E27FC236}">
                <a16:creationId xmlns:a16="http://schemas.microsoft.com/office/drawing/2014/main" id="{0B36927B-C2B8-4BB7-A05B-295722A2806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581400"/>
            <a:ext cx="2743200" cy="219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7" name="TextBox 7">
            <a:extLst>
              <a:ext uri="{FF2B5EF4-FFF2-40B4-BE49-F238E27FC236}">
                <a16:creationId xmlns:a16="http://schemas.microsoft.com/office/drawing/2014/main" id="{267AE1A9-84B0-429B-B9A8-D65759C80350}"/>
              </a:ext>
            </a:extLst>
          </p:cNvPr>
          <p:cNvSpPr txBox="1">
            <a:spLocks noChangeArrowheads="1"/>
          </p:cNvSpPr>
          <p:nvPr/>
        </p:nvSpPr>
        <p:spPr bwMode="auto">
          <a:xfrm>
            <a:off x="609600" y="47244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endParaRPr lang="en-US" altLang="en-US" sz="1800">
              <a:solidFill>
                <a:srgbClr val="000000"/>
              </a:solidFill>
            </a:endParaRPr>
          </a:p>
        </p:txBody>
      </p:sp>
      <p:sp>
        <p:nvSpPr>
          <p:cNvPr id="76808" name="TextBox 8">
            <a:extLst>
              <a:ext uri="{FF2B5EF4-FFF2-40B4-BE49-F238E27FC236}">
                <a16:creationId xmlns:a16="http://schemas.microsoft.com/office/drawing/2014/main" id="{7443B505-1830-41F3-9041-DAEE87F62DC0}"/>
              </a:ext>
            </a:extLst>
          </p:cNvPr>
          <p:cNvSpPr txBox="1">
            <a:spLocks noChangeArrowheads="1"/>
          </p:cNvSpPr>
          <p:nvPr/>
        </p:nvSpPr>
        <p:spPr bwMode="auto">
          <a:xfrm>
            <a:off x="762000" y="5791200"/>
            <a:ext cx="259080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000">
                <a:solidFill>
                  <a:srgbClr val="000000"/>
                </a:solidFill>
              </a:rPr>
              <a:t>Going into Breeding Plumage</a:t>
            </a:r>
          </a:p>
          <a:p>
            <a:pPr algn="ctr">
              <a:spcBef>
                <a:spcPct val="0"/>
              </a:spcBef>
              <a:buFontTx/>
              <a:buNone/>
            </a:pPr>
            <a:endParaRPr lang="en-US" altLang="en-US" sz="800">
              <a:solidFill>
                <a:srgbClr val="000000"/>
              </a:solidFill>
            </a:endParaRPr>
          </a:p>
          <a:p>
            <a:pPr algn="ctr">
              <a:spcBef>
                <a:spcPct val="0"/>
              </a:spcBef>
              <a:buFontTx/>
              <a:buNone/>
            </a:pPr>
            <a:r>
              <a:rPr lang="en-US" altLang="en-US" sz="1000">
                <a:solidFill>
                  <a:srgbClr val="000000"/>
                </a:solidFill>
              </a:rPr>
              <a:t>http://www.audubon.org/field-guide/bird/yellow-rumped-warbler</a:t>
            </a:r>
          </a:p>
        </p:txBody>
      </p:sp>
      <p:sp>
        <p:nvSpPr>
          <p:cNvPr id="76809" name="TextBox 1">
            <a:extLst>
              <a:ext uri="{FF2B5EF4-FFF2-40B4-BE49-F238E27FC236}">
                <a16:creationId xmlns:a16="http://schemas.microsoft.com/office/drawing/2014/main" id="{E52C845D-053F-4A11-A0D0-1B2EE4E37191}"/>
              </a:ext>
            </a:extLst>
          </p:cNvPr>
          <p:cNvSpPr txBox="1">
            <a:spLocks noChangeArrowheads="1"/>
          </p:cNvSpPr>
          <p:nvPr/>
        </p:nvSpPr>
        <p:spPr bwMode="auto">
          <a:xfrm>
            <a:off x="4419600" y="914400"/>
            <a:ext cx="3670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800"/>
              <a:t>PARULIDAE</a:t>
            </a:r>
            <a:r>
              <a:rPr lang="en-US" altLang="en-US" sz="1800" i="1"/>
              <a:t> Setophaga coronata</a:t>
            </a:r>
            <a:endParaRPr lang="en-US" altLang="en-US" sz="1800"/>
          </a:p>
        </p:txBody>
      </p:sp>
      <p:sp>
        <p:nvSpPr>
          <p:cNvPr id="76810" name="TextBox 9">
            <a:extLst>
              <a:ext uri="{FF2B5EF4-FFF2-40B4-BE49-F238E27FC236}">
                <a16:creationId xmlns:a16="http://schemas.microsoft.com/office/drawing/2014/main" id="{BF571126-0C9D-4C3B-AFFD-5E90D0EBD16E}"/>
              </a:ext>
            </a:extLst>
          </p:cNvPr>
          <p:cNvSpPr txBox="1">
            <a:spLocks noChangeArrowheads="1"/>
          </p:cNvSpPr>
          <p:nvPr/>
        </p:nvSpPr>
        <p:spPr bwMode="auto">
          <a:xfrm>
            <a:off x="609600" y="1295400"/>
            <a:ext cx="3276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Size &amp; Shape</a:t>
            </a:r>
          </a:p>
          <a:p>
            <a:pPr>
              <a:spcBef>
                <a:spcPct val="0"/>
              </a:spcBef>
              <a:buFontTx/>
              <a:buNone/>
            </a:pPr>
            <a:r>
              <a:rPr lang="en-US" altLang="en-US" sz="1400"/>
              <a:t>Yellow-rumped Warblers are fairly large, full-bodied warblers with a large head, sturdy bill, and long, narrow tail.</a:t>
            </a:r>
          </a:p>
        </p:txBody>
      </p:sp>
      <p:sp>
        <p:nvSpPr>
          <p:cNvPr id="76811" name="TextBox 10">
            <a:extLst>
              <a:ext uri="{FF2B5EF4-FFF2-40B4-BE49-F238E27FC236}">
                <a16:creationId xmlns:a16="http://schemas.microsoft.com/office/drawing/2014/main" id="{F88A0F0D-E6EA-452A-A089-99EA857AC53A}"/>
              </a:ext>
            </a:extLst>
          </p:cNvPr>
          <p:cNvSpPr txBox="1">
            <a:spLocks noChangeArrowheads="1"/>
          </p:cNvSpPr>
          <p:nvPr/>
        </p:nvSpPr>
        <p:spPr bwMode="auto">
          <a:xfrm>
            <a:off x="609600" y="2590800"/>
            <a:ext cx="3352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Vocalizations</a:t>
            </a:r>
          </a:p>
          <a:p>
            <a:pPr>
              <a:spcBef>
                <a:spcPct val="0"/>
              </a:spcBef>
              <a:buFontTx/>
              <a:buNone/>
            </a:pPr>
            <a:r>
              <a:rPr lang="en-US" altLang="en-US" sz="1400">
                <a:hlinkClick r:id="rId4"/>
              </a:rPr>
              <a:t>https://www.allaboutbirds.org/guide/Yellow-rumped_Warbler/sounds</a:t>
            </a:r>
            <a:r>
              <a:rPr lang="en-US" altLang="en-US" sz="1400"/>
              <a:t> </a:t>
            </a:r>
          </a:p>
        </p:txBody>
      </p:sp>
      <p:sp>
        <p:nvSpPr>
          <p:cNvPr id="76812" name="TextBox 11">
            <a:extLst>
              <a:ext uri="{FF2B5EF4-FFF2-40B4-BE49-F238E27FC236}">
                <a16:creationId xmlns:a16="http://schemas.microsoft.com/office/drawing/2014/main" id="{1A3792CA-7BCC-4952-9A58-5D12B72C3D6C}"/>
              </a:ext>
            </a:extLst>
          </p:cNvPr>
          <p:cNvSpPr txBox="1">
            <a:spLocks noChangeArrowheads="1"/>
          </p:cNvSpPr>
          <p:nvPr/>
        </p:nvSpPr>
        <p:spPr bwMode="auto">
          <a:xfrm>
            <a:off x="4267200" y="4953000"/>
            <a:ext cx="43434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US" sz="1400" b="1"/>
              <a:t>Habitat</a:t>
            </a:r>
          </a:p>
          <a:p>
            <a:pPr>
              <a:spcBef>
                <a:spcPct val="0"/>
              </a:spcBef>
              <a:buFontTx/>
              <a:buNone/>
            </a:pPr>
            <a:r>
              <a:rPr lang="en-US" altLang="en-US" sz="1400"/>
              <a:t>In summer, Yellow-rumped Warblers are birds of open coniferous forests and edges, and to a lesser extent deciduous forests. In fall and winter they move to open woods and shrubby habitats, including coastal vegetation, parks, and residential areas.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1A7F82F9-115A-45BB-A7F6-FEA8A0D03D55}"/>
              </a:ext>
            </a:extLst>
          </p:cNvPr>
          <p:cNvSpPr>
            <a:spLocks noGrp="1" noChangeArrowheads="1"/>
          </p:cNvSpPr>
          <p:nvPr>
            <p:ph type="title" sz="quarter"/>
          </p:nvPr>
        </p:nvSpPr>
        <p:spPr>
          <a:xfrm>
            <a:off x="457200" y="274638"/>
            <a:ext cx="8229600" cy="715962"/>
          </a:xfrm>
        </p:spPr>
        <p:txBody>
          <a:bodyPr/>
          <a:lstStyle/>
          <a:p>
            <a:r>
              <a:rPr lang="en-US" altLang="en-US"/>
              <a:t>Topics of Discussion</a:t>
            </a:r>
          </a:p>
        </p:txBody>
      </p:sp>
      <p:sp>
        <p:nvSpPr>
          <p:cNvPr id="9219" name="Content Placeholder 4">
            <a:extLst>
              <a:ext uri="{FF2B5EF4-FFF2-40B4-BE49-F238E27FC236}">
                <a16:creationId xmlns:a16="http://schemas.microsoft.com/office/drawing/2014/main" id="{F32860E1-7402-4F59-A420-4165930CFD19}"/>
              </a:ext>
            </a:extLst>
          </p:cNvPr>
          <p:cNvSpPr>
            <a:spLocks noGrp="1" noChangeArrowheads="1"/>
          </p:cNvSpPr>
          <p:nvPr>
            <p:ph sz="quarter" idx="3"/>
          </p:nvPr>
        </p:nvSpPr>
        <p:spPr>
          <a:xfrm>
            <a:off x="457200" y="1371600"/>
            <a:ext cx="8229600" cy="5211763"/>
          </a:xfrm>
        </p:spPr>
        <p:txBody>
          <a:bodyPr/>
          <a:lstStyle/>
          <a:p>
            <a:r>
              <a:rPr lang="en-US" altLang="en-US" sz="3600"/>
              <a:t>Bird Biodiversity – Indicator Species</a:t>
            </a:r>
          </a:p>
          <a:p>
            <a:r>
              <a:rPr lang="en-US" altLang="en-US" sz="3600"/>
              <a:t>Bird Classification - Taxonomy</a:t>
            </a:r>
          </a:p>
          <a:p>
            <a:r>
              <a:rPr lang="en-US" altLang="en-US" sz="3600"/>
              <a:t>Bird Identification &amp; Sociobiology</a:t>
            </a:r>
          </a:p>
          <a:p>
            <a:r>
              <a:rPr lang="en-US" altLang="en-US" sz="3600"/>
              <a:t>Bird Migration – the Pacific Flyway…</a:t>
            </a:r>
          </a:p>
          <a:p>
            <a:r>
              <a:rPr lang="en-US" altLang="en-US" sz="3600"/>
              <a:t>Focus on 10 Birds </a:t>
            </a:r>
          </a:p>
          <a:p>
            <a:r>
              <a:rPr lang="en-US" altLang="en-US" sz="3600"/>
              <a:t>Getting Involved</a:t>
            </a:r>
          </a:p>
          <a:p>
            <a:pPr lvl="1"/>
            <a:r>
              <a:rPr lang="en-US" altLang="en-US" sz="3600" b="1"/>
              <a:t>The Power of Citizen Science</a:t>
            </a:r>
          </a:p>
          <a:p>
            <a:pPr>
              <a:buFontTx/>
              <a:buNone/>
            </a:pPr>
            <a:endParaRPr lang="en-US" altLang="en-US"/>
          </a:p>
          <a:p>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6">
            <a:extLst>
              <a:ext uri="{FF2B5EF4-FFF2-40B4-BE49-F238E27FC236}">
                <a16:creationId xmlns:a16="http://schemas.microsoft.com/office/drawing/2014/main" id="{60FDA817-C1B6-45E6-9994-44D541A2F423}"/>
              </a:ext>
            </a:extLst>
          </p:cNvPr>
          <p:cNvSpPr txBox="1">
            <a:spLocks noChangeArrowheads="1"/>
          </p:cNvSpPr>
          <p:nvPr/>
        </p:nvSpPr>
        <p:spPr bwMode="auto">
          <a:xfrm>
            <a:off x="0" y="304800"/>
            <a:ext cx="91440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4400"/>
              <a:t>What do birds tell us about the health of an ecosystem?</a:t>
            </a:r>
          </a:p>
        </p:txBody>
      </p:sp>
      <p:sp>
        <p:nvSpPr>
          <p:cNvPr id="10243" name="TextBox 7">
            <a:extLst>
              <a:ext uri="{FF2B5EF4-FFF2-40B4-BE49-F238E27FC236}">
                <a16:creationId xmlns:a16="http://schemas.microsoft.com/office/drawing/2014/main" id="{0F75E255-D090-45E7-BB26-E463E122A302}"/>
              </a:ext>
            </a:extLst>
          </p:cNvPr>
          <p:cNvSpPr txBox="1">
            <a:spLocks noChangeArrowheads="1"/>
          </p:cNvSpPr>
          <p:nvPr/>
        </p:nvSpPr>
        <p:spPr bwMode="auto">
          <a:xfrm>
            <a:off x="1143000" y="2057400"/>
            <a:ext cx="67056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u="sng"/>
              <a:t>Biodiversity</a:t>
            </a:r>
            <a:r>
              <a:rPr lang="en-US" altLang="en-US"/>
              <a:t>:  biological diversity in an environment is indicated by numbers of different species of plants and animals</a:t>
            </a:r>
          </a:p>
          <a:p>
            <a:pPr algn="ctr">
              <a:spcBef>
                <a:spcPct val="0"/>
              </a:spcBef>
              <a:buFontTx/>
              <a:buNone/>
            </a:pPr>
            <a:endParaRPr lang="en-US" altLang="en-US"/>
          </a:p>
          <a:p>
            <a:pPr algn="ctr">
              <a:spcBef>
                <a:spcPct val="0"/>
              </a:spcBef>
              <a:buFontTx/>
              <a:buNone/>
            </a:pPr>
            <a:r>
              <a:rPr lang="en-US" altLang="en-US" u="sng"/>
              <a:t>Monoculture</a:t>
            </a:r>
            <a:r>
              <a:rPr lang="en-US" altLang="en-US"/>
              <a:t>:  describes systems that have very low biological diversity</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Glass Layers</Template>
  <TotalTime>2878</TotalTime>
  <Words>5348</Words>
  <Application>Microsoft Office PowerPoint</Application>
  <PresentationFormat>On-screen Show (4:3)</PresentationFormat>
  <Paragraphs>592</Paragraphs>
  <Slides>74</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74</vt:i4>
      </vt:variant>
    </vt:vector>
  </HeadingPairs>
  <TitlesOfParts>
    <vt:vector size="81" baseType="lpstr">
      <vt:lpstr>Arial</vt:lpstr>
      <vt:lpstr>Calibri</vt:lpstr>
      <vt:lpstr>Georgia</vt:lpstr>
      <vt:lpstr>Roboto</vt:lpstr>
      <vt:lpstr>Verdana</vt:lpstr>
      <vt:lpstr>Default Design</vt:lpstr>
      <vt:lpstr>Acrobat Document</vt:lpstr>
      <vt:lpstr>Birds in the Urban Landscape</vt:lpstr>
      <vt:lpstr>PowerPoint Presentation</vt:lpstr>
      <vt:lpstr>Introductions</vt:lpstr>
      <vt:lpstr>Introductions</vt:lpstr>
      <vt:lpstr>Introductions</vt:lpstr>
      <vt:lpstr>PowerPoint Presentation</vt:lpstr>
      <vt:lpstr>PowerPoint Presentation</vt:lpstr>
      <vt:lpstr>Topics of Discussion</vt:lpstr>
      <vt:lpstr>PowerPoint Presentation</vt:lpstr>
      <vt:lpstr>PowerPoint Presentation</vt:lpstr>
      <vt:lpstr>PowerPoint Presentation</vt:lpstr>
      <vt:lpstr>PowerPoint Presentation</vt:lpstr>
      <vt:lpstr>Bird Classification - Taxonomy</vt:lpstr>
      <vt:lpstr>Birds Come in all sizes and shapes and they act differently!</vt:lpstr>
      <vt:lpstr>Bird Identification</vt:lpstr>
      <vt:lpstr>Bird Identification Do you know this bird? Turn to Page 281 of Birds of Southern California Book</vt:lpstr>
      <vt:lpstr>Bird Identification Saturday Bird Count at the Ballona Freshwater Marsh (FWM)</vt:lpstr>
      <vt:lpstr>Highlights from Sept 29 Bird Count</vt:lpstr>
      <vt:lpstr>Highlights from Sept 29 Bird Count</vt:lpstr>
      <vt:lpstr>Highlights from Sept 29 Bird Count</vt:lpstr>
      <vt:lpstr>Highlights from Sept 29 Bird Count</vt:lpstr>
      <vt:lpstr>Highlights from Sept 29 Bird Count</vt:lpstr>
      <vt:lpstr>Highlights from Sept 29 Bird Count</vt:lpstr>
      <vt:lpstr>Osprey Pole coming soon to LMU!</vt:lpstr>
      <vt:lpstr>Osprey Pole being installed at BHS on Cape Cod</vt:lpstr>
      <vt:lpstr>Osprey Pole being installed at BHS on Cape Cod</vt:lpstr>
      <vt:lpstr>Osprey Nest at BHS - Cape Cod, MA</vt:lpstr>
      <vt:lpstr>Live Bird Cams Available Soon! via CURes Website Link</vt:lpstr>
      <vt:lpstr>CURes Staff at the LMU Open House Sat 10/7/18</vt:lpstr>
      <vt:lpstr>Recruiting Future Environmental Stewards!</vt:lpstr>
      <vt:lpstr>PowerPoint Presentation</vt:lpstr>
      <vt:lpstr>PowerPoint Presentation</vt:lpstr>
      <vt:lpstr> Bird Migration Flyways </vt:lpstr>
      <vt:lpstr>PowerPoint Presentation</vt:lpstr>
      <vt:lpstr> THE POWER OF CITIZEN SCIENCE </vt:lpstr>
      <vt:lpstr>Citizen Science (Birding and Wildlife)</vt:lpstr>
      <vt:lpstr>PowerPoint Presentation</vt:lpstr>
      <vt:lpstr>PowerPoint Presentation</vt:lpstr>
      <vt:lpstr>PowerPoint Presentation</vt:lpstr>
      <vt:lpstr>Project FeederWatch Rules</vt:lpstr>
      <vt:lpstr>PowerPoint Presentation</vt:lpstr>
      <vt:lpstr>PowerPoint Presentation</vt:lpstr>
      <vt:lpstr>PowerPoint Presentation</vt:lpstr>
      <vt:lpstr>Birding Resources</vt:lpstr>
      <vt:lpstr>Birding Resources</vt:lpstr>
      <vt:lpstr>PowerPoint Presentation</vt:lpstr>
      <vt:lpstr>Where to buy native plants and seeds, take classes and get info on the garden: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TOP 10 BIRDS  Around the LMU Campus as Indicator Species:  CATEGORIES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Attracting Birds to Your Garden</dc:title>
  <dc:creator>Lisa Fimiani</dc:creator>
  <cp:lastModifiedBy>Maria Curley</cp:lastModifiedBy>
  <cp:revision>169</cp:revision>
  <dcterms:created xsi:type="dcterms:W3CDTF">2009-02-05T18:15:04Z</dcterms:created>
  <dcterms:modified xsi:type="dcterms:W3CDTF">2018-12-05T18:37:08Z</dcterms:modified>
</cp:coreProperties>
</file>