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5"/>
  </p:notesMasterIdLst>
  <p:handoutMasterIdLst>
    <p:handoutMasterId r:id="rId26"/>
  </p:handoutMasterIdLst>
  <p:sldIdLst>
    <p:sldId id="256" r:id="rId2"/>
    <p:sldId id="290" r:id="rId3"/>
    <p:sldId id="258" r:id="rId4"/>
    <p:sldId id="261" r:id="rId5"/>
    <p:sldId id="259" r:id="rId6"/>
    <p:sldId id="267" r:id="rId7"/>
    <p:sldId id="272" r:id="rId8"/>
    <p:sldId id="277" r:id="rId9"/>
    <p:sldId id="279" r:id="rId10"/>
    <p:sldId id="286" r:id="rId11"/>
    <p:sldId id="281" r:id="rId12"/>
    <p:sldId id="283" r:id="rId13"/>
    <p:sldId id="284" r:id="rId14"/>
    <p:sldId id="287" r:id="rId15"/>
    <p:sldId id="274" r:id="rId16"/>
    <p:sldId id="276" r:id="rId17"/>
    <p:sldId id="289" r:id="rId18"/>
    <p:sldId id="292" r:id="rId19"/>
    <p:sldId id="285" r:id="rId20"/>
    <p:sldId id="282" r:id="rId21"/>
    <p:sldId id="264" r:id="rId22"/>
    <p:sldId id="291" r:id="rId23"/>
    <p:sldId id="269" r:id="rId24"/>
  </p:sldIdLst>
  <p:sldSz cx="9144000" cy="6858000" type="screen4x3"/>
  <p:notesSz cx="6980238"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5045" autoAdjust="0"/>
  </p:normalViewPr>
  <p:slideViewPr>
    <p:cSldViewPr>
      <p:cViewPr varScale="1">
        <p:scale>
          <a:sx n="72" d="100"/>
          <a:sy n="72" d="100"/>
        </p:scale>
        <p:origin x="2118" y="66"/>
      </p:cViewPr>
      <p:guideLst>
        <p:guide orient="horz" pos="2160"/>
        <p:guide pos="2880"/>
      </p:guideLst>
    </p:cSldViewPr>
  </p:slideViewPr>
  <p:notesTextViewPr>
    <p:cViewPr>
      <p:scale>
        <a:sx n="1" d="1"/>
        <a:sy n="1" d="1"/>
      </p:scale>
      <p:origin x="0" y="0"/>
    </p:cViewPr>
  </p:notesTextViewPr>
  <p:sorterViewPr>
    <p:cViewPr>
      <p:scale>
        <a:sx n="100" d="100"/>
        <a:sy n="100" d="100"/>
      </p:scale>
      <p:origin x="0" y="-46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Number of </a:t>
            </a:r>
            <a:r>
              <a:rPr lang="en-US" dirty="0" smtClean="0"/>
              <a:t>LINK+ borrowing </a:t>
            </a:r>
            <a:r>
              <a:rPr lang="en-US" dirty="0"/>
              <a:t>transactions per year</a:t>
            </a:r>
          </a:p>
        </c:rich>
      </c:tx>
      <c:layout/>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Sheet1!$B$1</c:f>
              <c:strCache>
                <c:ptCount val="1"/>
                <c:pt idx="0">
                  <c:v>SCU</c:v>
                </c:pt>
              </c:strCache>
            </c:strRef>
          </c:tx>
          <c:spPr>
            <a:ln w="34925" cap="rnd">
              <a:solidFill>
                <a:srgbClr val="00B050"/>
              </a:solidFill>
              <a:round/>
            </a:ln>
            <a:effectLst>
              <a:outerShdw blurRad="50800" dist="50800" dir="5400000" algn="t" rotWithShape="0">
                <a:srgbClr val="000000">
                  <a:alpha val="60000"/>
                </a:srgbClr>
              </a:outerShdw>
            </a:effectLst>
          </c:spPr>
          <c:marker>
            <c:symbol val="none"/>
          </c:marker>
          <c:cat>
            <c:numRef>
              <c:f>Sheet1!$A$2:$A$11</c:f>
              <c:numCache>
                <c:formatCode>General</c:formatCode>
                <c:ptCount val="10"/>
                <c:pt idx="0">
                  <c:v>2007</c:v>
                </c:pt>
                <c:pt idx="1">
                  <c:v>2008</c:v>
                </c:pt>
                <c:pt idx="2">
                  <c:v>2009</c:v>
                </c:pt>
                <c:pt idx="3">
                  <c:v>2010</c:v>
                </c:pt>
                <c:pt idx="4">
                  <c:v>2011</c:v>
                </c:pt>
                <c:pt idx="5">
                  <c:v>2012</c:v>
                </c:pt>
                <c:pt idx="6">
                  <c:v>2013</c:v>
                </c:pt>
                <c:pt idx="7">
                  <c:v>2014</c:v>
                </c:pt>
                <c:pt idx="8">
                  <c:v>2015</c:v>
                </c:pt>
                <c:pt idx="9">
                  <c:v>2016</c:v>
                </c:pt>
              </c:numCache>
            </c:numRef>
          </c:cat>
          <c:val>
            <c:numRef>
              <c:f>Sheet1!$B$2:$B$11</c:f>
              <c:numCache>
                <c:formatCode>General</c:formatCode>
                <c:ptCount val="10"/>
                <c:pt idx="0">
                  <c:v>8678</c:v>
                </c:pt>
                <c:pt idx="1">
                  <c:v>8609</c:v>
                </c:pt>
                <c:pt idx="2">
                  <c:v>9958</c:v>
                </c:pt>
                <c:pt idx="3">
                  <c:v>8651</c:v>
                </c:pt>
                <c:pt idx="4">
                  <c:v>8651</c:v>
                </c:pt>
                <c:pt idx="5">
                  <c:v>6276</c:v>
                </c:pt>
                <c:pt idx="6">
                  <c:v>5735</c:v>
                </c:pt>
                <c:pt idx="7">
                  <c:v>5072</c:v>
                </c:pt>
                <c:pt idx="8">
                  <c:v>4376</c:v>
                </c:pt>
                <c:pt idx="9">
                  <c:v>4394</c:v>
                </c:pt>
              </c:numCache>
            </c:numRef>
          </c:val>
          <c:smooth val="0"/>
          <c:extLst>
            <c:ext xmlns:c16="http://schemas.microsoft.com/office/drawing/2014/chart" uri="{C3380CC4-5D6E-409C-BE32-E72D297353CC}">
              <c16:uniqueId val="{00000000-91E1-4068-A2A5-EDBAE46130B7}"/>
            </c:ext>
          </c:extLst>
        </c:ser>
        <c:ser>
          <c:idx val="1"/>
          <c:order val="1"/>
          <c:tx>
            <c:strRef>
              <c:f>Sheet1!$C$1</c:f>
              <c:strCache>
                <c:ptCount val="1"/>
                <c:pt idx="0">
                  <c:v>LMU</c:v>
                </c:pt>
              </c:strCache>
            </c:strRef>
          </c:tx>
          <c:spPr>
            <a:ln w="34925" cap="rnd">
              <a:solidFill>
                <a:srgbClr val="0070C0"/>
              </a:solidFill>
              <a:round/>
            </a:ln>
            <a:effectLst>
              <a:outerShdw blurRad="50800" dist="50800" dir="5400000" algn="t" rotWithShape="0">
                <a:srgbClr val="000000">
                  <a:alpha val="60000"/>
                </a:srgbClr>
              </a:outerShdw>
            </a:effectLst>
          </c:spPr>
          <c:marker>
            <c:symbol val="none"/>
          </c:marker>
          <c:cat>
            <c:numRef>
              <c:f>Sheet1!$A$2:$A$11</c:f>
              <c:numCache>
                <c:formatCode>General</c:formatCode>
                <c:ptCount val="10"/>
                <c:pt idx="0">
                  <c:v>2007</c:v>
                </c:pt>
                <c:pt idx="1">
                  <c:v>2008</c:v>
                </c:pt>
                <c:pt idx="2">
                  <c:v>2009</c:v>
                </c:pt>
                <c:pt idx="3">
                  <c:v>2010</c:v>
                </c:pt>
                <c:pt idx="4">
                  <c:v>2011</c:v>
                </c:pt>
                <c:pt idx="5">
                  <c:v>2012</c:v>
                </c:pt>
                <c:pt idx="6">
                  <c:v>2013</c:v>
                </c:pt>
                <c:pt idx="7">
                  <c:v>2014</c:v>
                </c:pt>
                <c:pt idx="8">
                  <c:v>2015</c:v>
                </c:pt>
                <c:pt idx="9">
                  <c:v>2016</c:v>
                </c:pt>
              </c:numCache>
            </c:numRef>
          </c:cat>
          <c:val>
            <c:numRef>
              <c:f>Sheet1!$C$2:$C$11</c:f>
              <c:numCache>
                <c:formatCode>General</c:formatCode>
                <c:ptCount val="10"/>
                <c:pt idx="0">
                  <c:v>4938</c:v>
                </c:pt>
                <c:pt idx="1">
                  <c:v>5242</c:v>
                </c:pt>
                <c:pt idx="2">
                  <c:v>6138</c:v>
                </c:pt>
                <c:pt idx="3">
                  <c:v>6474</c:v>
                </c:pt>
                <c:pt idx="4">
                  <c:v>5753</c:v>
                </c:pt>
                <c:pt idx="5">
                  <c:v>5080</c:v>
                </c:pt>
                <c:pt idx="6">
                  <c:v>5104</c:v>
                </c:pt>
                <c:pt idx="7">
                  <c:v>4966</c:v>
                </c:pt>
                <c:pt idx="8">
                  <c:v>4958</c:v>
                </c:pt>
                <c:pt idx="9">
                  <c:v>4471</c:v>
                </c:pt>
              </c:numCache>
            </c:numRef>
          </c:val>
          <c:smooth val="0"/>
          <c:extLst>
            <c:ext xmlns:c16="http://schemas.microsoft.com/office/drawing/2014/chart" uri="{C3380CC4-5D6E-409C-BE32-E72D297353CC}">
              <c16:uniqueId val="{00000001-91E1-4068-A2A5-EDBAE46130B7}"/>
            </c:ext>
          </c:extLst>
        </c:ser>
        <c:ser>
          <c:idx val="2"/>
          <c:order val="2"/>
          <c:tx>
            <c:strRef>
              <c:f>Sheet1!$D$1</c:f>
              <c:strCache>
                <c:ptCount val="1"/>
                <c:pt idx="0">
                  <c:v>USF</c:v>
                </c:pt>
              </c:strCache>
            </c:strRef>
          </c:tx>
          <c:spPr>
            <a:ln w="34925" cap="rnd">
              <a:solidFill>
                <a:srgbClr val="FF0000"/>
              </a:solidFill>
              <a:round/>
            </a:ln>
            <a:effectLst>
              <a:outerShdw blurRad="50800" dist="50800" dir="5400000" algn="t" rotWithShape="0">
                <a:srgbClr val="000000">
                  <a:alpha val="60000"/>
                </a:srgbClr>
              </a:outerShdw>
            </a:effectLst>
          </c:spPr>
          <c:marker>
            <c:symbol val="none"/>
          </c:marker>
          <c:cat>
            <c:numRef>
              <c:f>Sheet1!$A$2:$A$11</c:f>
              <c:numCache>
                <c:formatCode>General</c:formatCode>
                <c:ptCount val="10"/>
                <c:pt idx="0">
                  <c:v>2007</c:v>
                </c:pt>
                <c:pt idx="1">
                  <c:v>2008</c:v>
                </c:pt>
                <c:pt idx="2">
                  <c:v>2009</c:v>
                </c:pt>
                <c:pt idx="3">
                  <c:v>2010</c:v>
                </c:pt>
                <c:pt idx="4">
                  <c:v>2011</c:v>
                </c:pt>
                <c:pt idx="5">
                  <c:v>2012</c:v>
                </c:pt>
                <c:pt idx="6">
                  <c:v>2013</c:v>
                </c:pt>
                <c:pt idx="7">
                  <c:v>2014</c:v>
                </c:pt>
                <c:pt idx="8">
                  <c:v>2015</c:v>
                </c:pt>
                <c:pt idx="9">
                  <c:v>2016</c:v>
                </c:pt>
              </c:numCache>
            </c:numRef>
          </c:cat>
          <c:val>
            <c:numRef>
              <c:f>Sheet1!$D$2:$D$11</c:f>
              <c:numCache>
                <c:formatCode>General</c:formatCode>
                <c:ptCount val="10"/>
                <c:pt idx="0">
                  <c:v>5473</c:v>
                </c:pt>
                <c:pt idx="1">
                  <c:v>6166</c:v>
                </c:pt>
                <c:pt idx="2">
                  <c:v>6982</c:v>
                </c:pt>
                <c:pt idx="3">
                  <c:v>6334</c:v>
                </c:pt>
                <c:pt idx="4">
                  <c:v>5938</c:v>
                </c:pt>
                <c:pt idx="5">
                  <c:v>5290</c:v>
                </c:pt>
                <c:pt idx="6">
                  <c:v>5082</c:v>
                </c:pt>
                <c:pt idx="7">
                  <c:v>4389</c:v>
                </c:pt>
                <c:pt idx="8">
                  <c:v>4179</c:v>
                </c:pt>
                <c:pt idx="9">
                  <c:v>3840</c:v>
                </c:pt>
              </c:numCache>
            </c:numRef>
          </c:val>
          <c:smooth val="0"/>
          <c:extLst>
            <c:ext xmlns:c16="http://schemas.microsoft.com/office/drawing/2014/chart" uri="{C3380CC4-5D6E-409C-BE32-E72D297353CC}">
              <c16:uniqueId val="{00000002-91E1-4068-A2A5-EDBAE46130B7}"/>
            </c:ext>
          </c:extLst>
        </c:ser>
        <c:dLbls>
          <c:showLegendKey val="0"/>
          <c:showVal val="0"/>
          <c:showCatName val="0"/>
          <c:showSerName val="0"/>
          <c:showPercent val="0"/>
          <c:showBubbleSize val="0"/>
        </c:dLbls>
        <c:smooth val="0"/>
        <c:axId val="399571576"/>
        <c:axId val="399573216"/>
      </c:lineChart>
      <c:catAx>
        <c:axId val="399571576"/>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99573216"/>
        <c:crosses val="autoZero"/>
        <c:auto val="1"/>
        <c:lblAlgn val="ctr"/>
        <c:lblOffset val="100"/>
        <c:noMultiLvlLbl val="0"/>
      </c:catAx>
      <c:valAx>
        <c:axId val="3995732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99571576"/>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Ratio of </a:t>
            </a:r>
            <a:r>
              <a:rPr lang="en-US" dirty="0" smtClean="0"/>
              <a:t>Satisfaction:</a:t>
            </a:r>
          </a:p>
          <a:p>
            <a:pPr>
              <a:defRPr/>
            </a:pPr>
            <a:r>
              <a:rPr lang="en-US" dirty="0" smtClean="0"/>
              <a:t>What</a:t>
            </a:r>
            <a:r>
              <a:rPr lang="en-US" baseline="0" dirty="0" smtClean="0"/>
              <a:t> percentage of transactions were </a:t>
            </a:r>
          </a:p>
          <a:p>
            <a:pPr>
              <a:defRPr/>
            </a:pPr>
            <a:r>
              <a:rPr lang="en-US" baseline="0" dirty="0" smtClean="0"/>
              <a:t>satisfied by our local collections?</a:t>
            </a:r>
            <a:endParaRPr lang="en-US" dirty="0"/>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SCU 2016</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Sheet1!$A$2:$A$5</c:f>
              <c:strCache>
                <c:ptCount val="4"/>
                <c:pt idx="0">
                  <c:v>Religion</c:v>
                </c:pt>
                <c:pt idx="1">
                  <c:v>Social Sci</c:v>
                </c:pt>
                <c:pt idx="2">
                  <c:v>Arts</c:v>
                </c:pt>
                <c:pt idx="3">
                  <c:v>All</c:v>
                </c:pt>
              </c:strCache>
            </c:strRef>
          </c:cat>
          <c:val>
            <c:numRef>
              <c:f>Sheet1!$B$2:$B$5</c:f>
              <c:numCache>
                <c:formatCode>General</c:formatCode>
                <c:ptCount val="4"/>
                <c:pt idx="0">
                  <c:v>25.2</c:v>
                </c:pt>
                <c:pt idx="1">
                  <c:v>22.3</c:v>
                </c:pt>
                <c:pt idx="2">
                  <c:v>15.3</c:v>
                </c:pt>
                <c:pt idx="3">
                  <c:v>26.1</c:v>
                </c:pt>
              </c:numCache>
            </c:numRef>
          </c:val>
          <c:extLst>
            <c:ext xmlns:c16="http://schemas.microsoft.com/office/drawing/2014/chart" uri="{C3380CC4-5D6E-409C-BE32-E72D297353CC}">
              <c16:uniqueId val="{00000000-8CE0-45EE-AD62-832FBC22C73B}"/>
            </c:ext>
          </c:extLst>
        </c:ser>
        <c:ser>
          <c:idx val="1"/>
          <c:order val="1"/>
          <c:tx>
            <c:strRef>
              <c:f>Sheet1!$C$1</c:f>
              <c:strCache>
                <c:ptCount val="1"/>
                <c:pt idx="0">
                  <c:v>SCU 2017</c:v>
                </c:pt>
              </c:strCache>
            </c:strRef>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Sheet1!$A$2:$A$5</c:f>
              <c:strCache>
                <c:ptCount val="4"/>
                <c:pt idx="0">
                  <c:v>Religion</c:v>
                </c:pt>
                <c:pt idx="1">
                  <c:v>Social Sci</c:v>
                </c:pt>
                <c:pt idx="2">
                  <c:v>Arts</c:v>
                </c:pt>
                <c:pt idx="3">
                  <c:v>All</c:v>
                </c:pt>
              </c:strCache>
            </c:strRef>
          </c:cat>
          <c:val>
            <c:numRef>
              <c:f>Sheet1!$C$2:$C$5</c:f>
              <c:numCache>
                <c:formatCode>General</c:formatCode>
                <c:ptCount val="4"/>
                <c:pt idx="0">
                  <c:v>30</c:v>
                </c:pt>
                <c:pt idx="1">
                  <c:v>28.2</c:v>
                </c:pt>
                <c:pt idx="2">
                  <c:v>27.3</c:v>
                </c:pt>
                <c:pt idx="3">
                  <c:v>33</c:v>
                </c:pt>
              </c:numCache>
            </c:numRef>
          </c:val>
          <c:extLst>
            <c:ext xmlns:c16="http://schemas.microsoft.com/office/drawing/2014/chart" uri="{C3380CC4-5D6E-409C-BE32-E72D297353CC}">
              <c16:uniqueId val="{00000001-8CE0-45EE-AD62-832FBC22C73B}"/>
            </c:ext>
          </c:extLst>
        </c:ser>
        <c:ser>
          <c:idx val="2"/>
          <c:order val="2"/>
          <c:tx>
            <c:strRef>
              <c:f>Sheet1!$D$1</c:f>
              <c:strCache>
                <c:ptCount val="1"/>
                <c:pt idx="0">
                  <c:v>USF 2016</c:v>
                </c:pt>
              </c:strCache>
            </c:strRef>
          </c:tx>
          <c:spPr>
            <a:solidFill>
              <a:schemeClr val="accent3">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Sheet1!$A$2:$A$5</c:f>
              <c:strCache>
                <c:ptCount val="4"/>
                <c:pt idx="0">
                  <c:v>Religion</c:v>
                </c:pt>
                <c:pt idx="1">
                  <c:v>Social Sci</c:v>
                </c:pt>
                <c:pt idx="2">
                  <c:v>Arts</c:v>
                </c:pt>
                <c:pt idx="3">
                  <c:v>All</c:v>
                </c:pt>
              </c:strCache>
            </c:strRef>
          </c:cat>
          <c:val>
            <c:numRef>
              <c:f>Sheet1!$D$2:$D$5</c:f>
              <c:numCache>
                <c:formatCode>General</c:formatCode>
                <c:ptCount val="4"/>
                <c:pt idx="0">
                  <c:v>67.2</c:v>
                </c:pt>
                <c:pt idx="1">
                  <c:v>42.2</c:v>
                </c:pt>
                <c:pt idx="2">
                  <c:v>47.8</c:v>
                </c:pt>
                <c:pt idx="3">
                  <c:v>47.9</c:v>
                </c:pt>
              </c:numCache>
            </c:numRef>
          </c:val>
          <c:extLst>
            <c:ext xmlns:c16="http://schemas.microsoft.com/office/drawing/2014/chart" uri="{C3380CC4-5D6E-409C-BE32-E72D297353CC}">
              <c16:uniqueId val="{00000000-0154-4813-B1BD-FDF452918330}"/>
            </c:ext>
          </c:extLst>
        </c:ser>
        <c:ser>
          <c:idx val="3"/>
          <c:order val="3"/>
          <c:tx>
            <c:strRef>
              <c:f>Sheet1!$E$1</c:f>
              <c:strCache>
                <c:ptCount val="1"/>
                <c:pt idx="0">
                  <c:v>USF 2017</c:v>
                </c:pt>
              </c:strCache>
            </c:strRef>
          </c:tx>
          <c:spPr>
            <a:solidFill>
              <a:schemeClr val="accent4">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Sheet1!$A$2:$A$5</c:f>
              <c:strCache>
                <c:ptCount val="4"/>
                <c:pt idx="0">
                  <c:v>Religion</c:v>
                </c:pt>
                <c:pt idx="1">
                  <c:v>Social Sci</c:v>
                </c:pt>
                <c:pt idx="2">
                  <c:v>Arts</c:v>
                </c:pt>
                <c:pt idx="3">
                  <c:v>All</c:v>
                </c:pt>
              </c:strCache>
            </c:strRef>
          </c:cat>
          <c:val>
            <c:numRef>
              <c:f>Sheet1!$E$2:$E$5</c:f>
              <c:numCache>
                <c:formatCode>General</c:formatCode>
                <c:ptCount val="4"/>
                <c:pt idx="0">
                  <c:v>65.3</c:v>
                </c:pt>
                <c:pt idx="1">
                  <c:v>40.200000000000003</c:v>
                </c:pt>
                <c:pt idx="2">
                  <c:v>45.2</c:v>
                </c:pt>
                <c:pt idx="3">
                  <c:v>45.4</c:v>
                </c:pt>
              </c:numCache>
            </c:numRef>
          </c:val>
          <c:extLst>
            <c:ext xmlns:c16="http://schemas.microsoft.com/office/drawing/2014/chart" uri="{C3380CC4-5D6E-409C-BE32-E72D297353CC}">
              <c16:uniqueId val="{00000001-0154-4813-B1BD-FDF452918330}"/>
            </c:ext>
          </c:extLst>
        </c:ser>
        <c:ser>
          <c:idx val="4"/>
          <c:order val="4"/>
          <c:tx>
            <c:strRef>
              <c:f>Sheet1!$F$1</c:f>
              <c:strCache>
                <c:ptCount val="1"/>
                <c:pt idx="0">
                  <c:v>LMU 2016</c:v>
                </c:pt>
              </c:strCache>
            </c:strRef>
          </c:tx>
          <c:spPr>
            <a:solidFill>
              <a:schemeClr val="accent5">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Sheet1!$A$2:$A$5</c:f>
              <c:strCache>
                <c:ptCount val="4"/>
                <c:pt idx="0">
                  <c:v>Religion</c:v>
                </c:pt>
                <c:pt idx="1">
                  <c:v>Social Sci</c:v>
                </c:pt>
                <c:pt idx="2">
                  <c:v>Arts</c:v>
                </c:pt>
                <c:pt idx="3">
                  <c:v>All</c:v>
                </c:pt>
              </c:strCache>
            </c:strRef>
          </c:cat>
          <c:val>
            <c:numRef>
              <c:f>Sheet1!$F$2:$F$5</c:f>
              <c:numCache>
                <c:formatCode>General</c:formatCode>
                <c:ptCount val="4"/>
                <c:pt idx="0">
                  <c:v>60.6</c:v>
                </c:pt>
                <c:pt idx="1">
                  <c:v>60.8</c:v>
                </c:pt>
                <c:pt idx="2">
                  <c:v>59.6</c:v>
                </c:pt>
                <c:pt idx="3">
                  <c:v>56.4</c:v>
                </c:pt>
              </c:numCache>
            </c:numRef>
          </c:val>
          <c:extLst>
            <c:ext xmlns:c16="http://schemas.microsoft.com/office/drawing/2014/chart" uri="{C3380CC4-5D6E-409C-BE32-E72D297353CC}">
              <c16:uniqueId val="{00000004-0154-4813-B1BD-FDF452918330}"/>
            </c:ext>
          </c:extLst>
        </c:ser>
        <c:ser>
          <c:idx val="5"/>
          <c:order val="5"/>
          <c:tx>
            <c:strRef>
              <c:f>Sheet1!$G$1</c:f>
              <c:strCache>
                <c:ptCount val="1"/>
                <c:pt idx="0">
                  <c:v>LMU 2017</c:v>
                </c:pt>
              </c:strCache>
            </c:strRef>
          </c:tx>
          <c:spPr>
            <a:solidFill>
              <a:schemeClr val="accent6">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Sheet1!$A$2:$A$5</c:f>
              <c:strCache>
                <c:ptCount val="4"/>
                <c:pt idx="0">
                  <c:v>Religion</c:v>
                </c:pt>
                <c:pt idx="1">
                  <c:v>Social Sci</c:v>
                </c:pt>
                <c:pt idx="2">
                  <c:v>Arts</c:v>
                </c:pt>
                <c:pt idx="3">
                  <c:v>All</c:v>
                </c:pt>
              </c:strCache>
            </c:strRef>
          </c:cat>
          <c:val>
            <c:numRef>
              <c:f>Sheet1!$G$2:$G$5</c:f>
              <c:numCache>
                <c:formatCode>General</c:formatCode>
                <c:ptCount val="4"/>
                <c:pt idx="0">
                  <c:v>56.6</c:v>
                </c:pt>
                <c:pt idx="1">
                  <c:v>55</c:v>
                </c:pt>
                <c:pt idx="2">
                  <c:v>56.5</c:v>
                </c:pt>
                <c:pt idx="3">
                  <c:v>52</c:v>
                </c:pt>
              </c:numCache>
            </c:numRef>
          </c:val>
          <c:extLst>
            <c:ext xmlns:c16="http://schemas.microsoft.com/office/drawing/2014/chart" uri="{C3380CC4-5D6E-409C-BE32-E72D297353CC}">
              <c16:uniqueId val="{00000005-0154-4813-B1BD-FDF452918330}"/>
            </c:ext>
          </c:extLst>
        </c:ser>
        <c:dLbls>
          <c:dLblPos val="inEnd"/>
          <c:showLegendKey val="0"/>
          <c:showVal val="1"/>
          <c:showCatName val="0"/>
          <c:showSerName val="0"/>
          <c:showPercent val="0"/>
          <c:showBubbleSize val="0"/>
        </c:dLbls>
        <c:gapWidth val="65"/>
        <c:axId val="458933208"/>
        <c:axId val="458412968"/>
      </c:barChart>
      <c:catAx>
        <c:axId val="45893320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n-US"/>
          </a:p>
        </c:txPr>
        <c:crossAx val="458412968"/>
        <c:crosses val="autoZero"/>
        <c:auto val="1"/>
        <c:lblAlgn val="ctr"/>
        <c:lblOffset val="100"/>
        <c:noMultiLvlLbl val="0"/>
      </c:catAx>
      <c:valAx>
        <c:axId val="45841296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458933208"/>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24244" cy="458760"/>
          </a:xfrm>
          <a:prstGeom prst="rect">
            <a:avLst/>
          </a:prstGeom>
        </p:spPr>
        <p:txBody>
          <a:bodyPr vert="horz" lIns="90343" tIns="45171" rIns="90343" bIns="45171" rtlCol="0"/>
          <a:lstStyle>
            <a:lvl1pPr algn="l">
              <a:defRPr sz="1200"/>
            </a:lvl1pPr>
          </a:lstStyle>
          <a:p>
            <a:endParaRPr lang="en-US"/>
          </a:p>
        </p:txBody>
      </p:sp>
      <p:sp>
        <p:nvSpPr>
          <p:cNvPr id="3" name="Date Placeholder 2"/>
          <p:cNvSpPr>
            <a:spLocks noGrp="1"/>
          </p:cNvSpPr>
          <p:nvPr>
            <p:ph type="dt" sz="quarter" idx="1"/>
          </p:nvPr>
        </p:nvSpPr>
        <p:spPr>
          <a:xfrm>
            <a:off x="3954416" y="1"/>
            <a:ext cx="3024244" cy="458760"/>
          </a:xfrm>
          <a:prstGeom prst="rect">
            <a:avLst/>
          </a:prstGeom>
        </p:spPr>
        <p:txBody>
          <a:bodyPr vert="horz" lIns="90343" tIns="45171" rIns="90343" bIns="45171" rtlCol="0"/>
          <a:lstStyle>
            <a:lvl1pPr algn="r">
              <a:defRPr sz="1200"/>
            </a:lvl1pPr>
          </a:lstStyle>
          <a:p>
            <a:fld id="{85D1EE53-7D95-43A5-9133-6889475438DE}" type="datetimeFigureOut">
              <a:rPr lang="en-US" smtClean="0"/>
              <a:t>3/16/2018</a:t>
            </a:fld>
            <a:endParaRPr lang="en-US"/>
          </a:p>
        </p:txBody>
      </p:sp>
      <p:sp>
        <p:nvSpPr>
          <p:cNvPr id="4" name="Footer Placeholder 3"/>
          <p:cNvSpPr>
            <a:spLocks noGrp="1"/>
          </p:cNvSpPr>
          <p:nvPr>
            <p:ph type="ftr" sz="quarter" idx="2"/>
          </p:nvPr>
        </p:nvSpPr>
        <p:spPr>
          <a:xfrm>
            <a:off x="0" y="8685240"/>
            <a:ext cx="3024244" cy="458760"/>
          </a:xfrm>
          <a:prstGeom prst="rect">
            <a:avLst/>
          </a:prstGeom>
        </p:spPr>
        <p:txBody>
          <a:bodyPr vert="horz" lIns="90343" tIns="45171" rIns="90343" bIns="45171" rtlCol="0" anchor="b"/>
          <a:lstStyle>
            <a:lvl1pPr algn="l">
              <a:defRPr sz="1200"/>
            </a:lvl1pPr>
          </a:lstStyle>
          <a:p>
            <a:endParaRPr lang="en-US"/>
          </a:p>
        </p:txBody>
      </p:sp>
      <p:sp>
        <p:nvSpPr>
          <p:cNvPr id="5" name="Slide Number Placeholder 4"/>
          <p:cNvSpPr>
            <a:spLocks noGrp="1"/>
          </p:cNvSpPr>
          <p:nvPr>
            <p:ph type="sldNum" sz="quarter" idx="3"/>
          </p:nvPr>
        </p:nvSpPr>
        <p:spPr>
          <a:xfrm>
            <a:off x="3954416" y="8685240"/>
            <a:ext cx="3024244" cy="458760"/>
          </a:xfrm>
          <a:prstGeom prst="rect">
            <a:avLst/>
          </a:prstGeom>
        </p:spPr>
        <p:txBody>
          <a:bodyPr vert="horz" lIns="90343" tIns="45171" rIns="90343" bIns="45171" rtlCol="0" anchor="b"/>
          <a:lstStyle>
            <a:lvl1pPr algn="r">
              <a:defRPr sz="1200"/>
            </a:lvl1pPr>
          </a:lstStyle>
          <a:p>
            <a:fld id="{0A7B7A76-E10C-41E5-B848-F2EF72E85F5F}" type="slidenum">
              <a:rPr lang="en-US" smtClean="0"/>
              <a:t>‹#›</a:t>
            </a:fld>
            <a:endParaRPr lang="en-US"/>
          </a:p>
        </p:txBody>
      </p:sp>
    </p:spTree>
    <p:extLst>
      <p:ext uri="{BB962C8B-B14F-4D97-AF65-F5344CB8AC3E}">
        <p14:creationId xmlns:p14="http://schemas.microsoft.com/office/powerpoint/2010/main" val="32238678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4770" cy="457200"/>
          </a:xfrm>
          <a:prstGeom prst="rect">
            <a:avLst/>
          </a:prstGeom>
        </p:spPr>
        <p:txBody>
          <a:bodyPr vert="horz" lIns="92132" tIns="46066" rIns="92132" bIns="46066" rtlCol="0"/>
          <a:lstStyle>
            <a:lvl1pPr algn="l">
              <a:defRPr sz="1200"/>
            </a:lvl1pPr>
          </a:lstStyle>
          <a:p>
            <a:endParaRPr lang="en-US"/>
          </a:p>
        </p:txBody>
      </p:sp>
      <p:sp>
        <p:nvSpPr>
          <p:cNvPr id="3" name="Date Placeholder 2"/>
          <p:cNvSpPr>
            <a:spLocks noGrp="1"/>
          </p:cNvSpPr>
          <p:nvPr>
            <p:ph type="dt" idx="1"/>
          </p:nvPr>
        </p:nvSpPr>
        <p:spPr>
          <a:xfrm>
            <a:off x="3953852" y="0"/>
            <a:ext cx="3024770" cy="457200"/>
          </a:xfrm>
          <a:prstGeom prst="rect">
            <a:avLst/>
          </a:prstGeom>
        </p:spPr>
        <p:txBody>
          <a:bodyPr vert="horz" lIns="92132" tIns="46066" rIns="92132" bIns="46066" rtlCol="0"/>
          <a:lstStyle>
            <a:lvl1pPr algn="r">
              <a:defRPr sz="1200"/>
            </a:lvl1pPr>
          </a:lstStyle>
          <a:p>
            <a:fld id="{9D283AAD-617F-4DE3-A8C5-B080B958952E}" type="datetimeFigureOut">
              <a:rPr lang="en-US" smtClean="0"/>
              <a:t>3/16/2018</a:t>
            </a:fld>
            <a:endParaRPr lang="en-US"/>
          </a:p>
        </p:txBody>
      </p:sp>
      <p:sp>
        <p:nvSpPr>
          <p:cNvPr id="4" name="Slide Image Placeholder 3"/>
          <p:cNvSpPr>
            <a:spLocks noGrp="1" noRot="1" noChangeAspect="1"/>
          </p:cNvSpPr>
          <p:nvPr>
            <p:ph type="sldImg" idx="2"/>
          </p:nvPr>
        </p:nvSpPr>
        <p:spPr>
          <a:xfrm>
            <a:off x="1203325" y="685800"/>
            <a:ext cx="4573588" cy="3429000"/>
          </a:xfrm>
          <a:prstGeom prst="rect">
            <a:avLst/>
          </a:prstGeom>
          <a:noFill/>
          <a:ln w="12700">
            <a:solidFill>
              <a:prstClr val="black"/>
            </a:solidFill>
          </a:ln>
        </p:spPr>
        <p:txBody>
          <a:bodyPr vert="horz" lIns="92132" tIns="46066" rIns="92132" bIns="46066" rtlCol="0" anchor="ctr"/>
          <a:lstStyle/>
          <a:p>
            <a:endParaRPr lang="en-US"/>
          </a:p>
        </p:txBody>
      </p:sp>
      <p:sp>
        <p:nvSpPr>
          <p:cNvPr id="5" name="Notes Placeholder 4"/>
          <p:cNvSpPr>
            <a:spLocks noGrp="1"/>
          </p:cNvSpPr>
          <p:nvPr>
            <p:ph type="body" sz="quarter" idx="3"/>
          </p:nvPr>
        </p:nvSpPr>
        <p:spPr>
          <a:xfrm>
            <a:off x="698024" y="4343400"/>
            <a:ext cx="5584190" cy="4114800"/>
          </a:xfrm>
          <a:prstGeom prst="rect">
            <a:avLst/>
          </a:prstGeom>
        </p:spPr>
        <p:txBody>
          <a:bodyPr vert="horz" lIns="92132" tIns="46066" rIns="92132" bIns="4606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3024770" cy="457200"/>
          </a:xfrm>
          <a:prstGeom prst="rect">
            <a:avLst/>
          </a:prstGeom>
        </p:spPr>
        <p:txBody>
          <a:bodyPr vert="horz" lIns="92132" tIns="46066" rIns="92132" bIns="46066" rtlCol="0" anchor="b"/>
          <a:lstStyle>
            <a:lvl1pPr algn="l">
              <a:defRPr sz="1200"/>
            </a:lvl1pPr>
          </a:lstStyle>
          <a:p>
            <a:endParaRPr lang="en-US"/>
          </a:p>
        </p:txBody>
      </p:sp>
      <p:sp>
        <p:nvSpPr>
          <p:cNvPr id="7" name="Slide Number Placeholder 6"/>
          <p:cNvSpPr>
            <a:spLocks noGrp="1"/>
          </p:cNvSpPr>
          <p:nvPr>
            <p:ph type="sldNum" sz="quarter" idx="5"/>
          </p:nvPr>
        </p:nvSpPr>
        <p:spPr>
          <a:xfrm>
            <a:off x="3953852" y="8685213"/>
            <a:ext cx="3024770" cy="457200"/>
          </a:xfrm>
          <a:prstGeom prst="rect">
            <a:avLst/>
          </a:prstGeom>
        </p:spPr>
        <p:txBody>
          <a:bodyPr vert="horz" lIns="92132" tIns="46066" rIns="92132" bIns="46066" rtlCol="0" anchor="b"/>
          <a:lstStyle>
            <a:lvl1pPr algn="r">
              <a:defRPr sz="1200"/>
            </a:lvl1pPr>
          </a:lstStyle>
          <a:p>
            <a:fld id="{A5DD54C6-048A-4D03-9F37-3044277C3A00}" type="slidenum">
              <a:rPr lang="en-US" smtClean="0"/>
              <a:t>‹#›</a:t>
            </a:fld>
            <a:endParaRPr lang="en-US"/>
          </a:p>
        </p:txBody>
      </p:sp>
    </p:spTree>
    <p:extLst>
      <p:ext uri="{BB962C8B-B14F-4D97-AF65-F5344CB8AC3E}">
        <p14:creationId xmlns:p14="http://schemas.microsoft.com/office/powerpoint/2010/main" val="9455922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Rice</a:t>
            </a:r>
            <a:endParaRPr lang="en-US" dirty="0"/>
          </a:p>
        </p:txBody>
      </p:sp>
      <p:sp>
        <p:nvSpPr>
          <p:cNvPr id="4" name="Slide Number Placeholder 3"/>
          <p:cNvSpPr>
            <a:spLocks noGrp="1"/>
          </p:cNvSpPr>
          <p:nvPr>
            <p:ph type="sldNum" sz="quarter" idx="10"/>
          </p:nvPr>
        </p:nvSpPr>
        <p:spPr/>
        <p:txBody>
          <a:bodyPr/>
          <a:lstStyle/>
          <a:p>
            <a:fld id="{A5DD54C6-048A-4D03-9F37-3044277C3A00}" type="slidenum">
              <a:rPr lang="en-US" smtClean="0"/>
              <a:t>2</a:t>
            </a:fld>
            <a:endParaRPr lang="en-US"/>
          </a:p>
        </p:txBody>
      </p:sp>
    </p:spTree>
    <p:extLst>
      <p:ext uri="{BB962C8B-B14F-4D97-AF65-F5344CB8AC3E}">
        <p14:creationId xmlns:p14="http://schemas.microsoft.com/office/powerpoint/2010/main" val="27601794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Glenn</a:t>
            </a:r>
            <a:endParaRPr lang="en-US" dirty="0"/>
          </a:p>
        </p:txBody>
      </p:sp>
      <p:sp>
        <p:nvSpPr>
          <p:cNvPr id="4" name="Slide Number Placeholder 3"/>
          <p:cNvSpPr>
            <a:spLocks noGrp="1"/>
          </p:cNvSpPr>
          <p:nvPr>
            <p:ph type="sldNum" sz="quarter" idx="10"/>
          </p:nvPr>
        </p:nvSpPr>
        <p:spPr/>
        <p:txBody>
          <a:bodyPr/>
          <a:lstStyle/>
          <a:p>
            <a:fld id="{A5DD54C6-048A-4D03-9F37-3044277C3A00}" type="slidenum">
              <a:rPr lang="en-US" smtClean="0"/>
              <a:t>11</a:t>
            </a:fld>
            <a:endParaRPr lang="en-US"/>
          </a:p>
        </p:txBody>
      </p:sp>
    </p:spTree>
    <p:extLst>
      <p:ext uri="{BB962C8B-B14F-4D97-AF65-F5344CB8AC3E}">
        <p14:creationId xmlns:p14="http://schemas.microsoft.com/office/powerpoint/2010/main" val="11779339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Glenn</a:t>
            </a:r>
          </a:p>
          <a:p>
            <a:endParaRPr lang="en-US" dirty="0" smtClean="0"/>
          </a:p>
          <a:p>
            <a:r>
              <a:rPr lang="en-US" dirty="0" err="1" smtClean="0"/>
              <a:t>Metaholdings</a:t>
            </a:r>
            <a:r>
              <a:rPr lang="en-US" dirty="0" smtClean="0"/>
              <a:t> in 2015 (Q1) were 7.1M unique bibs, but</a:t>
            </a:r>
            <a:r>
              <a:rPr lang="en-US" baseline="0" dirty="0" smtClean="0"/>
              <a:t> that included e-resources and </a:t>
            </a:r>
            <a:r>
              <a:rPr lang="en-US" baseline="0" dirty="0" err="1" smtClean="0"/>
              <a:t>microformats</a:t>
            </a:r>
            <a:r>
              <a:rPr lang="en-US" baseline="0" dirty="0" smtClean="0"/>
              <a:t> which have since been de-contributed by all member libraries.  We’ve adjusted that total figure to be about 5.159M unique bibs to try to account for this.   So, the loss of Claremont later that year represented 13.7% of that 5.159M figure.   To try to understand the comparative loss of the nine CSU libraries, we are comparing the lost bibs to that same “healthy” 5.159M figure.  </a:t>
            </a:r>
          </a:p>
          <a:p>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 CSU campuses left because</a:t>
            </a:r>
            <a:r>
              <a:rPr lang="en-US" baseline="0" dirty="0" smtClean="0"/>
              <a:t> they changed ILS vendors, as did the Claremont Colleges.   We similarly expect UNLV to leave because they are changing ILS vendors.  </a:t>
            </a:r>
            <a:endParaRPr lang="en-US" dirty="0" smtClean="0"/>
          </a:p>
          <a:p>
            <a:endParaRPr lang="en-US" dirty="0" smtClean="0"/>
          </a:p>
          <a:p>
            <a:r>
              <a:rPr lang="en-US" dirty="0" smtClean="0"/>
              <a:t>Claremont Colleges</a:t>
            </a:r>
            <a:r>
              <a:rPr lang="en-US" baseline="0" dirty="0" smtClean="0"/>
              <a:t>:  </a:t>
            </a:r>
            <a:r>
              <a:rPr lang="en-US" sz="1200" b="0" i="0" kern="1200" dirty="0" smtClean="0">
                <a:solidFill>
                  <a:schemeClr val="tx1"/>
                </a:solidFill>
                <a:effectLst/>
                <a:latin typeface="+mn-lt"/>
                <a:ea typeface="+mn-ea"/>
                <a:cs typeface="+mn-cs"/>
              </a:rPr>
              <a:t>The undergraduate colleges include Pomona College, Scripps College, Claremont McKenna College, Harvey </a:t>
            </a:r>
            <a:r>
              <a:rPr lang="en-US" sz="1200" b="0" i="0" kern="1200" dirty="0" err="1" smtClean="0">
                <a:solidFill>
                  <a:schemeClr val="tx1"/>
                </a:solidFill>
                <a:effectLst/>
                <a:latin typeface="+mn-lt"/>
                <a:ea typeface="+mn-ea"/>
                <a:cs typeface="+mn-cs"/>
              </a:rPr>
              <a:t>Mudd</a:t>
            </a:r>
            <a:r>
              <a:rPr lang="en-US" sz="1200" b="0" i="0" kern="1200" dirty="0" smtClean="0">
                <a:solidFill>
                  <a:schemeClr val="tx1"/>
                </a:solidFill>
                <a:effectLst/>
                <a:latin typeface="+mn-lt"/>
                <a:ea typeface="+mn-ea"/>
                <a:cs typeface="+mn-cs"/>
              </a:rPr>
              <a:t> College, and </a:t>
            </a:r>
            <a:r>
              <a:rPr lang="en-US" sz="1200" b="0" i="0" kern="1200" dirty="0" err="1" smtClean="0">
                <a:solidFill>
                  <a:schemeClr val="tx1"/>
                </a:solidFill>
                <a:effectLst/>
                <a:latin typeface="+mn-lt"/>
                <a:ea typeface="+mn-ea"/>
                <a:cs typeface="+mn-cs"/>
              </a:rPr>
              <a:t>Pitzer</a:t>
            </a:r>
            <a:r>
              <a:rPr lang="en-US" sz="1200" b="0" i="0" kern="1200" dirty="0" smtClean="0">
                <a:solidFill>
                  <a:schemeClr val="tx1"/>
                </a:solidFill>
                <a:effectLst/>
                <a:latin typeface="+mn-lt"/>
                <a:ea typeface="+mn-ea"/>
                <a:cs typeface="+mn-cs"/>
              </a:rPr>
              <a:t> College. The two graduate institutions include Claremont Graduate University and Keck Graduate Institute. </a:t>
            </a:r>
            <a:endParaRPr lang="en-US" dirty="0"/>
          </a:p>
        </p:txBody>
      </p:sp>
      <p:sp>
        <p:nvSpPr>
          <p:cNvPr id="4" name="Slide Number Placeholder 3"/>
          <p:cNvSpPr>
            <a:spLocks noGrp="1"/>
          </p:cNvSpPr>
          <p:nvPr>
            <p:ph type="sldNum" sz="quarter" idx="10"/>
          </p:nvPr>
        </p:nvSpPr>
        <p:spPr/>
        <p:txBody>
          <a:bodyPr/>
          <a:lstStyle/>
          <a:p>
            <a:fld id="{A5DD54C6-048A-4D03-9F37-3044277C3A00}" type="slidenum">
              <a:rPr lang="en-US" smtClean="0"/>
              <a:t>12</a:t>
            </a:fld>
            <a:endParaRPr lang="en-US"/>
          </a:p>
        </p:txBody>
      </p:sp>
    </p:spTree>
    <p:extLst>
      <p:ext uri="{BB962C8B-B14F-4D97-AF65-F5344CB8AC3E}">
        <p14:creationId xmlns:p14="http://schemas.microsoft.com/office/powerpoint/2010/main" val="10551234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Glenn</a:t>
            </a:r>
          </a:p>
          <a:p>
            <a:endParaRPr lang="en-US" dirty="0" smtClean="0"/>
          </a:p>
          <a:p>
            <a:r>
              <a:rPr lang="en-US" dirty="0" smtClean="0"/>
              <a:t>Note that our contributed numbers have decreased as we have been asked not to contribute</a:t>
            </a:r>
            <a:r>
              <a:rPr lang="en-US" baseline="0" dirty="0" smtClean="0"/>
              <a:t> records for non-lendable materials like </a:t>
            </a:r>
            <a:r>
              <a:rPr lang="en-US" baseline="0" dirty="0" err="1" smtClean="0"/>
              <a:t>ebooks</a:t>
            </a:r>
            <a:r>
              <a:rPr lang="en-US" baseline="0" dirty="0" smtClean="0"/>
              <a:t> and </a:t>
            </a:r>
            <a:r>
              <a:rPr lang="en-US" baseline="0" dirty="0" err="1" smtClean="0"/>
              <a:t>microformats</a:t>
            </a:r>
            <a:r>
              <a:rPr lang="en-US" baseline="0" dirty="0" smtClean="0"/>
              <a:t>.  SCU has been weeding books but not at the rate that these numbers would suggest.   </a:t>
            </a:r>
            <a:r>
              <a:rPr lang="en-US" baseline="0" dirty="0" smtClean="0">
                <a:sym typeface="Wingdings" panose="05000000000000000000" pitchFamily="2" charset="2"/>
              </a:rPr>
              <a:t></a:t>
            </a:r>
          </a:p>
          <a:p>
            <a:endParaRPr lang="en-US" baseline="0" dirty="0" smtClean="0">
              <a:sym typeface="Wingdings" panose="05000000000000000000" pitchFamily="2" charset="2"/>
            </a:endParaRPr>
          </a:p>
          <a:p>
            <a:r>
              <a:rPr lang="en-US" dirty="0" smtClean="0"/>
              <a:t>Our unique holdings have gone up, as other libraries who held our titles have withdrawn.</a:t>
            </a:r>
          </a:p>
          <a:p>
            <a:endParaRPr lang="en-US" baseline="0" dirty="0" smtClean="0">
              <a:sym typeface="Wingdings" panose="05000000000000000000" pitchFamily="2" charset="2"/>
            </a:endParaRPr>
          </a:p>
          <a:p>
            <a:endParaRPr lang="en-US" dirty="0"/>
          </a:p>
        </p:txBody>
      </p:sp>
      <p:sp>
        <p:nvSpPr>
          <p:cNvPr id="4" name="Slide Number Placeholder 3"/>
          <p:cNvSpPr>
            <a:spLocks noGrp="1"/>
          </p:cNvSpPr>
          <p:nvPr>
            <p:ph type="sldNum" sz="quarter" idx="10"/>
          </p:nvPr>
        </p:nvSpPr>
        <p:spPr/>
        <p:txBody>
          <a:bodyPr/>
          <a:lstStyle/>
          <a:p>
            <a:fld id="{A5DD54C6-048A-4D03-9F37-3044277C3A00}" type="slidenum">
              <a:rPr lang="en-US" smtClean="0"/>
              <a:t>13</a:t>
            </a:fld>
            <a:endParaRPr lang="en-US"/>
          </a:p>
        </p:txBody>
      </p:sp>
    </p:spTree>
    <p:extLst>
      <p:ext uri="{BB962C8B-B14F-4D97-AF65-F5344CB8AC3E}">
        <p14:creationId xmlns:p14="http://schemas.microsoft.com/office/powerpoint/2010/main" val="28019404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Glenn</a:t>
            </a:r>
            <a:endParaRPr lang="en-US" dirty="0"/>
          </a:p>
        </p:txBody>
      </p:sp>
      <p:sp>
        <p:nvSpPr>
          <p:cNvPr id="4" name="Slide Number Placeholder 3"/>
          <p:cNvSpPr>
            <a:spLocks noGrp="1"/>
          </p:cNvSpPr>
          <p:nvPr>
            <p:ph type="sldNum" sz="quarter" idx="10"/>
          </p:nvPr>
        </p:nvSpPr>
        <p:spPr/>
        <p:txBody>
          <a:bodyPr/>
          <a:lstStyle/>
          <a:p>
            <a:fld id="{A5DD54C6-048A-4D03-9F37-3044277C3A00}" type="slidenum">
              <a:rPr lang="en-US" smtClean="0"/>
              <a:t>14</a:t>
            </a:fld>
            <a:endParaRPr lang="en-US"/>
          </a:p>
        </p:txBody>
      </p:sp>
    </p:spTree>
    <p:extLst>
      <p:ext uri="{BB962C8B-B14F-4D97-AF65-F5344CB8AC3E}">
        <p14:creationId xmlns:p14="http://schemas.microsoft.com/office/powerpoint/2010/main" val="34403414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Rice</a:t>
            </a:r>
          </a:p>
          <a:p>
            <a:endParaRPr lang="en-US" dirty="0" smtClean="0"/>
          </a:p>
          <a:p>
            <a:r>
              <a:rPr lang="en-US" dirty="0" smtClean="0"/>
              <a:t>Climate</a:t>
            </a:r>
            <a:r>
              <a:rPr lang="en-US" baseline="0" dirty="0" smtClean="0"/>
              <a:t> vs. weather notes:</a:t>
            </a:r>
          </a:p>
          <a:p>
            <a:r>
              <a:rPr lang="en-US" baseline="0" dirty="0" smtClean="0"/>
              <a:t>UC Santa Cruz (research library) joined LINK+ for about a year -- </a:t>
            </a:r>
            <a:r>
              <a:rPr lang="en-US" dirty="0"/>
              <a:t>UCSC went live Aug. 2008 but they didn’t last long. They withdrew Sept. 2009.   This doesn’t exactly correlate to the surge in borrowing that we see for all three libraries during 2009 and 2010, but it probably partially explain it.   </a:t>
            </a:r>
          </a:p>
          <a:p>
            <a:endParaRPr lang="en-US" dirty="0"/>
          </a:p>
          <a:p>
            <a:r>
              <a:rPr lang="en-US" dirty="0"/>
              <a:t>In May 2008, SCU opened a new library facility and moved its collection out of storage (well, 1/3 of its collection).  </a:t>
            </a:r>
          </a:p>
          <a:p>
            <a:endParaRPr lang="en-US" dirty="0"/>
          </a:p>
          <a:p>
            <a:r>
              <a:rPr lang="en-US" dirty="0"/>
              <a:t>SCU’s borrowing stats took a terrific plunge when we moved from Encore as our front-end to Primo, presumably as LINK+ was significantly less easy to find as an option by our patrons.   We moved back to Encore at the end of 2015, so we might see an evening off now.   </a:t>
            </a:r>
          </a:p>
          <a:p>
            <a:endParaRPr lang="en-US" dirty="0"/>
          </a:p>
          <a:p>
            <a:r>
              <a:rPr lang="en-US" dirty="0"/>
              <a:t>Generally speaking, the numbers are going down because of a decrease in the use of print, increased availability of </a:t>
            </a:r>
            <a:r>
              <a:rPr lang="en-US" dirty="0" err="1"/>
              <a:t>ebooks</a:t>
            </a:r>
            <a:r>
              <a:rPr lang="en-US" dirty="0"/>
              <a:t> on all campuses, the introduction of DDA </a:t>
            </a:r>
            <a:r>
              <a:rPr lang="en-US" dirty="0" err="1"/>
              <a:t>ebook</a:t>
            </a:r>
            <a:r>
              <a:rPr lang="en-US" dirty="0"/>
              <a:t> options, and the creation of popular reading and/or children’s literature collections on the three campuses (which probably impacted the total borrowing for pleasure reading).  </a:t>
            </a:r>
          </a:p>
          <a:p>
            <a:endParaRPr lang="en-US" dirty="0"/>
          </a:p>
          <a:p>
            <a:endParaRPr lang="en-US" dirty="0"/>
          </a:p>
          <a:p>
            <a:endParaRPr lang="en-US" dirty="0"/>
          </a:p>
          <a:p>
            <a:endParaRPr lang="en-US" baseline="0" dirty="0" smtClean="0"/>
          </a:p>
        </p:txBody>
      </p:sp>
      <p:sp>
        <p:nvSpPr>
          <p:cNvPr id="4" name="Slide Number Placeholder 3"/>
          <p:cNvSpPr>
            <a:spLocks noGrp="1"/>
          </p:cNvSpPr>
          <p:nvPr>
            <p:ph type="sldNum" sz="quarter" idx="10"/>
          </p:nvPr>
        </p:nvSpPr>
        <p:spPr/>
        <p:txBody>
          <a:bodyPr/>
          <a:lstStyle/>
          <a:p>
            <a:fld id="{A5DD54C6-048A-4D03-9F37-3044277C3A00}" type="slidenum">
              <a:rPr lang="en-US" smtClean="0"/>
              <a:t>15</a:t>
            </a:fld>
            <a:endParaRPr lang="en-US"/>
          </a:p>
        </p:txBody>
      </p:sp>
    </p:spTree>
    <p:extLst>
      <p:ext uri="{BB962C8B-B14F-4D97-AF65-F5344CB8AC3E}">
        <p14:creationId xmlns:p14="http://schemas.microsoft.com/office/powerpoint/2010/main" val="31558636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slide is hidden</a:t>
            </a:r>
          </a:p>
          <a:p>
            <a:endParaRPr lang="en-US" dirty="0" smtClean="0"/>
          </a:p>
          <a:p>
            <a:r>
              <a:rPr lang="en-US" dirty="0" smtClean="0"/>
              <a:t>We realized</a:t>
            </a:r>
            <a:r>
              <a:rPr lang="en-US" baseline="0" dirty="0" smtClean="0"/>
              <a:t> after we pulled this data that the “circulated” statistic isn’t measured the same for all three schools – LMU and USF both include the LINK+ lending as circulations, and SCU does not.   (This is a configuration choice in Millennium/Sierra.)    So SCU’s ratios aren’t quite as bad as they look, but they are still bad – SCU is borrowing more from other libraries than it is lending to its own patrons, in every discipline.  </a:t>
            </a:r>
          </a:p>
          <a:p>
            <a:endParaRPr lang="en-US" baseline="0" dirty="0" smtClean="0"/>
          </a:p>
          <a:p>
            <a:r>
              <a:rPr lang="en-US" dirty="0" smtClean="0"/>
              <a:t>Everyone has 2017</a:t>
            </a:r>
            <a:r>
              <a:rPr lang="en-US" baseline="0" dirty="0" smtClean="0"/>
              <a:t> numbers here, and 2016 numbers in parentheses to show how much better/worse we are doing already.  </a:t>
            </a:r>
          </a:p>
          <a:p>
            <a:endParaRPr lang="en-US" baseline="0" dirty="0" smtClean="0"/>
          </a:p>
          <a:p>
            <a:endParaRPr lang="en-US" dirty="0" smtClean="0"/>
          </a:p>
          <a:p>
            <a:endParaRPr lang="en-US" dirty="0" smtClean="0"/>
          </a:p>
          <a:p>
            <a:pPr rtl="0" eaLnBrk="1" fontAlgn="t" latinLnBrk="0" hangingPunct="1"/>
            <a:endParaRPr lang="en-US" sz="1200" b="0" i="0" u="none" strike="noStrike" kern="1200" dirty="0" smtClean="0">
              <a:solidFill>
                <a:schemeClr val="tx1"/>
              </a:solidFill>
              <a:effectLst/>
              <a:latin typeface="+mn-lt"/>
              <a:ea typeface="+mn-ea"/>
              <a:cs typeface="+mn-cs"/>
            </a:endParaRPr>
          </a:p>
          <a:p>
            <a:pPr rtl="0" eaLnBrk="1" fontAlgn="t" latinLnBrk="0" hangingPunct="1"/>
            <a:endParaRPr lang="en-US" dirty="0"/>
          </a:p>
        </p:txBody>
      </p:sp>
      <p:sp>
        <p:nvSpPr>
          <p:cNvPr id="4" name="Slide Number Placeholder 3"/>
          <p:cNvSpPr>
            <a:spLocks noGrp="1"/>
          </p:cNvSpPr>
          <p:nvPr>
            <p:ph type="sldNum" sz="quarter" idx="10"/>
          </p:nvPr>
        </p:nvSpPr>
        <p:spPr/>
        <p:txBody>
          <a:bodyPr/>
          <a:lstStyle/>
          <a:p>
            <a:fld id="{A5DD54C6-048A-4D03-9F37-3044277C3A00}" type="slidenum">
              <a:rPr lang="en-US" smtClean="0"/>
              <a:t>16</a:t>
            </a:fld>
            <a:endParaRPr lang="en-US"/>
          </a:p>
        </p:txBody>
      </p:sp>
    </p:spTree>
    <p:extLst>
      <p:ext uri="{BB962C8B-B14F-4D97-AF65-F5344CB8AC3E}">
        <p14:creationId xmlns:p14="http://schemas.microsoft.com/office/powerpoint/2010/main" val="37157005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is hidden</a:t>
            </a:r>
            <a:endParaRPr lang="en-US" dirty="0" smtClean="0"/>
          </a:p>
          <a:p>
            <a:endParaRPr lang="en-US" dirty="0" smtClean="0"/>
          </a:p>
          <a:p>
            <a:r>
              <a:rPr lang="en-US" dirty="0" smtClean="0"/>
              <a:t>For the entirety of its</a:t>
            </a:r>
            <a:r>
              <a:rPr lang="en-US" baseline="0" dirty="0" smtClean="0"/>
              <a:t> collection, </a:t>
            </a:r>
            <a:r>
              <a:rPr lang="en-US" dirty="0" smtClean="0"/>
              <a:t>SCU has gone from about a quarter to about a third in only one year!   </a:t>
            </a:r>
          </a:p>
          <a:p>
            <a:endParaRPr lang="en-US" dirty="0" smtClean="0"/>
          </a:p>
          <a:p>
            <a:r>
              <a:rPr lang="en-US" dirty="0" smtClean="0"/>
              <a:t>Rice</a:t>
            </a:r>
            <a:r>
              <a:rPr lang="en-US" baseline="0" dirty="0" smtClean="0"/>
              <a:t> assumes that USF dipping down a bit is because of budget issues and purchasing fewer books?    </a:t>
            </a:r>
          </a:p>
          <a:p>
            <a:endParaRPr lang="en-US" baseline="0" dirty="0" smtClean="0"/>
          </a:p>
          <a:p>
            <a:r>
              <a:rPr lang="en-US" baseline="0" dirty="0" smtClean="0"/>
              <a:t>Why is LMU going down?   Or are these fluctuations normal?</a:t>
            </a:r>
          </a:p>
          <a:p>
            <a:endParaRPr lang="en-US" baseline="0" dirty="0" smtClean="0"/>
          </a:p>
          <a:p>
            <a:endParaRPr lang="en-US" dirty="0" smtClean="0"/>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We realized</a:t>
            </a:r>
            <a:r>
              <a:rPr lang="en-US" baseline="0" dirty="0" smtClean="0"/>
              <a:t> after we pulled this data that the “circulated” statistic isn’t measured the same for all three schools – LMU and USF both include the LINK+ lending as circulations, and SCU does not.   (This is a configuration choice in Millennium/Sierra.)    So SCU’s ratios aren’t quite as bad as they look, but they are still bad – SCU is borrowing more from other libraries than it is lending to its own patrons, in every discipline.  </a:t>
            </a:r>
          </a:p>
          <a:p>
            <a:endParaRPr lang="en-US" dirty="0"/>
          </a:p>
        </p:txBody>
      </p:sp>
      <p:sp>
        <p:nvSpPr>
          <p:cNvPr id="4" name="Slide Number Placeholder 3"/>
          <p:cNvSpPr>
            <a:spLocks noGrp="1"/>
          </p:cNvSpPr>
          <p:nvPr>
            <p:ph type="sldNum" sz="quarter" idx="10"/>
          </p:nvPr>
        </p:nvSpPr>
        <p:spPr/>
        <p:txBody>
          <a:bodyPr/>
          <a:lstStyle/>
          <a:p>
            <a:fld id="{A5DD54C6-048A-4D03-9F37-3044277C3A00}" type="slidenum">
              <a:rPr lang="en-US" smtClean="0"/>
              <a:t>17</a:t>
            </a:fld>
            <a:endParaRPr lang="en-US"/>
          </a:p>
        </p:txBody>
      </p:sp>
    </p:spTree>
    <p:extLst>
      <p:ext uri="{BB962C8B-B14F-4D97-AF65-F5344CB8AC3E}">
        <p14:creationId xmlns:p14="http://schemas.microsoft.com/office/powerpoint/2010/main" val="19020977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Rice</a:t>
            </a:r>
          </a:p>
          <a:p>
            <a:endParaRPr lang="en-US" dirty="0"/>
          </a:p>
        </p:txBody>
      </p:sp>
      <p:sp>
        <p:nvSpPr>
          <p:cNvPr id="4" name="Slide Number Placeholder 3"/>
          <p:cNvSpPr>
            <a:spLocks noGrp="1"/>
          </p:cNvSpPr>
          <p:nvPr>
            <p:ph type="sldNum" sz="quarter" idx="10"/>
          </p:nvPr>
        </p:nvSpPr>
        <p:spPr/>
        <p:txBody>
          <a:bodyPr/>
          <a:lstStyle/>
          <a:p>
            <a:fld id="{A5DD54C6-048A-4D03-9F37-3044277C3A00}" type="slidenum">
              <a:rPr lang="en-US" smtClean="0"/>
              <a:t>18</a:t>
            </a:fld>
            <a:endParaRPr lang="en-US"/>
          </a:p>
        </p:txBody>
      </p:sp>
    </p:spTree>
    <p:extLst>
      <p:ext uri="{BB962C8B-B14F-4D97-AF65-F5344CB8AC3E}">
        <p14:creationId xmlns:p14="http://schemas.microsoft.com/office/powerpoint/2010/main" val="40071037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Rice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Also,</a:t>
            </a:r>
            <a:r>
              <a:rPr lang="en-US" baseline="0" dirty="0" smtClean="0"/>
              <a:t> in one year </a:t>
            </a: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We are each acquiring exact titles where data supports that</a:t>
            </a:r>
          </a:p>
          <a:p>
            <a:endParaRPr lang="en-US" dirty="0" smtClean="0"/>
          </a:p>
          <a:p>
            <a:r>
              <a:rPr lang="en-US" dirty="0" smtClean="0"/>
              <a:t>USF is buying all</a:t>
            </a:r>
            <a:r>
              <a:rPr lang="en-US" baseline="0" dirty="0" smtClean="0"/>
              <a:t> items not already owned with three or more transactions</a:t>
            </a:r>
          </a:p>
          <a:p>
            <a:pPr defTabSz="921315">
              <a:defRPr/>
            </a:pPr>
            <a:r>
              <a:rPr lang="en-US" dirty="0" smtClean="0"/>
              <a:t>USF is facing budget and vendor challenges to be solved before major collection changes can be addressed, but we are interested in drilling deeper into some areas (music, philosophy) to start</a:t>
            </a:r>
          </a:p>
          <a:p>
            <a:pPr defTabSz="921315">
              <a:defRPr/>
            </a:pPr>
            <a:endParaRPr lang="en-US" dirty="0" smtClean="0"/>
          </a:p>
          <a:p>
            <a:pPr defTabSz="921315">
              <a:defRPr/>
            </a:pPr>
            <a:r>
              <a:rPr lang="en-US" dirty="0" smtClean="0"/>
              <a:t>“Circulated” for LMU</a:t>
            </a:r>
            <a:r>
              <a:rPr lang="en-US" baseline="0" dirty="0" smtClean="0"/>
              <a:t> and SCU means circulated by March 2018.  For USF, it means by November 2017.</a:t>
            </a:r>
            <a:endParaRPr lang="en-US" dirty="0" smtClean="0"/>
          </a:p>
          <a:p>
            <a:endParaRPr lang="en-US" baseline="0" dirty="0" smtClean="0"/>
          </a:p>
          <a:p>
            <a:endParaRPr lang="en-US" dirty="0" smtClean="0"/>
          </a:p>
          <a:p>
            <a:r>
              <a:rPr lang="en-US" dirty="0" smtClean="0"/>
              <a:t>We had hoped to see:</a:t>
            </a:r>
          </a:p>
          <a:p>
            <a:pPr lvl="1"/>
            <a:r>
              <a:rPr lang="en-US" dirty="0" smtClean="0"/>
              <a:t>A modest decrease in borrowing through LINK+ as we better satisfy needs through our local collection</a:t>
            </a:r>
          </a:p>
          <a:p>
            <a:pPr lvl="2"/>
            <a:r>
              <a:rPr lang="en-US" dirty="0" smtClean="0"/>
              <a:t>A deeper decrease may mean that the metacollection is not serving our needs as well?   </a:t>
            </a:r>
          </a:p>
          <a:p>
            <a:pPr lvl="1"/>
            <a:r>
              <a:rPr lang="en-US" dirty="0" smtClean="0"/>
              <a:t>(At least) normal levels of circulation for materials added based on this data</a:t>
            </a:r>
          </a:p>
          <a:p>
            <a:endParaRPr lang="en-US" dirty="0" smtClean="0"/>
          </a:p>
          <a:p>
            <a:r>
              <a:rPr lang="en-US" dirty="0" smtClean="0"/>
              <a:t>And we are seeing that!   This is great!  </a:t>
            </a:r>
            <a:endParaRPr lang="en-US" dirty="0"/>
          </a:p>
        </p:txBody>
      </p:sp>
      <p:sp>
        <p:nvSpPr>
          <p:cNvPr id="4" name="Slide Number Placeholder 3"/>
          <p:cNvSpPr>
            <a:spLocks noGrp="1"/>
          </p:cNvSpPr>
          <p:nvPr>
            <p:ph type="sldNum" sz="quarter" idx="10"/>
          </p:nvPr>
        </p:nvSpPr>
        <p:spPr/>
        <p:txBody>
          <a:bodyPr/>
          <a:lstStyle/>
          <a:p>
            <a:fld id="{A5DD54C6-048A-4D03-9F37-3044277C3A00}" type="slidenum">
              <a:rPr lang="en-US" smtClean="0"/>
              <a:t>19</a:t>
            </a:fld>
            <a:endParaRPr lang="en-US"/>
          </a:p>
        </p:txBody>
      </p:sp>
    </p:spTree>
    <p:extLst>
      <p:ext uri="{BB962C8B-B14F-4D97-AF65-F5344CB8AC3E}">
        <p14:creationId xmlns:p14="http://schemas.microsoft.com/office/powerpoint/2010/main" val="5290325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Rice</a:t>
            </a:r>
            <a:endParaRPr lang="en-US" dirty="0"/>
          </a:p>
        </p:txBody>
      </p:sp>
      <p:sp>
        <p:nvSpPr>
          <p:cNvPr id="4" name="Slide Number Placeholder 3"/>
          <p:cNvSpPr>
            <a:spLocks noGrp="1"/>
          </p:cNvSpPr>
          <p:nvPr>
            <p:ph type="sldNum" sz="quarter" idx="10"/>
          </p:nvPr>
        </p:nvSpPr>
        <p:spPr/>
        <p:txBody>
          <a:bodyPr/>
          <a:lstStyle/>
          <a:p>
            <a:fld id="{A5DD54C6-048A-4D03-9F37-3044277C3A00}" type="slidenum">
              <a:rPr lang="en-US" smtClean="0"/>
              <a:t>20</a:t>
            </a:fld>
            <a:endParaRPr lang="en-US"/>
          </a:p>
        </p:txBody>
      </p:sp>
    </p:spTree>
    <p:extLst>
      <p:ext uri="{BB962C8B-B14F-4D97-AF65-F5344CB8AC3E}">
        <p14:creationId xmlns:p14="http://schemas.microsoft.com/office/powerpoint/2010/main" val="4275941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60658" lvl="1" defTabSz="921315">
              <a:defRPr/>
            </a:pPr>
            <a:r>
              <a:rPr lang="en-US" dirty="0" smtClean="0"/>
              <a:t>Rice</a:t>
            </a:r>
          </a:p>
          <a:p>
            <a:pPr marL="460658" lvl="1" defTabSz="921315">
              <a:defRPr/>
            </a:pPr>
            <a:endParaRPr lang="en-US" dirty="0" smtClean="0"/>
          </a:p>
          <a:p>
            <a:pPr marL="460658" lvl="1" defTabSz="921315">
              <a:defRPr/>
            </a:pPr>
            <a:r>
              <a:rPr lang="en-US" dirty="0" smtClean="0"/>
              <a:t>Following Charleston</a:t>
            </a:r>
            <a:r>
              <a:rPr lang="en-US" baseline="0" dirty="0" smtClean="0"/>
              <a:t> (2014) and Timberline (2015), I found myself facing a lot of questions about how best to evaluate what we had been doing at Santa Clara, especially as we were looking at starting a major initiative to weed the print collection. </a:t>
            </a:r>
            <a:r>
              <a:rPr lang="en-US" dirty="0" smtClean="0"/>
              <a:t>Especially</a:t>
            </a:r>
            <a:r>
              <a:rPr lang="en-US" baseline="0" dirty="0" smtClean="0"/>
              <a:t> interesting to me were studies from </a:t>
            </a:r>
            <a:r>
              <a:rPr lang="en-US" baseline="0" dirty="0" err="1" smtClean="0"/>
              <a:t>OhioLink</a:t>
            </a:r>
            <a:r>
              <a:rPr lang="en-US" baseline="0" dirty="0" smtClean="0"/>
              <a:t> and GWLA that suggested that many academic libraries are buying the same books, which then have zero circulation at all of the libraries.  </a:t>
            </a:r>
            <a:endParaRPr lang="en-US" dirty="0" smtClean="0"/>
          </a:p>
          <a:p>
            <a:pPr lvl="1"/>
            <a:endParaRPr lang="en-US" baseline="0" dirty="0" smtClean="0"/>
          </a:p>
          <a:p>
            <a:pPr lvl="1"/>
            <a:r>
              <a:rPr lang="en-US" baseline="0" dirty="0" smtClean="0"/>
              <a:t>I wanted to know how well Santa Clara’s collection was performing and what we could do better, especially in terms of what improvements we could make in either automating our collection development process with YBP or leveraging their tools and services to make things simpler for our subject librarians.   The budget had also not seen any significant changes in terms of how well we supported our various academic programs in at least a generation, so I was also interested to know whether we should flow some money toward growing programs, and whether that would create a “whack a mole” situation with ILL borrowing.   </a:t>
            </a:r>
            <a:endParaRPr lang="en-US" dirty="0" smtClean="0"/>
          </a:p>
          <a:p>
            <a:endParaRPr lang="en-US" dirty="0"/>
          </a:p>
        </p:txBody>
      </p:sp>
      <p:sp>
        <p:nvSpPr>
          <p:cNvPr id="4" name="Slide Number Placeholder 3"/>
          <p:cNvSpPr>
            <a:spLocks noGrp="1"/>
          </p:cNvSpPr>
          <p:nvPr>
            <p:ph type="sldNum" sz="quarter" idx="10"/>
          </p:nvPr>
        </p:nvSpPr>
        <p:spPr/>
        <p:txBody>
          <a:bodyPr/>
          <a:lstStyle/>
          <a:p>
            <a:fld id="{A5DD54C6-048A-4D03-9F37-3044277C3A00}" type="slidenum">
              <a:rPr lang="en-US" smtClean="0"/>
              <a:t>3</a:t>
            </a:fld>
            <a:endParaRPr lang="en-US"/>
          </a:p>
        </p:txBody>
      </p:sp>
    </p:spTree>
    <p:extLst>
      <p:ext uri="{BB962C8B-B14F-4D97-AF65-F5344CB8AC3E}">
        <p14:creationId xmlns:p14="http://schemas.microsoft.com/office/powerpoint/2010/main" val="17430524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Rice</a:t>
            </a:r>
            <a:endParaRPr lang="en-US" dirty="0"/>
          </a:p>
        </p:txBody>
      </p:sp>
      <p:sp>
        <p:nvSpPr>
          <p:cNvPr id="4" name="Slide Number Placeholder 3"/>
          <p:cNvSpPr>
            <a:spLocks noGrp="1"/>
          </p:cNvSpPr>
          <p:nvPr>
            <p:ph type="sldNum" sz="quarter" idx="10"/>
          </p:nvPr>
        </p:nvSpPr>
        <p:spPr/>
        <p:txBody>
          <a:bodyPr/>
          <a:lstStyle/>
          <a:p>
            <a:fld id="{A5DD54C6-048A-4D03-9F37-3044277C3A00}" type="slidenum">
              <a:rPr lang="en-US" smtClean="0"/>
              <a:t>21</a:t>
            </a:fld>
            <a:endParaRPr lang="en-US"/>
          </a:p>
        </p:txBody>
      </p:sp>
    </p:spTree>
    <p:extLst>
      <p:ext uri="{BB962C8B-B14F-4D97-AF65-F5344CB8AC3E}">
        <p14:creationId xmlns:p14="http://schemas.microsoft.com/office/powerpoint/2010/main" val="26137809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Rice</a:t>
            </a:r>
            <a:endParaRPr lang="en-US" dirty="0"/>
          </a:p>
        </p:txBody>
      </p:sp>
      <p:sp>
        <p:nvSpPr>
          <p:cNvPr id="4" name="Slide Number Placeholder 3"/>
          <p:cNvSpPr>
            <a:spLocks noGrp="1"/>
          </p:cNvSpPr>
          <p:nvPr>
            <p:ph type="sldNum" sz="quarter" idx="10"/>
          </p:nvPr>
        </p:nvSpPr>
        <p:spPr/>
        <p:txBody>
          <a:bodyPr/>
          <a:lstStyle/>
          <a:p>
            <a:fld id="{A5DD54C6-048A-4D03-9F37-3044277C3A00}" type="slidenum">
              <a:rPr lang="en-US" smtClean="0"/>
              <a:t>22</a:t>
            </a:fld>
            <a:endParaRPr lang="en-US"/>
          </a:p>
        </p:txBody>
      </p:sp>
    </p:spTree>
    <p:extLst>
      <p:ext uri="{BB962C8B-B14F-4D97-AF65-F5344CB8AC3E}">
        <p14:creationId xmlns:p14="http://schemas.microsoft.com/office/powerpoint/2010/main" val="3288421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Glenn</a:t>
            </a:r>
            <a:endParaRPr lang="en-US" dirty="0" smtClean="0"/>
          </a:p>
          <a:p>
            <a:endParaRPr lang="en-US" dirty="0" smtClean="0"/>
          </a:p>
          <a:p>
            <a:r>
              <a:rPr lang="en-US" dirty="0" smtClean="0"/>
              <a:t>USF has 2017</a:t>
            </a:r>
            <a:r>
              <a:rPr lang="en-US" baseline="0" dirty="0" smtClean="0"/>
              <a:t> data here</a:t>
            </a:r>
          </a:p>
          <a:p>
            <a:r>
              <a:rPr lang="en-US" baseline="0" dirty="0" smtClean="0"/>
              <a:t>LMU has 2017 data here</a:t>
            </a:r>
          </a:p>
          <a:p>
            <a:r>
              <a:rPr lang="en-US" baseline="0" dirty="0" smtClean="0"/>
              <a:t>SCU has 2017 data here</a:t>
            </a:r>
          </a:p>
          <a:p>
            <a:endParaRPr lang="en-US" dirty="0" smtClean="0"/>
          </a:p>
          <a:p>
            <a:endParaRPr lang="en-US" dirty="0" smtClean="0"/>
          </a:p>
          <a:p>
            <a:r>
              <a:rPr lang="en-US" dirty="0" smtClean="0"/>
              <a:t>http://www.scu.edu/about/at_a_glance.cfm</a:t>
            </a:r>
          </a:p>
          <a:p>
            <a:r>
              <a:rPr lang="en-US" dirty="0" smtClean="0"/>
              <a:t>http://www.scu.edu/about/students.cfm</a:t>
            </a:r>
          </a:p>
          <a:p>
            <a:r>
              <a:rPr lang="en-US" dirty="0" smtClean="0"/>
              <a:t>https://www.usfca.edu/about-usf/what-you-need-to-know/facts-statistics</a:t>
            </a:r>
          </a:p>
          <a:p>
            <a:r>
              <a:rPr lang="en-US" dirty="0" smtClean="0"/>
              <a:t>https://www.usfca.edu/sites/default/files/pdfs/usf_fact_book_and_almanac.pdf</a:t>
            </a:r>
            <a:endParaRPr lang="en-US" dirty="0"/>
          </a:p>
        </p:txBody>
      </p:sp>
      <p:sp>
        <p:nvSpPr>
          <p:cNvPr id="4" name="Slide Number Placeholder 3"/>
          <p:cNvSpPr>
            <a:spLocks noGrp="1"/>
          </p:cNvSpPr>
          <p:nvPr>
            <p:ph type="sldNum" sz="quarter" idx="10"/>
          </p:nvPr>
        </p:nvSpPr>
        <p:spPr/>
        <p:txBody>
          <a:bodyPr/>
          <a:lstStyle/>
          <a:p>
            <a:fld id="{A5DD54C6-048A-4D03-9F37-3044277C3A00}" type="slidenum">
              <a:rPr lang="en-US" smtClean="0"/>
              <a:t>4</a:t>
            </a:fld>
            <a:endParaRPr lang="en-US"/>
          </a:p>
        </p:txBody>
      </p:sp>
    </p:spTree>
    <p:extLst>
      <p:ext uri="{BB962C8B-B14F-4D97-AF65-F5344CB8AC3E}">
        <p14:creationId xmlns:p14="http://schemas.microsoft.com/office/powerpoint/2010/main" val="2335877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Glenn</a:t>
            </a:r>
            <a:endParaRPr lang="en-US" dirty="0" smtClean="0"/>
          </a:p>
          <a:p>
            <a:endParaRPr lang="en-US" dirty="0" smtClean="0"/>
          </a:p>
          <a:p>
            <a:r>
              <a:rPr lang="en-US" dirty="0" smtClean="0"/>
              <a:t>(Don’t get into the consortium changes yet on this slide)</a:t>
            </a:r>
          </a:p>
          <a:p>
            <a:endParaRPr lang="en-US" dirty="0" smtClean="0"/>
          </a:p>
          <a:p>
            <a:r>
              <a:rPr lang="en-US" dirty="0" smtClean="0"/>
              <a:t>Within the consortium:</a:t>
            </a:r>
          </a:p>
          <a:p>
            <a:pPr lvl="1"/>
            <a:r>
              <a:rPr lang="en-US" dirty="0" smtClean="0"/>
              <a:t>SCU holds 117.869 bibs uniquely (16.1% of total SCU bibs)</a:t>
            </a:r>
          </a:p>
          <a:p>
            <a:pPr lvl="1"/>
            <a:r>
              <a:rPr lang="en-US" dirty="0" smtClean="0"/>
              <a:t>USF holds 192.844 bibs uniquely (24.2% of total USF bibs)</a:t>
            </a:r>
          </a:p>
          <a:p>
            <a:endParaRPr lang="en-US" dirty="0"/>
          </a:p>
        </p:txBody>
      </p:sp>
      <p:sp>
        <p:nvSpPr>
          <p:cNvPr id="4" name="Slide Number Placeholder 3"/>
          <p:cNvSpPr>
            <a:spLocks noGrp="1"/>
          </p:cNvSpPr>
          <p:nvPr>
            <p:ph type="sldNum" sz="quarter" idx="10"/>
          </p:nvPr>
        </p:nvSpPr>
        <p:spPr/>
        <p:txBody>
          <a:bodyPr/>
          <a:lstStyle/>
          <a:p>
            <a:fld id="{A5DD54C6-048A-4D03-9F37-3044277C3A00}" type="slidenum">
              <a:rPr lang="en-US" smtClean="0"/>
              <a:t>5</a:t>
            </a:fld>
            <a:endParaRPr lang="en-US"/>
          </a:p>
        </p:txBody>
      </p:sp>
    </p:spTree>
    <p:extLst>
      <p:ext uri="{BB962C8B-B14F-4D97-AF65-F5344CB8AC3E}">
        <p14:creationId xmlns:p14="http://schemas.microsoft.com/office/powerpoint/2010/main" val="28160974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Glenn</a:t>
            </a:r>
            <a:endParaRPr lang="en-US" dirty="0" smtClean="0"/>
          </a:p>
          <a:p>
            <a:endParaRPr lang="en-US" dirty="0" smtClean="0"/>
          </a:p>
          <a:p>
            <a:r>
              <a:rPr lang="en-US" dirty="0" smtClean="0"/>
              <a:t>Compared to ILL, many/most patrons organically discover that LINK+ exists and make use of it, thus increasing our “ILL” borrowing activity especially for undergraduates</a:t>
            </a:r>
          </a:p>
          <a:p>
            <a:pPr lvl="1"/>
            <a:r>
              <a:rPr lang="en-US" dirty="0" smtClean="0"/>
              <a:t>Hence, plausible to assess unmet demand for all patron types</a:t>
            </a:r>
          </a:p>
          <a:p>
            <a:endParaRPr lang="en-US" dirty="0"/>
          </a:p>
        </p:txBody>
      </p:sp>
      <p:sp>
        <p:nvSpPr>
          <p:cNvPr id="4" name="Slide Number Placeholder 3"/>
          <p:cNvSpPr>
            <a:spLocks noGrp="1"/>
          </p:cNvSpPr>
          <p:nvPr>
            <p:ph type="sldNum" sz="quarter" idx="10"/>
          </p:nvPr>
        </p:nvSpPr>
        <p:spPr/>
        <p:txBody>
          <a:bodyPr/>
          <a:lstStyle/>
          <a:p>
            <a:fld id="{A5DD54C6-048A-4D03-9F37-3044277C3A00}" type="slidenum">
              <a:rPr lang="en-US" smtClean="0"/>
              <a:t>6</a:t>
            </a:fld>
            <a:endParaRPr lang="en-US"/>
          </a:p>
        </p:txBody>
      </p:sp>
    </p:spTree>
    <p:extLst>
      <p:ext uri="{BB962C8B-B14F-4D97-AF65-F5344CB8AC3E}">
        <p14:creationId xmlns:p14="http://schemas.microsoft.com/office/powerpoint/2010/main" val="27480065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Glenn</a:t>
            </a:r>
            <a:endParaRPr lang="en-US" dirty="0" smtClean="0"/>
          </a:p>
          <a:p>
            <a:endParaRPr lang="en-US" dirty="0" smtClean="0"/>
          </a:p>
          <a:p>
            <a:r>
              <a:rPr lang="en-US" dirty="0" smtClean="0"/>
              <a:t>This</a:t>
            </a:r>
            <a:r>
              <a:rPr lang="en-US" baseline="0" dirty="0" smtClean="0"/>
              <a:t> article was really useful for its lit review</a:t>
            </a:r>
          </a:p>
          <a:p>
            <a:r>
              <a:rPr lang="en-US" dirty="0"/>
              <a:t>Forrest E. Link, Yuji </a:t>
            </a:r>
            <a:r>
              <a:rPr lang="en-US" dirty="0" err="1"/>
              <a:t>Tosaka</a:t>
            </a:r>
            <a:r>
              <a:rPr lang="en-US" dirty="0"/>
              <a:t>, and Cathy </a:t>
            </a:r>
            <a:r>
              <a:rPr lang="en-US" dirty="0" err="1"/>
              <a:t>Weng</a:t>
            </a:r>
            <a:r>
              <a:rPr lang="en-US" dirty="0"/>
              <a:t>. "Mining and Analyzing Circulation and ILL Data for Informed Collection Development.“</a:t>
            </a:r>
          </a:p>
          <a:p>
            <a:endParaRPr lang="en-US" dirty="0" smtClean="0"/>
          </a:p>
          <a:p>
            <a:pPr defTabSz="921315">
              <a:defRPr/>
            </a:pPr>
            <a:r>
              <a:rPr lang="en-US" dirty="0" smtClean="0"/>
              <a:t>We eliminated transactions for all audio and video formats and manga (but not graphic novels) as being outside of scope, as this data would not inform what we buy</a:t>
            </a:r>
          </a:p>
          <a:p>
            <a:endParaRPr lang="en-US" dirty="0" smtClean="0"/>
          </a:p>
          <a:p>
            <a:pPr defTabSz="921315">
              <a:defRPr/>
            </a:pPr>
            <a:r>
              <a:rPr lang="en-US" dirty="0" err="1" smtClean="0"/>
              <a:t>ILLiad</a:t>
            </a:r>
            <a:r>
              <a:rPr lang="en-US" dirty="0" smtClean="0"/>
              <a:t> transactions were so fewer in number (about 10% of LINK+ activity) that we have ignored them </a:t>
            </a:r>
          </a:p>
          <a:p>
            <a:endParaRPr lang="en-US" dirty="0"/>
          </a:p>
        </p:txBody>
      </p:sp>
      <p:sp>
        <p:nvSpPr>
          <p:cNvPr id="4" name="Slide Number Placeholder 3"/>
          <p:cNvSpPr>
            <a:spLocks noGrp="1"/>
          </p:cNvSpPr>
          <p:nvPr>
            <p:ph type="sldNum" sz="quarter" idx="10"/>
          </p:nvPr>
        </p:nvSpPr>
        <p:spPr/>
        <p:txBody>
          <a:bodyPr/>
          <a:lstStyle/>
          <a:p>
            <a:fld id="{A5DD54C6-048A-4D03-9F37-3044277C3A00}" type="slidenum">
              <a:rPr lang="en-US" smtClean="0"/>
              <a:t>7</a:t>
            </a:fld>
            <a:endParaRPr lang="en-US"/>
          </a:p>
        </p:txBody>
      </p:sp>
    </p:spTree>
    <p:extLst>
      <p:ext uri="{BB962C8B-B14F-4D97-AF65-F5344CB8AC3E}">
        <p14:creationId xmlns:p14="http://schemas.microsoft.com/office/powerpoint/2010/main" val="7121554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smtClean="0"/>
              <a:t>Glenn</a:t>
            </a:r>
            <a:endParaRPr lang="en-US" dirty="0" smtClean="0"/>
          </a:p>
          <a:p>
            <a:pPr lvl="1"/>
            <a:endParaRPr lang="en-US" dirty="0" smtClean="0"/>
          </a:p>
          <a:p>
            <a:pPr lvl="1"/>
            <a:r>
              <a:rPr lang="en-US" dirty="0" smtClean="0"/>
              <a:t>SCU</a:t>
            </a:r>
            <a:r>
              <a:rPr lang="en-US" baseline="0" dirty="0" smtClean="0"/>
              <a:t> bought materials in:</a:t>
            </a:r>
            <a:endParaRPr lang="en-US" dirty="0" smtClean="0"/>
          </a:p>
          <a:p>
            <a:pPr lvl="1"/>
            <a:r>
              <a:rPr lang="en-US" dirty="0" smtClean="0"/>
              <a:t>Food and culture</a:t>
            </a:r>
          </a:p>
          <a:p>
            <a:pPr lvl="1"/>
            <a:r>
              <a:rPr lang="en-US" dirty="0" smtClean="0"/>
              <a:t>Intersection of science and religion</a:t>
            </a:r>
          </a:p>
          <a:p>
            <a:pPr lvl="1"/>
            <a:r>
              <a:rPr lang="en-US" dirty="0" smtClean="0"/>
              <a:t>Selected topics in SF Bay Area history </a:t>
            </a:r>
          </a:p>
          <a:p>
            <a:pPr lvl="1"/>
            <a:r>
              <a:rPr lang="en-US" dirty="0" smtClean="0"/>
              <a:t>Gender studies (especially transgender issues)</a:t>
            </a:r>
          </a:p>
          <a:p>
            <a:pPr lvl="1"/>
            <a:r>
              <a:rPr lang="en-US" dirty="0" smtClean="0"/>
              <a:t>The Holocaust</a:t>
            </a:r>
          </a:p>
          <a:p>
            <a:endParaRPr lang="en-US" dirty="0" smtClean="0"/>
          </a:p>
          <a:p>
            <a:endParaRPr lang="en-US" dirty="0" smtClean="0"/>
          </a:p>
          <a:p>
            <a:pPr defTabSz="921315">
              <a:defRPr/>
            </a:pPr>
            <a:r>
              <a:rPr lang="en-US" dirty="0" smtClean="0"/>
              <a:t>Especially interesting for interdisciplinary topics (e.g. food and culture) where no one subject librarian would have anticipated the amount of borrowing</a:t>
            </a:r>
          </a:p>
          <a:p>
            <a:endParaRPr lang="en-US" dirty="0"/>
          </a:p>
        </p:txBody>
      </p:sp>
      <p:sp>
        <p:nvSpPr>
          <p:cNvPr id="4" name="Slide Number Placeholder 3"/>
          <p:cNvSpPr>
            <a:spLocks noGrp="1"/>
          </p:cNvSpPr>
          <p:nvPr>
            <p:ph type="sldNum" sz="quarter" idx="10"/>
          </p:nvPr>
        </p:nvSpPr>
        <p:spPr/>
        <p:txBody>
          <a:bodyPr/>
          <a:lstStyle/>
          <a:p>
            <a:fld id="{A5DD54C6-048A-4D03-9F37-3044277C3A00}" type="slidenum">
              <a:rPr lang="en-US" smtClean="0"/>
              <a:t>8</a:t>
            </a:fld>
            <a:endParaRPr lang="en-US"/>
          </a:p>
        </p:txBody>
      </p:sp>
    </p:spTree>
    <p:extLst>
      <p:ext uri="{BB962C8B-B14F-4D97-AF65-F5344CB8AC3E}">
        <p14:creationId xmlns:p14="http://schemas.microsoft.com/office/powerpoint/2010/main" val="16096664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Glenn</a:t>
            </a:r>
          </a:p>
          <a:p>
            <a:endParaRPr lang="en-US" dirty="0" smtClean="0"/>
          </a:p>
          <a:p>
            <a:r>
              <a:rPr lang="en-US" dirty="0" smtClean="0"/>
              <a:t>SCU:   don’t spend a lot of time reflecting on whether</a:t>
            </a:r>
            <a:r>
              <a:rPr lang="en-US" baseline="0" dirty="0" smtClean="0"/>
              <a:t> to buy a book.   If we don’t own it (or our copy is missing/lost) and there are multiple borrowings, we buy it if it is available at a reasonable price.   Anything else (non-reasonable price, we already own it, it falls massively outside our collecting strategy) gets referred to the subject librarian to consider.  </a:t>
            </a:r>
          </a:p>
          <a:p>
            <a:endParaRPr lang="en-US" dirty="0" smtClean="0"/>
          </a:p>
          <a:p>
            <a:r>
              <a:rPr lang="en-US" dirty="0" smtClean="0"/>
              <a:t>USF currently spends about 10% of our total budget (including endowments) on print monographs,  while SCU spends about 5%</a:t>
            </a:r>
          </a:p>
          <a:p>
            <a:endParaRPr lang="en-US" dirty="0"/>
          </a:p>
        </p:txBody>
      </p:sp>
      <p:sp>
        <p:nvSpPr>
          <p:cNvPr id="4" name="Slide Number Placeholder 3"/>
          <p:cNvSpPr>
            <a:spLocks noGrp="1"/>
          </p:cNvSpPr>
          <p:nvPr>
            <p:ph type="sldNum" sz="quarter" idx="10"/>
          </p:nvPr>
        </p:nvSpPr>
        <p:spPr/>
        <p:txBody>
          <a:bodyPr/>
          <a:lstStyle/>
          <a:p>
            <a:fld id="{A5DD54C6-048A-4D03-9F37-3044277C3A00}" type="slidenum">
              <a:rPr lang="en-US" smtClean="0"/>
              <a:t>9</a:t>
            </a:fld>
            <a:endParaRPr lang="en-US"/>
          </a:p>
        </p:txBody>
      </p:sp>
    </p:spTree>
    <p:extLst>
      <p:ext uri="{BB962C8B-B14F-4D97-AF65-F5344CB8AC3E}">
        <p14:creationId xmlns:p14="http://schemas.microsoft.com/office/powerpoint/2010/main" val="1596090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Glenn</a:t>
            </a:r>
          </a:p>
          <a:p>
            <a:endParaRPr lang="en-US" dirty="0"/>
          </a:p>
        </p:txBody>
      </p:sp>
      <p:sp>
        <p:nvSpPr>
          <p:cNvPr id="4" name="Slide Number Placeholder 3"/>
          <p:cNvSpPr>
            <a:spLocks noGrp="1"/>
          </p:cNvSpPr>
          <p:nvPr>
            <p:ph type="sldNum" sz="quarter" idx="10"/>
          </p:nvPr>
        </p:nvSpPr>
        <p:spPr/>
        <p:txBody>
          <a:bodyPr/>
          <a:lstStyle/>
          <a:p>
            <a:fld id="{A5DD54C6-048A-4D03-9F37-3044277C3A00}" type="slidenum">
              <a:rPr lang="en-US" smtClean="0"/>
              <a:t>10</a:t>
            </a:fld>
            <a:endParaRPr lang="en-US"/>
          </a:p>
        </p:txBody>
      </p:sp>
    </p:spTree>
    <p:extLst>
      <p:ext uri="{BB962C8B-B14F-4D97-AF65-F5344CB8AC3E}">
        <p14:creationId xmlns:p14="http://schemas.microsoft.com/office/powerpoint/2010/main" val="8454712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B2816596-F329-402E-A4A2-6E6B7965BDA8}" type="datetimeFigureOut">
              <a:rPr lang="en-US" smtClean="0"/>
              <a:t>3/16/2018</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8434512-59E1-4313-BEBA-BA04FF7AF71E}"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2816596-F329-402E-A4A2-6E6B7965BDA8}" type="datetimeFigureOut">
              <a:rPr lang="en-US" smtClean="0"/>
              <a:t>3/16/2018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434512-59E1-4313-BEBA-BA04FF7AF71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2816596-F329-402E-A4A2-6E6B7965BDA8}" type="datetimeFigureOut">
              <a:rPr lang="en-US" smtClean="0"/>
              <a:t>3/16/2018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434512-59E1-4313-BEBA-BA04FF7AF71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2816596-F329-402E-A4A2-6E6B7965BDA8}" type="datetimeFigureOut">
              <a:rPr lang="en-US" smtClean="0"/>
              <a:t>3/16/2018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434512-59E1-4313-BEBA-BA04FF7AF71E}"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2816596-F329-402E-A4A2-6E6B7965BDA8}" type="datetimeFigureOut">
              <a:rPr lang="en-US" smtClean="0"/>
              <a:t>3/16/2018</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68434512-59E1-4313-BEBA-BA04FF7AF71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2816596-F329-402E-A4A2-6E6B7965BDA8}" type="datetimeFigureOut">
              <a:rPr lang="en-US" smtClean="0"/>
              <a:t>3/16/2018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434512-59E1-4313-BEBA-BA04FF7AF71E}"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2816596-F329-402E-A4A2-6E6B7965BDA8}" type="datetimeFigureOut">
              <a:rPr lang="en-US" smtClean="0"/>
              <a:t>3/16/2018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434512-59E1-4313-BEBA-BA04FF7AF71E}"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2816596-F329-402E-A4A2-6E6B7965BDA8}" type="datetimeFigureOut">
              <a:rPr lang="en-US" smtClean="0"/>
              <a:t>3/16/2018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434512-59E1-4313-BEBA-BA04FF7AF71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816596-F329-402E-A4A2-6E6B7965BDA8}" type="datetimeFigureOut">
              <a:rPr lang="en-US" smtClean="0"/>
              <a:t>3/16/2018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434512-59E1-4313-BEBA-BA04FF7AF71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2816596-F329-402E-A4A2-6E6B7965BDA8}" type="datetimeFigureOut">
              <a:rPr lang="en-US" smtClean="0"/>
              <a:t>3/16/2018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434512-59E1-4313-BEBA-BA04FF7AF71E}"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2816596-F329-402E-A4A2-6E6B7965BDA8}" type="datetimeFigureOut">
              <a:rPr lang="en-US" smtClean="0"/>
              <a:t>3/16/2018</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68434512-59E1-4313-BEBA-BA04FF7AF71E}"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B2816596-F329-402E-A4A2-6E6B7965BDA8}" type="datetimeFigureOut">
              <a:rPr lang="en-US" smtClean="0"/>
              <a:t>3/16/2018</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8434512-59E1-4313-BEBA-BA04FF7AF71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3200400"/>
            <a:ext cx="6400800" cy="1981200"/>
          </a:xfrm>
        </p:spPr>
        <p:txBody>
          <a:bodyPr>
            <a:normAutofit fontScale="92500"/>
          </a:bodyPr>
          <a:lstStyle/>
          <a:p>
            <a:endParaRPr lang="en-US" dirty="0" smtClean="0"/>
          </a:p>
          <a:p>
            <a:r>
              <a:rPr lang="en-US" dirty="0" smtClean="0"/>
              <a:t>Rice Majors, Santa Clara University</a:t>
            </a:r>
          </a:p>
          <a:p>
            <a:r>
              <a:rPr lang="en-US" dirty="0" smtClean="0"/>
              <a:t>Glenn Johnson-</a:t>
            </a:r>
            <a:r>
              <a:rPr lang="en-US" dirty="0" err="1" smtClean="0"/>
              <a:t>Grau</a:t>
            </a:r>
            <a:r>
              <a:rPr lang="en-US" dirty="0" smtClean="0"/>
              <a:t>, Loyola Marymount University</a:t>
            </a:r>
          </a:p>
          <a:p>
            <a:r>
              <a:rPr lang="en-US" dirty="0" smtClean="0"/>
              <a:t>19 March 2018, Los Angeles CA</a:t>
            </a:r>
            <a:endParaRPr lang="en-US" dirty="0"/>
          </a:p>
        </p:txBody>
      </p:sp>
      <p:sp>
        <p:nvSpPr>
          <p:cNvPr id="2" name="Title 1"/>
          <p:cNvSpPr>
            <a:spLocks noGrp="1"/>
          </p:cNvSpPr>
          <p:nvPr>
            <p:ph type="ctrTitle"/>
          </p:nvPr>
        </p:nvSpPr>
        <p:spPr/>
        <p:txBody>
          <a:bodyPr>
            <a:normAutofit fontScale="90000"/>
          </a:bodyPr>
          <a:lstStyle/>
          <a:p>
            <a:r>
              <a:rPr lang="en-US" dirty="0" smtClean="0"/>
              <a:t>Aligning our Books to our </a:t>
            </a:r>
            <a:r>
              <a:rPr lang="en-US" dirty="0"/>
              <a:t>Patrons</a:t>
            </a:r>
            <a:br>
              <a:rPr lang="en-US" dirty="0"/>
            </a:br>
            <a:r>
              <a:rPr lang="en-US" sz="2200" dirty="0" smtClean="0"/>
              <a:t>How </a:t>
            </a:r>
            <a:r>
              <a:rPr lang="en-US" sz="2200" dirty="0"/>
              <a:t>can we assess what we are </a:t>
            </a:r>
            <a:r>
              <a:rPr lang="en-US" sz="2200" b="1" dirty="0"/>
              <a:t>not</a:t>
            </a:r>
            <a:r>
              <a:rPr lang="en-US" sz="2200" dirty="0"/>
              <a:t> doing in </a:t>
            </a:r>
            <a:r>
              <a:rPr lang="en-US" sz="2200" dirty="0" smtClean="0"/>
              <a:t>collection </a:t>
            </a:r>
            <a:r>
              <a:rPr lang="en-US" sz="2200" dirty="0"/>
              <a:t>development?</a:t>
            </a:r>
            <a:r>
              <a:rPr lang="en-US" dirty="0"/>
              <a:t/>
            </a:r>
            <a:br>
              <a:rPr lang="en-US" dirty="0"/>
            </a:br>
            <a:endParaRPr lang="en-US" dirty="0"/>
          </a:p>
        </p:txBody>
      </p:sp>
    </p:spTree>
    <p:extLst>
      <p:ext uri="{BB962C8B-B14F-4D97-AF65-F5344CB8AC3E}">
        <p14:creationId xmlns:p14="http://schemas.microsoft.com/office/powerpoint/2010/main" val="31890711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Year 3 </a:t>
            </a:r>
            <a:endParaRPr lang="en-US" dirty="0"/>
          </a:p>
        </p:txBody>
      </p:sp>
      <p:sp>
        <p:nvSpPr>
          <p:cNvPr id="3" name="Content Placeholder 2"/>
          <p:cNvSpPr>
            <a:spLocks noGrp="1"/>
          </p:cNvSpPr>
          <p:nvPr>
            <p:ph sz="quarter" idx="1"/>
          </p:nvPr>
        </p:nvSpPr>
        <p:spPr/>
        <p:txBody>
          <a:bodyPr/>
          <a:lstStyle/>
          <a:p>
            <a:r>
              <a:rPr lang="en-US" dirty="0" smtClean="0"/>
              <a:t>All three continued to purchase materials based on this data</a:t>
            </a:r>
          </a:p>
          <a:p>
            <a:r>
              <a:rPr lang="en-US" dirty="0" smtClean="0"/>
              <a:t>SCU received a mid-year budget cut such that we didn’t have the opportunity to address our questions about budget structure</a:t>
            </a:r>
          </a:p>
          <a:p>
            <a:pPr lvl="1"/>
            <a:r>
              <a:rPr lang="en-US" dirty="0" smtClean="0"/>
              <a:t>SCU still allocated some funds toward this project, though!</a:t>
            </a:r>
          </a:p>
          <a:p>
            <a:r>
              <a:rPr lang="en-US" dirty="0" smtClean="0"/>
              <a:t>The LINK+ consortium received news about membership composition, giving us new concerns</a:t>
            </a:r>
            <a:endParaRPr lang="en-US" dirty="0"/>
          </a:p>
        </p:txBody>
      </p:sp>
    </p:spTree>
    <p:extLst>
      <p:ext uri="{BB962C8B-B14F-4D97-AF65-F5344CB8AC3E}">
        <p14:creationId xmlns:p14="http://schemas.microsoft.com/office/powerpoint/2010/main" val="22503076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Consortium changes (2017)</a:t>
            </a:r>
            <a:endParaRPr lang="en-US" dirty="0"/>
          </a:p>
        </p:txBody>
      </p:sp>
      <p:sp>
        <p:nvSpPr>
          <p:cNvPr id="3" name="Content Placeholder 2"/>
          <p:cNvSpPr>
            <a:spLocks noGrp="1"/>
          </p:cNvSpPr>
          <p:nvPr>
            <p:ph sz="quarter" idx="1"/>
          </p:nvPr>
        </p:nvSpPr>
        <p:spPr/>
        <p:txBody>
          <a:bodyPr>
            <a:normAutofit lnSpcReduction="10000"/>
          </a:bodyPr>
          <a:lstStyle/>
          <a:p>
            <a:r>
              <a:rPr lang="en-US" b="1" dirty="0" smtClean="0">
                <a:solidFill>
                  <a:srgbClr val="C00000"/>
                </a:solidFill>
              </a:rPr>
              <a:t>Farewell</a:t>
            </a:r>
            <a:r>
              <a:rPr lang="en-US" dirty="0" smtClean="0"/>
              <a:t> to </a:t>
            </a:r>
            <a:r>
              <a:rPr lang="en-US" dirty="0"/>
              <a:t>Cal Poly </a:t>
            </a:r>
            <a:r>
              <a:rPr lang="en-US" dirty="0" smtClean="0"/>
              <a:t>Pomona, Cal Poly San </a:t>
            </a:r>
            <a:r>
              <a:rPr lang="en-US" dirty="0"/>
              <a:t>Luis Obispo, California Maritime Academy, CSU East Bay, CSU Fresno, CSU Stanislaus, SFSU, </a:t>
            </a:r>
            <a:r>
              <a:rPr lang="en-US" dirty="0" smtClean="0"/>
              <a:t>SJSU, </a:t>
            </a:r>
            <a:r>
              <a:rPr lang="en-US" dirty="0"/>
              <a:t>Sonoma </a:t>
            </a:r>
            <a:r>
              <a:rPr lang="en-US" dirty="0" smtClean="0"/>
              <a:t>State</a:t>
            </a:r>
          </a:p>
          <a:p>
            <a:r>
              <a:rPr lang="en-US" b="1" dirty="0" smtClean="0">
                <a:solidFill>
                  <a:srgbClr val="C00000"/>
                </a:solidFill>
              </a:rPr>
              <a:t>Welcome</a:t>
            </a:r>
            <a:r>
              <a:rPr lang="en-US" dirty="0" smtClean="0"/>
              <a:t> to </a:t>
            </a:r>
            <a:r>
              <a:rPr lang="en-US" dirty="0"/>
              <a:t>San Joaquin Delta College, Amador County Library, Lodi Public Library, Stanislaus County Library, Calaveras County Library, </a:t>
            </a:r>
            <a:r>
              <a:rPr lang="en-US" dirty="0" smtClean="0"/>
              <a:t>SPLASH </a:t>
            </a:r>
            <a:r>
              <a:rPr lang="en-US" dirty="0"/>
              <a:t>(Benicia Public, Dixon Public, Solano </a:t>
            </a:r>
            <a:r>
              <a:rPr lang="en-US" dirty="0" smtClean="0"/>
              <a:t>County, </a:t>
            </a:r>
            <a:r>
              <a:rPr lang="en-US" dirty="0"/>
              <a:t>and St. Helena Public libraries), City College of San Francisco, University of the </a:t>
            </a:r>
            <a:r>
              <a:rPr lang="en-US" dirty="0" smtClean="0"/>
              <a:t>Pacific</a:t>
            </a:r>
          </a:p>
          <a:p>
            <a:r>
              <a:rPr lang="en-US" dirty="0" smtClean="0"/>
              <a:t>CSU Long Beach is on a six-month hiatus</a:t>
            </a:r>
          </a:p>
          <a:p>
            <a:r>
              <a:rPr lang="en-US" dirty="0" smtClean="0"/>
              <a:t>We anticipate that UNLV will also depart</a:t>
            </a:r>
          </a:p>
        </p:txBody>
      </p:sp>
    </p:spTree>
    <p:extLst>
      <p:ext uri="{BB962C8B-B14F-4D97-AF65-F5344CB8AC3E}">
        <p14:creationId xmlns:p14="http://schemas.microsoft.com/office/powerpoint/2010/main" val="41413635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Consortium changes (2015-17)</a:t>
            </a:r>
            <a:endParaRPr lang="en-US" dirty="0"/>
          </a:p>
        </p:txBody>
      </p:sp>
      <p:sp>
        <p:nvSpPr>
          <p:cNvPr id="3" name="Content Placeholder 2"/>
          <p:cNvSpPr>
            <a:spLocks noGrp="1"/>
          </p:cNvSpPr>
          <p:nvPr>
            <p:ph sz="quarter" idx="1"/>
          </p:nvPr>
        </p:nvSpPr>
        <p:spPr/>
        <p:txBody>
          <a:bodyPr/>
          <a:lstStyle/>
          <a:p>
            <a:r>
              <a:rPr lang="en-US" dirty="0"/>
              <a:t>Membership (65 to 68) and diversity of </a:t>
            </a:r>
            <a:r>
              <a:rPr lang="en-US" dirty="0" smtClean="0"/>
              <a:t>membership affected </a:t>
            </a:r>
          </a:p>
          <a:p>
            <a:pPr lvl="1"/>
            <a:r>
              <a:rPr lang="en-US" dirty="0" smtClean="0"/>
              <a:t>2017:  Nine CSU campuses withdraw</a:t>
            </a:r>
          </a:p>
          <a:p>
            <a:pPr lvl="2"/>
            <a:r>
              <a:rPr lang="en-US" dirty="0" smtClean="0"/>
              <a:t>Loss of 1.9 million unique bibs (37% of 2015 </a:t>
            </a:r>
            <a:r>
              <a:rPr lang="en-US" dirty="0" err="1" smtClean="0"/>
              <a:t>metaholdings</a:t>
            </a:r>
            <a:r>
              <a:rPr lang="en-US" dirty="0" smtClean="0"/>
              <a:t>)</a:t>
            </a:r>
          </a:p>
          <a:p>
            <a:pPr lvl="1"/>
            <a:r>
              <a:rPr lang="en-US" dirty="0" smtClean="0"/>
              <a:t>2015:  Claremont Colleges withdraw</a:t>
            </a:r>
          </a:p>
          <a:p>
            <a:pPr lvl="2"/>
            <a:r>
              <a:rPr lang="en-US" dirty="0" smtClean="0"/>
              <a:t>Loss of 709k unique bibs lost (13.7% of 2015 </a:t>
            </a:r>
            <a:r>
              <a:rPr lang="en-US" dirty="0" err="1" smtClean="0"/>
              <a:t>metaholdings</a:t>
            </a:r>
            <a:r>
              <a:rPr lang="en-US" dirty="0" smtClean="0"/>
              <a:t>)</a:t>
            </a:r>
          </a:p>
          <a:p>
            <a:r>
              <a:rPr lang="en-US" dirty="0" smtClean="0"/>
              <a:t>Our unique holdings have gone up, as other libraries who held our titles have withdrawn</a:t>
            </a:r>
          </a:p>
          <a:p>
            <a:r>
              <a:rPr lang="en-US" dirty="0" smtClean="0"/>
              <a:t>Have purchasing </a:t>
            </a:r>
            <a:r>
              <a:rPr lang="en-US" dirty="0"/>
              <a:t>efforts from the last two years </a:t>
            </a:r>
            <a:r>
              <a:rPr lang="en-US" dirty="0" smtClean="0"/>
              <a:t>made </a:t>
            </a:r>
            <a:r>
              <a:rPr lang="en-US" dirty="0"/>
              <a:t>the meta-collection more resilient to the </a:t>
            </a:r>
            <a:r>
              <a:rPr lang="en-US" dirty="0" smtClean="0"/>
              <a:t>departures?</a:t>
            </a:r>
          </a:p>
          <a:p>
            <a:endParaRPr lang="en-US" dirty="0"/>
          </a:p>
        </p:txBody>
      </p:sp>
    </p:spTree>
    <p:extLst>
      <p:ext uri="{BB962C8B-B14F-4D97-AF65-F5344CB8AC3E}">
        <p14:creationId xmlns:p14="http://schemas.microsoft.com/office/powerpoint/2010/main" val="4436208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Our roles in the consortium </a:t>
            </a:r>
            <a:r>
              <a:rPr lang="en-US" dirty="0" smtClean="0"/>
              <a:t>changed</a:t>
            </a:r>
            <a:endParaRPr lang="en-US" dirty="0"/>
          </a:p>
        </p:txBody>
      </p:sp>
      <p:sp>
        <p:nvSpPr>
          <p:cNvPr id="3" name="Content Placeholder 2"/>
          <p:cNvSpPr>
            <a:spLocks noGrp="1"/>
          </p:cNvSpPr>
          <p:nvPr>
            <p:ph sz="quarter" idx="1"/>
          </p:nvPr>
        </p:nvSpPr>
        <p:spPr/>
        <p:txBody>
          <a:bodyPr/>
          <a:lstStyle/>
          <a:p>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969052162"/>
              </p:ext>
            </p:extLst>
          </p:nvPr>
        </p:nvGraphicFramePr>
        <p:xfrm>
          <a:off x="1447800" y="1616765"/>
          <a:ext cx="6096001" cy="1473200"/>
        </p:xfrm>
        <a:graphic>
          <a:graphicData uri="http://schemas.openxmlformats.org/drawingml/2006/table">
            <a:tbl>
              <a:tblPr firstRow="1" bandRow="1">
                <a:tableStyleId>{5C22544A-7EE6-4342-B048-85BDC9FD1C3A}</a:tableStyleId>
              </a:tblPr>
              <a:tblGrid>
                <a:gridCol w="2406316">
                  <a:extLst>
                    <a:ext uri="{9D8B030D-6E8A-4147-A177-3AD203B41FA5}">
                      <a16:colId xmlns:a16="http://schemas.microsoft.com/office/drawing/2014/main" val="20000"/>
                    </a:ext>
                  </a:extLst>
                </a:gridCol>
                <a:gridCol w="962526">
                  <a:extLst>
                    <a:ext uri="{9D8B030D-6E8A-4147-A177-3AD203B41FA5}">
                      <a16:colId xmlns:a16="http://schemas.microsoft.com/office/drawing/2014/main" val="20001"/>
                    </a:ext>
                  </a:extLst>
                </a:gridCol>
                <a:gridCol w="909053">
                  <a:extLst>
                    <a:ext uri="{9D8B030D-6E8A-4147-A177-3AD203B41FA5}">
                      <a16:colId xmlns:a16="http://schemas.microsoft.com/office/drawing/2014/main" val="20002"/>
                    </a:ext>
                  </a:extLst>
                </a:gridCol>
                <a:gridCol w="909053">
                  <a:extLst>
                    <a:ext uri="{9D8B030D-6E8A-4147-A177-3AD203B41FA5}">
                      <a16:colId xmlns:a16="http://schemas.microsoft.com/office/drawing/2014/main" val="20003"/>
                    </a:ext>
                  </a:extLst>
                </a:gridCol>
                <a:gridCol w="909053">
                  <a:extLst>
                    <a:ext uri="{9D8B030D-6E8A-4147-A177-3AD203B41FA5}">
                      <a16:colId xmlns:a16="http://schemas.microsoft.com/office/drawing/2014/main" val="20004"/>
                    </a:ext>
                  </a:extLst>
                </a:gridCol>
              </a:tblGrid>
              <a:tr h="152400">
                <a:tc>
                  <a:txBody>
                    <a:bodyPr/>
                    <a:lstStyle/>
                    <a:p>
                      <a:r>
                        <a:rPr lang="en-US" dirty="0" smtClean="0"/>
                        <a:t>Summer</a:t>
                      </a:r>
                      <a:r>
                        <a:rPr lang="en-US" baseline="0" dirty="0" smtClean="0"/>
                        <a:t> 2015</a:t>
                      </a:r>
                      <a:endParaRPr lang="en-US" dirty="0"/>
                    </a:p>
                  </a:txBody>
                  <a:tcPr/>
                </a:tc>
                <a:tc>
                  <a:txBody>
                    <a:bodyPr/>
                    <a:lstStyle/>
                    <a:p>
                      <a:r>
                        <a:rPr lang="en-US" dirty="0" smtClean="0"/>
                        <a:t>SCU</a:t>
                      </a:r>
                      <a:endParaRPr lang="en-US" dirty="0"/>
                    </a:p>
                  </a:txBody>
                  <a:tcPr/>
                </a:tc>
                <a:tc>
                  <a:txBody>
                    <a:bodyPr/>
                    <a:lstStyle/>
                    <a:p>
                      <a:r>
                        <a:rPr lang="en-US" dirty="0" smtClean="0"/>
                        <a:t>USF</a:t>
                      </a:r>
                      <a:endParaRPr lang="en-US" dirty="0"/>
                    </a:p>
                  </a:txBody>
                  <a:tcPr/>
                </a:tc>
                <a:tc>
                  <a:txBody>
                    <a:bodyPr/>
                    <a:lstStyle/>
                    <a:p>
                      <a:r>
                        <a:rPr lang="en-US" dirty="0" smtClean="0"/>
                        <a:t>LMU</a:t>
                      </a:r>
                      <a:endParaRPr lang="en-US" dirty="0"/>
                    </a:p>
                  </a:txBody>
                  <a:tcPr/>
                </a:tc>
                <a:tc>
                  <a:txBody>
                    <a:bodyPr/>
                    <a:lstStyle/>
                    <a:p>
                      <a:r>
                        <a:rPr lang="en-US" dirty="0" smtClean="0"/>
                        <a:t>All 65</a:t>
                      </a:r>
                      <a:endParaRPr lang="en-US" dirty="0"/>
                    </a:p>
                  </a:txBody>
                  <a:tcPr/>
                </a:tc>
                <a:extLst>
                  <a:ext uri="{0D108BD9-81ED-4DB2-BD59-A6C34878D82A}">
                    <a16:rowId xmlns:a16="http://schemas.microsoft.com/office/drawing/2014/main" val="10000"/>
                  </a:ext>
                </a:extLst>
              </a:tr>
              <a:tr h="0">
                <a:tc>
                  <a:txBody>
                    <a:bodyPr/>
                    <a:lstStyle/>
                    <a:p>
                      <a:r>
                        <a:rPr lang="en-US" dirty="0" smtClean="0"/>
                        <a:t>Titles contributed</a:t>
                      </a:r>
                      <a:endParaRPr lang="en-US" dirty="0"/>
                    </a:p>
                  </a:txBody>
                  <a:tcPr/>
                </a:tc>
                <a:tc>
                  <a:txBody>
                    <a:bodyPr/>
                    <a:lstStyle/>
                    <a:p>
                      <a:r>
                        <a:rPr lang="en-US" dirty="0" smtClean="0"/>
                        <a:t>733,792</a:t>
                      </a:r>
                      <a:endParaRPr lang="en-US" dirty="0"/>
                    </a:p>
                  </a:txBody>
                  <a:tcPr/>
                </a:tc>
                <a:tc>
                  <a:txBody>
                    <a:bodyPr/>
                    <a:lstStyle/>
                    <a:p>
                      <a:r>
                        <a:rPr lang="en-US" dirty="0" smtClean="0"/>
                        <a:t>794,700</a:t>
                      </a:r>
                    </a:p>
                  </a:txBody>
                  <a:tcPr/>
                </a:tc>
                <a:tc>
                  <a:txBody>
                    <a:bodyPr/>
                    <a:lstStyle/>
                    <a:p>
                      <a:r>
                        <a:rPr lang="en-US" dirty="0" smtClean="0"/>
                        <a:t>673,873</a:t>
                      </a:r>
                    </a:p>
                  </a:txBody>
                  <a:tcPr/>
                </a:tc>
                <a:tc>
                  <a:txBody>
                    <a:bodyPr/>
                    <a:lstStyle/>
                    <a:p>
                      <a:r>
                        <a:rPr lang="en-US" dirty="0" smtClean="0"/>
                        <a:t>8.5M</a:t>
                      </a:r>
                    </a:p>
                  </a:txBody>
                  <a:tcPr/>
                </a:tc>
                <a:extLst>
                  <a:ext uri="{0D108BD9-81ED-4DB2-BD59-A6C34878D82A}">
                    <a16:rowId xmlns:a16="http://schemas.microsoft.com/office/drawing/2014/main" val="10001"/>
                  </a:ext>
                </a:extLst>
              </a:tr>
              <a:tr h="370840">
                <a:tc>
                  <a:txBody>
                    <a:bodyPr/>
                    <a:lstStyle/>
                    <a:p>
                      <a:r>
                        <a:rPr lang="en-US" dirty="0" smtClean="0"/>
                        <a:t>Unique</a:t>
                      </a:r>
                      <a:r>
                        <a:rPr lang="en-US" baseline="0" dirty="0" smtClean="0"/>
                        <a:t> titles held</a:t>
                      </a:r>
                      <a:endParaRPr lang="en-US" dirty="0"/>
                    </a:p>
                  </a:txBody>
                  <a:tcPr/>
                </a:tc>
                <a:tc>
                  <a:txBody>
                    <a:bodyPr/>
                    <a:lstStyle/>
                    <a:p>
                      <a:r>
                        <a:rPr lang="en-US" dirty="0" smtClean="0"/>
                        <a:t>117,869</a:t>
                      </a:r>
                      <a:endParaRPr lang="en-US" dirty="0"/>
                    </a:p>
                  </a:txBody>
                  <a:tcPr/>
                </a:tc>
                <a:tc>
                  <a:txBody>
                    <a:bodyPr/>
                    <a:lstStyle/>
                    <a:p>
                      <a:r>
                        <a:rPr lang="en-US" dirty="0" smtClean="0"/>
                        <a:t>192,844</a:t>
                      </a:r>
                    </a:p>
                  </a:txBody>
                  <a:tcPr/>
                </a:tc>
                <a:tc>
                  <a:txBody>
                    <a:bodyPr/>
                    <a:lstStyle/>
                    <a:p>
                      <a:r>
                        <a:rPr lang="en-US" dirty="0" smtClean="0"/>
                        <a:t>114,642</a:t>
                      </a:r>
                    </a:p>
                  </a:txBody>
                  <a:tcPr/>
                </a:tc>
                <a:tc>
                  <a:txBody>
                    <a:bodyPr/>
                    <a:lstStyle/>
                    <a:p>
                      <a:r>
                        <a:rPr lang="en-US" dirty="0" smtClean="0"/>
                        <a:t>4.5M</a:t>
                      </a:r>
                    </a:p>
                  </a:txBody>
                  <a:tcPr/>
                </a:tc>
                <a:extLst>
                  <a:ext uri="{0D108BD9-81ED-4DB2-BD59-A6C34878D82A}">
                    <a16:rowId xmlns:a16="http://schemas.microsoft.com/office/drawing/2014/main" val="10002"/>
                  </a:ext>
                </a:extLst>
              </a:tr>
              <a:tr h="370840">
                <a:tc>
                  <a:txBody>
                    <a:bodyPr/>
                    <a:lstStyle/>
                    <a:p>
                      <a:r>
                        <a:rPr lang="en-US" dirty="0" smtClean="0"/>
                        <a:t>%</a:t>
                      </a:r>
                      <a:r>
                        <a:rPr lang="en-US" baseline="0" dirty="0" smtClean="0"/>
                        <a:t> solely held of own titles</a:t>
                      </a:r>
                      <a:endParaRPr lang="en-US" dirty="0"/>
                    </a:p>
                  </a:txBody>
                  <a:tcPr/>
                </a:tc>
                <a:tc>
                  <a:txBody>
                    <a:bodyPr/>
                    <a:lstStyle/>
                    <a:p>
                      <a:r>
                        <a:rPr lang="en-US" dirty="0" smtClean="0"/>
                        <a:t>16.1%</a:t>
                      </a:r>
                      <a:endParaRPr lang="en-US" dirty="0"/>
                    </a:p>
                  </a:txBody>
                  <a:tcPr/>
                </a:tc>
                <a:tc>
                  <a:txBody>
                    <a:bodyPr/>
                    <a:lstStyle/>
                    <a:p>
                      <a:r>
                        <a:rPr lang="en-US" dirty="0" smtClean="0"/>
                        <a:t>24.2%</a:t>
                      </a:r>
                    </a:p>
                  </a:txBody>
                  <a:tcPr/>
                </a:tc>
                <a:tc>
                  <a:txBody>
                    <a:bodyPr/>
                    <a:lstStyle/>
                    <a:p>
                      <a:r>
                        <a:rPr lang="en-US" dirty="0" smtClean="0"/>
                        <a:t>17.0%</a:t>
                      </a:r>
                    </a:p>
                  </a:txBody>
                  <a:tcPr/>
                </a:tc>
                <a:tc>
                  <a:txBody>
                    <a:bodyPr/>
                    <a:lstStyle/>
                    <a:p>
                      <a:r>
                        <a:rPr lang="en-US" dirty="0" smtClean="0"/>
                        <a:t>52.9%</a:t>
                      </a:r>
                    </a:p>
                  </a:txBody>
                  <a:tcPr/>
                </a:tc>
                <a:extLst>
                  <a:ext uri="{0D108BD9-81ED-4DB2-BD59-A6C34878D82A}">
                    <a16:rowId xmlns:a16="http://schemas.microsoft.com/office/drawing/2014/main" val="10003"/>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574264641"/>
              </p:ext>
            </p:extLst>
          </p:nvPr>
        </p:nvGraphicFramePr>
        <p:xfrm>
          <a:off x="1447800" y="3429000"/>
          <a:ext cx="6096001" cy="1483360"/>
        </p:xfrm>
        <a:graphic>
          <a:graphicData uri="http://schemas.openxmlformats.org/drawingml/2006/table">
            <a:tbl>
              <a:tblPr firstRow="1" bandRow="1">
                <a:tableStyleId>{5C22544A-7EE6-4342-B048-85BDC9FD1C3A}</a:tableStyleId>
              </a:tblPr>
              <a:tblGrid>
                <a:gridCol w="2406316">
                  <a:extLst>
                    <a:ext uri="{9D8B030D-6E8A-4147-A177-3AD203B41FA5}">
                      <a16:colId xmlns:a16="http://schemas.microsoft.com/office/drawing/2014/main" val="20000"/>
                    </a:ext>
                  </a:extLst>
                </a:gridCol>
                <a:gridCol w="962526">
                  <a:extLst>
                    <a:ext uri="{9D8B030D-6E8A-4147-A177-3AD203B41FA5}">
                      <a16:colId xmlns:a16="http://schemas.microsoft.com/office/drawing/2014/main" val="20001"/>
                    </a:ext>
                  </a:extLst>
                </a:gridCol>
                <a:gridCol w="909053">
                  <a:extLst>
                    <a:ext uri="{9D8B030D-6E8A-4147-A177-3AD203B41FA5}">
                      <a16:colId xmlns:a16="http://schemas.microsoft.com/office/drawing/2014/main" val="20002"/>
                    </a:ext>
                  </a:extLst>
                </a:gridCol>
                <a:gridCol w="909053">
                  <a:extLst>
                    <a:ext uri="{9D8B030D-6E8A-4147-A177-3AD203B41FA5}">
                      <a16:colId xmlns:a16="http://schemas.microsoft.com/office/drawing/2014/main" val="20003"/>
                    </a:ext>
                  </a:extLst>
                </a:gridCol>
                <a:gridCol w="909053">
                  <a:extLst>
                    <a:ext uri="{9D8B030D-6E8A-4147-A177-3AD203B41FA5}">
                      <a16:colId xmlns:a16="http://schemas.microsoft.com/office/drawing/2014/main" val="20004"/>
                    </a:ext>
                  </a:extLst>
                </a:gridCol>
              </a:tblGrid>
              <a:tr h="370840">
                <a:tc>
                  <a:txBody>
                    <a:bodyPr/>
                    <a:lstStyle/>
                    <a:p>
                      <a:r>
                        <a:rPr lang="en-US" dirty="0" smtClean="0"/>
                        <a:t>Summer 2017</a:t>
                      </a:r>
                      <a:endParaRPr lang="en-US" dirty="0"/>
                    </a:p>
                  </a:txBody>
                  <a:tcPr/>
                </a:tc>
                <a:tc>
                  <a:txBody>
                    <a:bodyPr/>
                    <a:lstStyle/>
                    <a:p>
                      <a:r>
                        <a:rPr lang="en-US" dirty="0" smtClean="0"/>
                        <a:t>SCU</a:t>
                      </a:r>
                      <a:endParaRPr lang="en-US" dirty="0"/>
                    </a:p>
                  </a:txBody>
                  <a:tcPr/>
                </a:tc>
                <a:tc>
                  <a:txBody>
                    <a:bodyPr/>
                    <a:lstStyle/>
                    <a:p>
                      <a:r>
                        <a:rPr lang="en-US" dirty="0" smtClean="0"/>
                        <a:t>USF</a:t>
                      </a:r>
                      <a:endParaRPr lang="en-US" dirty="0"/>
                    </a:p>
                  </a:txBody>
                  <a:tcPr/>
                </a:tc>
                <a:tc>
                  <a:txBody>
                    <a:bodyPr/>
                    <a:lstStyle/>
                    <a:p>
                      <a:r>
                        <a:rPr lang="en-US" dirty="0" smtClean="0"/>
                        <a:t>LMU</a:t>
                      </a:r>
                      <a:endParaRPr lang="en-US" dirty="0"/>
                    </a:p>
                  </a:txBody>
                  <a:tcPr/>
                </a:tc>
                <a:tc>
                  <a:txBody>
                    <a:bodyPr/>
                    <a:lstStyle/>
                    <a:p>
                      <a:r>
                        <a:rPr lang="en-US" dirty="0" smtClean="0"/>
                        <a:t>All 68</a:t>
                      </a:r>
                      <a:endParaRPr lang="en-US" dirty="0"/>
                    </a:p>
                  </a:txBody>
                  <a:tcPr/>
                </a:tc>
                <a:extLst>
                  <a:ext uri="{0D108BD9-81ED-4DB2-BD59-A6C34878D82A}">
                    <a16:rowId xmlns:a16="http://schemas.microsoft.com/office/drawing/2014/main" val="10000"/>
                  </a:ext>
                </a:extLst>
              </a:tr>
              <a:tr h="370840">
                <a:tc>
                  <a:txBody>
                    <a:bodyPr/>
                    <a:lstStyle/>
                    <a:p>
                      <a:r>
                        <a:rPr lang="en-US" dirty="0" smtClean="0"/>
                        <a:t>Titles contributed</a:t>
                      </a:r>
                      <a:endParaRPr lang="en-US" dirty="0"/>
                    </a:p>
                  </a:txBody>
                  <a:tcPr/>
                </a:tc>
                <a:tc>
                  <a:txBody>
                    <a:bodyPr/>
                    <a:lstStyle/>
                    <a:p>
                      <a:r>
                        <a:rPr lang="en-US" dirty="0" smtClean="0"/>
                        <a:t>723,773</a:t>
                      </a:r>
                      <a:endParaRPr lang="en-US" dirty="0"/>
                    </a:p>
                  </a:txBody>
                  <a:tcPr/>
                </a:tc>
                <a:tc>
                  <a:txBody>
                    <a:bodyPr/>
                    <a:lstStyle/>
                    <a:p>
                      <a:r>
                        <a:rPr lang="en-US" dirty="0" smtClean="0"/>
                        <a:t>730,244</a:t>
                      </a:r>
                    </a:p>
                  </a:txBody>
                  <a:tcPr/>
                </a:tc>
                <a:tc>
                  <a:txBody>
                    <a:bodyPr/>
                    <a:lstStyle/>
                    <a:p>
                      <a:r>
                        <a:rPr lang="en-US" dirty="0" smtClean="0"/>
                        <a:t>696,272</a:t>
                      </a:r>
                    </a:p>
                  </a:txBody>
                  <a:tcPr/>
                </a:tc>
                <a:tc>
                  <a:txBody>
                    <a:bodyPr/>
                    <a:lstStyle/>
                    <a:p>
                      <a:r>
                        <a:rPr lang="en-US" dirty="0" smtClean="0"/>
                        <a:t>6.8M</a:t>
                      </a:r>
                    </a:p>
                  </a:txBody>
                  <a:tcPr/>
                </a:tc>
                <a:extLst>
                  <a:ext uri="{0D108BD9-81ED-4DB2-BD59-A6C34878D82A}">
                    <a16:rowId xmlns:a16="http://schemas.microsoft.com/office/drawing/2014/main" val="10001"/>
                  </a:ext>
                </a:extLst>
              </a:tr>
              <a:tr h="370840">
                <a:tc>
                  <a:txBody>
                    <a:bodyPr/>
                    <a:lstStyle/>
                    <a:p>
                      <a:r>
                        <a:rPr lang="en-US" dirty="0" smtClean="0"/>
                        <a:t>Unique</a:t>
                      </a:r>
                      <a:r>
                        <a:rPr lang="en-US" baseline="0" dirty="0" smtClean="0"/>
                        <a:t> titles held</a:t>
                      </a:r>
                      <a:endParaRPr lang="en-US" dirty="0"/>
                    </a:p>
                  </a:txBody>
                  <a:tcPr/>
                </a:tc>
                <a:tc>
                  <a:txBody>
                    <a:bodyPr/>
                    <a:lstStyle/>
                    <a:p>
                      <a:r>
                        <a:rPr lang="en-US" dirty="0" smtClean="0"/>
                        <a:t>155,910</a:t>
                      </a:r>
                      <a:endParaRPr lang="en-US" dirty="0"/>
                    </a:p>
                  </a:txBody>
                  <a:tcPr/>
                </a:tc>
                <a:tc>
                  <a:txBody>
                    <a:bodyPr/>
                    <a:lstStyle/>
                    <a:p>
                      <a:r>
                        <a:rPr lang="en-US" dirty="0" smtClean="0"/>
                        <a:t>216,949</a:t>
                      </a:r>
                    </a:p>
                  </a:txBody>
                  <a:tcPr/>
                </a:tc>
                <a:tc>
                  <a:txBody>
                    <a:bodyPr/>
                    <a:lstStyle/>
                    <a:p>
                      <a:r>
                        <a:rPr lang="en-US" dirty="0" smtClean="0"/>
                        <a:t>183,177</a:t>
                      </a:r>
                    </a:p>
                  </a:txBody>
                  <a:tcPr/>
                </a:tc>
                <a:tc>
                  <a:txBody>
                    <a:bodyPr/>
                    <a:lstStyle/>
                    <a:p>
                      <a:r>
                        <a:rPr lang="en-US" dirty="0" smtClean="0"/>
                        <a:t>3.6M</a:t>
                      </a:r>
                    </a:p>
                  </a:txBody>
                  <a:tcPr/>
                </a:tc>
                <a:extLst>
                  <a:ext uri="{0D108BD9-81ED-4DB2-BD59-A6C34878D82A}">
                    <a16:rowId xmlns:a16="http://schemas.microsoft.com/office/drawing/2014/main" val="10002"/>
                  </a:ext>
                </a:extLst>
              </a:tr>
              <a:tr h="370840">
                <a:tc>
                  <a:txBody>
                    <a:bodyPr/>
                    <a:lstStyle/>
                    <a:p>
                      <a:r>
                        <a:rPr lang="en-US" dirty="0" smtClean="0"/>
                        <a:t>%</a:t>
                      </a:r>
                      <a:r>
                        <a:rPr lang="en-US" baseline="0" dirty="0" smtClean="0"/>
                        <a:t> solely held of own titles</a:t>
                      </a:r>
                      <a:endParaRPr lang="en-US" dirty="0"/>
                    </a:p>
                  </a:txBody>
                  <a:tcPr/>
                </a:tc>
                <a:tc>
                  <a:txBody>
                    <a:bodyPr/>
                    <a:lstStyle/>
                    <a:p>
                      <a:r>
                        <a:rPr lang="en-US" dirty="0" smtClean="0"/>
                        <a:t>21.5%</a:t>
                      </a:r>
                      <a:endParaRPr lang="en-US" dirty="0"/>
                    </a:p>
                  </a:txBody>
                  <a:tcPr/>
                </a:tc>
                <a:tc>
                  <a:txBody>
                    <a:bodyPr/>
                    <a:lstStyle/>
                    <a:p>
                      <a:r>
                        <a:rPr lang="en-US" dirty="0" smtClean="0"/>
                        <a:t>29.7%</a:t>
                      </a:r>
                    </a:p>
                  </a:txBody>
                  <a:tcPr/>
                </a:tc>
                <a:tc>
                  <a:txBody>
                    <a:bodyPr/>
                    <a:lstStyle/>
                    <a:p>
                      <a:r>
                        <a:rPr lang="en-US" dirty="0" smtClean="0"/>
                        <a:t>26.3%</a:t>
                      </a:r>
                    </a:p>
                  </a:txBody>
                  <a:tcPr/>
                </a:tc>
                <a:tc>
                  <a:txBody>
                    <a:bodyPr/>
                    <a:lstStyle/>
                    <a:p>
                      <a:r>
                        <a:rPr lang="en-US" dirty="0" smtClean="0"/>
                        <a:t>53.0%</a:t>
                      </a: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8268089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we know what we lost?</a:t>
            </a:r>
            <a:endParaRPr lang="en-US" dirty="0"/>
          </a:p>
        </p:txBody>
      </p:sp>
      <p:sp>
        <p:nvSpPr>
          <p:cNvPr id="3" name="Content Placeholder 2"/>
          <p:cNvSpPr>
            <a:spLocks noGrp="1"/>
          </p:cNvSpPr>
          <p:nvPr>
            <p:ph sz="quarter" idx="1"/>
          </p:nvPr>
        </p:nvSpPr>
        <p:spPr/>
        <p:txBody>
          <a:bodyPr/>
          <a:lstStyle/>
          <a:p>
            <a:r>
              <a:rPr lang="en-US" dirty="0" smtClean="0"/>
              <a:t>Loss of unique bibs don’t paint a full picture</a:t>
            </a:r>
          </a:p>
          <a:p>
            <a:pPr lvl="1"/>
            <a:r>
              <a:rPr lang="en-US" dirty="0" smtClean="0"/>
              <a:t>How many bibs had zero LINK+ transactions?  Unknown</a:t>
            </a:r>
          </a:p>
          <a:p>
            <a:r>
              <a:rPr lang="en-US" dirty="0" smtClean="0"/>
              <a:t>CSU campuses were supplying lots of materials</a:t>
            </a:r>
          </a:p>
          <a:p>
            <a:pPr lvl="1"/>
            <a:r>
              <a:rPr lang="en-US" dirty="0" smtClean="0"/>
              <a:t>Load balancing algorithm may mean they were supplying materials held elsewhere</a:t>
            </a:r>
          </a:p>
          <a:p>
            <a:r>
              <a:rPr lang="en-US" dirty="0" smtClean="0"/>
              <a:t>Most LINK+ transactions are unique and (we assume) don’t justify a purchase for our local collections</a:t>
            </a:r>
          </a:p>
          <a:p>
            <a:pPr lvl="1"/>
            <a:r>
              <a:rPr lang="en-US" dirty="0" smtClean="0"/>
              <a:t>Most undergraduates do not use </a:t>
            </a:r>
            <a:r>
              <a:rPr lang="en-US" dirty="0" err="1" smtClean="0"/>
              <a:t>ILLiad</a:t>
            </a:r>
            <a:r>
              <a:rPr lang="en-US" dirty="0" smtClean="0"/>
              <a:t> for </a:t>
            </a:r>
            <a:r>
              <a:rPr lang="en-US" dirty="0" err="1" smtClean="0"/>
              <a:t>returnables</a:t>
            </a:r>
            <a:r>
              <a:rPr lang="en-US" dirty="0" smtClean="0"/>
              <a:t>, so we have simply lost access to these titles for that population</a:t>
            </a:r>
          </a:p>
          <a:p>
            <a:pPr lvl="1"/>
            <a:r>
              <a:rPr lang="en-US" dirty="0" smtClean="0"/>
              <a:t>Undergraduates may (?) simply use what they do find instead</a:t>
            </a:r>
            <a:endParaRPr lang="en-US" dirty="0"/>
          </a:p>
        </p:txBody>
      </p:sp>
    </p:spTree>
    <p:extLst>
      <p:ext uri="{BB962C8B-B14F-4D97-AF65-F5344CB8AC3E}">
        <p14:creationId xmlns:p14="http://schemas.microsoft.com/office/powerpoint/2010/main" val="15579902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graphicFrame>
        <p:nvGraphicFramePr>
          <p:cNvPr id="7" name="Content Placeholder 6"/>
          <p:cNvGraphicFramePr>
            <a:graphicFrameLocks noGrp="1"/>
          </p:cNvGraphicFramePr>
          <p:nvPr>
            <p:ph sz="quarter" idx="1"/>
            <p:extLst>
              <p:ext uri="{D42A27DB-BD31-4B8C-83A1-F6EECF244321}">
                <p14:modId xmlns:p14="http://schemas.microsoft.com/office/powerpoint/2010/main" val="1952789103"/>
              </p:ext>
            </p:extLst>
          </p:nvPr>
        </p:nvGraphicFramePr>
        <p:xfrm>
          <a:off x="0" y="0"/>
          <a:ext cx="9144000" cy="68580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4765040" y="564834"/>
            <a:ext cx="1295400" cy="838200"/>
          </a:xfrm>
          <a:prstGeom prst="rect">
            <a:avLst/>
          </a:prstGeom>
          <a:noFill/>
        </p:spPr>
        <p:txBody>
          <a:bodyPr wrap="square" rtlCol="0">
            <a:spAutoFit/>
          </a:bodyPr>
          <a:lstStyle/>
          <a:p>
            <a:r>
              <a:rPr lang="en-US" sz="4800" dirty="0" smtClean="0"/>
              <a:t>SCU</a:t>
            </a:r>
            <a:endParaRPr lang="en-US" sz="4800" dirty="0"/>
          </a:p>
        </p:txBody>
      </p:sp>
      <p:cxnSp>
        <p:nvCxnSpPr>
          <p:cNvPr id="5" name="Straight Arrow Connector 4"/>
          <p:cNvCxnSpPr/>
          <p:nvPr/>
        </p:nvCxnSpPr>
        <p:spPr>
          <a:xfrm flipH="1">
            <a:off x="4038600" y="1219200"/>
            <a:ext cx="914400" cy="548640"/>
          </a:xfrm>
          <a:prstGeom prst="straightConnector1">
            <a:avLst/>
          </a:prstGeom>
          <a:ln w="254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71589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183823532"/>
              </p:ext>
            </p:extLst>
          </p:nvPr>
        </p:nvGraphicFramePr>
        <p:xfrm>
          <a:off x="-7347" y="0"/>
          <a:ext cx="9151346" cy="5954172"/>
        </p:xfrm>
        <a:graphic>
          <a:graphicData uri="http://schemas.openxmlformats.org/drawingml/2006/table">
            <a:tbl>
              <a:tblPr firstRow="1" bandRow="1">
                <a:tableStyleId>{5C22544A-7EE6-4342-B048-85BDC9FD1C3A}</a:tableStyleId>
              </a:tblPr>
              <a:tblGrid>
                <a:gridCol w="3660538">
                  <a:extLst>
                    <a:ext uri="{9D8B030D-6E8A-4147-A177-3AD203B41FA5}">
                      <a16:colId xmlns:a16="http://schemas.microsoft.com/office/drawing/2014/main" val="20000"/>
                    </a:ext>
                  </a:extLst>
                </a:gridCol>
                <a:gridCol w="1372702">
                  <a:extLst>
                    <a:ext uri="{9D8B030D-6E8A-4147-A177-3AD203B41FA5}">
                      <a16:colId xmlns:a16="http://schemas.microsoft.com/office/drawing/2014/main" val="20001"/>
                    </a:ext>
                  </a:extLst>
                </a:gridCol>
                <a:gridCol w="1372702">
                  <a:extLst>
                    <a:ext uri="{9D8B030D-6E8A-4147-A177-3AD203B41FA5}">
                      <a16:colId xmlns:a16="http://schemas.microsoft.com/office/drawing/2014/main" val="20002"/>
                    </a:ext>
                  </a:extLst>
                </a:gridCol>
                <a:gridCol w="1372702">
                  <a:extLst>
                    <a:ext uri="{9D8B030D-6E8A-4147-A177-3AD203B41FA5}">
                      <a16:colId xmlns:a16="http://schemas.microsoft.com/office/drawing/2014/main" val="20003"/>
                    </a:ext>
                  </a:extLst>
                </a:gridCol>
                <a:gridCol w="1372702">
                  <a:extLst>
                    <a:ext uri="{9D8B030D-6E8A-4147-A177-3AD203B41FA5}">
                      <a16:colId xmlns:a16="http://schemas.microsoft.com/office/drawing/2014/main" val="20004"/>
                    </a:ext>
                  </a:extLst>
                </a:gridCol>
              </a:tblGrid>
              <a:tr h="903829">
                <a:tc>
                  <a:txBody>
                    <a:bodyPr/>
                    <a:lstStyle/>
                    <a:p>
                      <a:r>
                        <a:rPr lang="en-US" dirty="0" smtClean="0"/>
                        <a:t>January</a:t>
                      </a:r>
                      <a:r>
                        <a:rPr lang="en-US" baseline="0" dirty="0" smtClean="0"/>
                        <a:t> 2013-August 2017</a:t>
                      </a:r>
                      <a:endParaRPr lang="en-US" dirty="0"/>
                    </a:p>
                  </a:txBody>
                  <a:tcPr/>
                </a:tc>
                <a:tc>
                  <a:txBody>
                    <a:bodyPr/>
                    <a:lstStyle/>
                    <a:p>
                      <a:r>
                        <a:rPr lang="en-US" sz="1600" dirty="0" smtClean="0"/>
                        <a:t>BL-BX </a:t>
                      </a:r>
                      <a:r>
                        <a:rPr lang="en-US" sz="2000" dirty="0" smtClean="0"/>
                        <a:t>religion</a:t>
                      </a:r>
                      <a:endParaRPr lang="en-US" sz="1600" dirty="0"/>
                    </a:p>
                  </a:txBody>
                  <a:tcPr/>
                </a:tc>
                <a:tc>
                  <a:txBody>
                    <a:bodyPr/>
                    <a:lstStyle/>
                    <a:p>
                      <a:r>
                        <a:rPr lang="en-US" sz="1600" dirty="0" smtClean="0"/>
                        <a:t>H, HM-HX</a:t>
                      </a:r>
                      <a:r>
                        <a:rPr lang="en-US" sz="1600" baseline="0" dirty="0" smtClean="0"/>
                        <a:t> </a:t>
                      </a:r>
                      <a:r>
                        <a:rPr lang="en-US" sz="2400" baseline="0" dirty="0" smtClean="0"/>
                        <a:t>social sciences</a:t>
                      </a:r>
                      <a:endParaRPr lang="en-US" sz="2400" dirty="0"/>
                    </a:p>
                  </a:txBody>
                  <a:tcPr/>
                </a:tc>
                <a:tc>
                  <a:txBody>
                    <a:bodyPr/>
                    <a:lstStyle/>
                    <a:p>
                      <a:r>
                        <a:rPr lang="en-US" sz="1600" dirty="0" smtClean="0"/>
                        <a:t>N </a:t>
                      </a:r>
                    </a:p>
                    <a:p>
                      <a:r>
                        <a:rPr lang="en-US" sz="2400" dirty="0" smtClean="0"/>
                        <a:t>arts</a:t>
                      </a:r>
                      <a:endParaRPr lang="en-US" sz="1600" dirty="0"/>
                    </a:p>
                  </a:txBody>
                  <a:tcPr/>
                </a:tc>
                <a:tc>
                  <a:txBody>
                    <a:bodyPr/>
                    <a:lstStyle/>
                    <a:p>
                      <a:r>
                        <a:rPr lang="en-US" sz="2400" dirty="0" smtClean="0"/>
                        <a:t>All</a:t>
                      </a:r>
                      <a:endParaRPr lang="en-US" sz="1600" dirty="0"/>
                    </a:p>
                  </a:txBody>
                  <a:tcPr/>
                </a:tc>
                <a:extLst>
                  <a:ext uri="{0D108BD9-81ED-4DB2-BD59-A6C34878D82A}">
                    <a16:rowId xmlns:a16="http://schemas.microsoft.com/office/drawing/2014/main" val="10000"/>
                  </a:ext>
                </a:extLst>
              </a:tr>
              <a:tr h="407281">
                <a:tc>
                  <a:txBody>
                    <a:bodyPr/>
                    <a:lstStyle/>
                    <a:p>
                      <a:r>
                        <a:rPr lang="en-US" dirty="0" smtClean="0"/>
                        <a:t>SCU bought</a:t>
                      </a:r>
                      <a:endParaRPr lang="en-US" dirty="0"/>
                    </a:p>
                  </a:txBody>
                  <a:tcPr/>
                </a:tc>
                <a:tc>
                  <a:txBody>
                    <a:bodyPr/>
                    <a:lstStyle/>
                    <a:p>
                      <a:r>
                        <a:rPr lang="en-US" dirty="0" smtClean="0"/>
                        <a:t>1,895</a:t>
                      </a:r>
                      <a:endParaRPr lang="en-US" dirty="0"/>
                    </a:p>
                  </a:txBody>
                  <a:tcPr/>
                </a:tc>
                <a:tc>
                  <a:txBody>
                    <a:bodyPr/>
                    <a:lstStyle/>
                    <a:p>
                      <a:r>
                        <a:rPr lang="en-US" dirty="0" smtClean="0"/>
                        <a:t>1,162</a:t>
                      </a:r>
                    </a:p>
                  </a:txBody>
                  <a:tcPr/>
                </a:tc>
                <a:tc>
                  <a:txBody>
                    <a:bodyPr/>
                    <a:lstStyle/>
                    <a:p>
                      <a:r>
                        <a:rPr lang="en-US" dirty="0" smtClean="0"/>
                        <a:t>1,122</a:t>
                      </a:r>
                    </a:p>
                  </a:txBody>
                  <a:tcPr/>
                </a:tc>
                <a:tc>
                  <a:txBody>
                    <a:bodyPr/>
                    <a:lstStyle/>
                    <a:p>
                      <a:r>
                        <a:rPr lang="en-US" dirty="0" smtClean="0"/>
                        <a:t>21,423</a:t>
                      </a:r>
                    </a:p>
                  </a:txBody>
                  <a:tcPr/>
                </a:tc>
                <a:extLst>
                  <a:ext uri="{0D108BD9-81ED-4DB2-BD59-A6C34878D82A}">
                    <a16:rowId xmlns:a16="http://schemas.microsoft.com/office/drawing/2014/main" val="10001"/>
                  </a:ext>
                </a:extLst>
              </a:tr>
              <a:tr h="407281">
                <a:tc>
                  <a:txBody>
                    <a:bodyPr/>
                    <a:lstStyle/>
                    <a:p>
                      <a:r>
                        <a:rPr lang="en-US" dirty="0" smtClean="0"/>
                        <a:t>SCU circulated</a:t>
                      </a:r>
                      <a:endParaRPr lang="en-US" dirty="0"/>
                    </a:p>
                  </a:txBody>
                  <a:tcPr/>
                </a:tc>
                <a:tc>
                  <a:txBody>
                    <a:bodyPr/>
                    <a:lstStyle/>
                    <a:p>
                      <a:r>
                        <a:rPr lang="en-US" dirty="0" smtClean="0"/>
                        <a:t>961</a:t>
                      </a:r>
                      <a:endParaRPr lang="en-US" dirty="0"/>
                    </a:p>
                  </a:txBody>
                  <a:tcPr/>
                </a:tc>
                <a:tc>
                  <a:txBody>
                    <a:bodyPr/>
                    <a:lstStyle/>
                    <a:p>
                      <a:r>
                        <a:rPr lang="en-US" dirty="0" smtClean="0"/>
                        <a:t>589</a:t>
                      </a:r>
                    </a:p>
                  </a:txBody>
                  <a:tcPr/>
                </a:tc>
                <a:tc>
                  <a:txBody>
                    <a:bodyPr/>
                    <a:lstStyle/>
                    <a:p>
                      <a:r>
                        <a:rPr lang="en-US" dirty="0" smtClean="0"/>
                        <a:t>408</a:t>
                      </a:r>
                    </a:p>
                  </a:txBody>
                  <a:tcPr/>
                </a:tc>
                <a:tc>
                  <a:txBody>
                    <a:bodyPr/>
                    <a:lstStyle/>
                    <a:p>
                      <a:r>
                        <a:rPr lang="en-US" dirty="0" smtClean="0"/>
                        <a:t>10,131</a:t>
                      </a:r>
                    </a:p>
                  </a:txBody>
                  <a:tcPr/>
                </a:tc>
                <a:extLst>
                  <a:ext uri="{0D108BD9-81ED-4DB2-BD59-A6C34878D82A}">
                    <a16:rowId xmlns:a16="http://schemas.microsoft.com/office/drawing/2014/main" val="10002"/>
                  </a:ext>
                </a:extLst>
              </a:tr>
              <a:tr h="407281">
                <a:tc>
                  <a:txBody>
                    <a:bodyPr/>
                    <a:lstStyle/>
                    <a:p>
                      <a:r>
                        <a:rPr lang="en-US" dirty="0" smtClean="0"/>
                        <a:t>SCU borrowed</a:t>
                      </a:r>
                      <a:endParaRPr lang="en-US" dirty="0"/>
                    </a:p>
                  </a:txBody>
                  <a:tcPr/>
                </a:tc>
                <a:tc>
                  <a:txBody>
                    <a:bodyPr/>
                    <a:lstStyle/>
                    <a:p>
                      <a:r>
                        <a:rPr lang="en-US" dirty="0" smtClean="0"/>
                        <a:t>2,239</a:t>
                      </a:r>
                      <a:endParaRPr lang="en-US" dirty="0"/>
                    </a:p>
                  </a:txBody>
                  <a:tcPr/>
                </a:tc>
                <a:tc>
                  <a:txBody>
                    <a:bodyPr/>
                    <a:lstStyle/>
                    <a:p>
                      <a:r>
                        <a:rPr lang="en-US" dirty="0" smtClean="0"/>
                        <a:t>1,498</a:t>
                      </a:r>
                    </a:p>
                  </a:txBody>
                  <a:tcPr/>
                </a:tc>
                <a:tc>
                  <a:txBody>
                    <a:bodyPr/>
                    <a:lstStyle/>
                    <a:p>
                      <a:r>
                        <a:rPr lang="en-US" dirty="0" smtClean="0"/>
                        <a:t>1,088</a:t>
                      </a:r>
                    </a:p>
                  </a:txBody>
                  <a:tcPr/>
                </a:tc>
                <a:tc>
                  <a:txBody>
                    <a:bodyPr/>
                    <a:lstStyle/>
                    <a:p>
                      <a:r>
                        <a:rPr lang="en-US" dirty="0" smtClean="0"/>
                        <a:t>20,515</a:t>
                      </a:r>
                    </a:p>
                  </a:txBody>
                  <a:tcPr/>
                </a:tc>
                <a:extLst>
                  <a:ext uri="{0D108BD9-81ED-4DB2-BD59-A6C34878D82A}">
                    <a16:rowId xmlns:a16="http://schemas.microsoft.com/office/drawing/2014/main" val="10003"/>
                  </a:ext>
                </a:extLst>
              </a:tr>
              <a:tr h="407281">
                <a:tc>
                  <a:txBody>
                    <a:bodyPr/>
                    <a:lstStyle/>
                    <a:p>
                      <a:r>
                        <a:rPr lang="en-US" b="1" dirty="0" smtClean="0"/>
                        <a:t>SCU [met : total </a:t>
                      </a:r>
                      <a:r>
                        <a:rPr lang="en-US" b="1" baseline="0" dirty="0" smtClean="0"/>
                        <a:t>demand] </a:t>
                      </a:r>
                      <a:endParaRPr lang="en-US" b="1" dirty="0"/>
                    </a:p>
                  </a:txBody>
                  <a:tcPr/>
                </a:tc>
                <a:tc>
                  <a:txBody>
                    <a:bodyPr/>
                    <a:lstStyle/>
                    <a:p>
                      <a:r>
                        <a:rPr lang="en-US" b="1" dirty="0" smtClean="0"/>
                        <a:t>30.0 (25.2)</a:t>
                      </a:r>
                      <a:endParaRPr lang="en-US" b="1" dirty="0"/>
                    </a:p>
                  </a:txBody>
                  <a:tcPr/>
                </a:tc>
                <a:tc>
                  <a:txBody>
                    <a:bodyPr/>
                    <a:lstStyle/>
                    <a:p>
                      <a:r>
                        <a:rPr lang="en-US" b="1" dirty="0" smtClean="0"/>
                        <a:t>28.2 (22.3)</a:t>
                      </a:r>
                    </a:p>
                  </a:txBody>
                  <a:tcPr/>
                </a:tc>
                <a:tc>
                  <a:txBody>
                    <a:bodyPr/>
                    <a:lstStyle/>
                    <a:p>
                      <a:r>
                        <a:rPr lang="en-US" b="1" dirty="0" smtClean="0"/>
                        <a:t>27.3 (15.3)</a:t>
                      </a:r>
                    </a:p>
                  </a:txBody>
                  <a:tcPr/>
                </a:tc>
                <a:tc>
                  <a:txBody>
                    <a:bodyPr/>
                    <a:lstStyle/>
                    <a:p>
                      <a:r>
                        <a:rPr lang="en-US" b="1" dirty="0" smtClean="0"/>
                        <a:t>33.0 (26.1)</a:t>
                      </a:r>
                    </a:p>
                  </a:txBody>
                  <a:tcPr/>
                </a:tc>
                <a:extLst>
                  <a:ext uri="{0D108BD9-81ED-4DB2-BD59-A6C34878D82A}">
                    <a16:rowId xmlns:a16="http://schemas.microsoft.com/office/drawing/2014/main" val="10004"/>
                  </a:ext>
                </a:extLst>
              </a:tr>
              <a:tr h="407281">
                <a:tc>
                  <a:txBody>
                    <a:bodyPr/>
                    <a:lstStyle/>
                    <a:p>
                      <a:r>
                        <a:rPr lang="en-US" dirty="0" smtClean="0"/>
                        <a:t>USF bought</a:t>
                      </a:r>
                      <a:endParaRPr lang="en-US" dirty="0"/>
                    </a:p>
                  </a:txBody>
                  <a:tcPr/>
                </a:tc>
                <a:tc>
                  <a:txBody>
                    <a:bodyPr/>
                    <a:lstStyle/>
                    <a:p>
                      <a:r>
                        <a:rPr lang="en-US" dirty="0" smtClean="0"/>
                        <a:t>3,394</a:t>
                      </a:r>
                      <a:endParaRPr lang="en-US" dirty="0"/>
                    </a:p>
                  </a:txBody>
                  <a:tcPr/>
                </a:tc>
                <a:tc>
                  <a:txBody>
                    <a:bodyPr/>
                    <a:lstStyle/>
                    <a:p>
                      <a:r>
                        <a:rPr lang="en-US" dirty="0" smtClean="0"/>
                        <a:t>1,661</a:t>
                      </a:r>
                    </a:p>
                  </a:txBody>
                  <a:tcPr/>
                </a:tc>
                <a:tc>
                  <a:txBody>
                    <a:bodyPr/>
                    <a:lstStyle/>
                    <a:p>
                      <a:r>
                        <a:rPr lang="en-US" dirty="0" smtClean="0"/>
                        <a:t>1,943</a:t>
                      </a:r>
                    </a:p>
                  </a:txBody>
                  <a:tcPr/>
                </a:tc>
                <a:tc>
                  <a:txBody>
                    <a:bodyPr/>
                    <a:lstStyle/>
                    <a:p>
                      <a:r>
                        <a:rPr lang="en-US" dirty="0" smtClean="0"/>
                        <a:t>27,316</a:t>
                      </a:r>
                    </a:p>
                  </a:txBody>
                  <a:tcPr/>
                </a:tc>
                <a:extLst>
                  <a:ext uri="{0D108BD9-81ED-4DB2-BD59-A6C34878D82A}">
                    <a16:rowId xmlns:a16="http://schemas.microsoft.com/office/drawing/2014/main" val="10005"/>
                  </a:ext>
                </a:extLst>
              </a:tr>
              <a:tr h="407281">
                <a:tc>
                  <a:txBody>
                    <a:bodyPr/>
                    <a:lstStyle/>
                    <a:p>
                      <a:r>
                        <a:rPr lang="en-US" dirty="0" smtClean="0"/>
                        <a:t>USF circulated</a:t>
                      </a:r>
                      <a:endParaRPr lang="en-US" dirty="0"/>
                    </a:p>
                  </a:txBody>
                  <a:tcPr/>
                </a:tc>
                <a:tc>
                  <a:txBody>
                    <a:bodyPr/>
                    <a:lstStyle/>
                    <a:p>
                      <a:r>
                        <a:rPr lang="en-US" dirty="0" smtClean="0"/>
                        <a:t>2,036</a:t>
                      </a:r>
                      <a:endParaRPr lang="en-US" dirty="0"/>
                    </a:p>
                  </a:txBody>
                  <a:tcPr/>
                </a:tc>
                <a:tc>
                  <a:txBody>
                    <a:bodyPr/>
                    <a:lstStyle/>
                    <a:p>
                      <a:r>
                        <a:rPr lang="en-US" dirty="0" smtClean="0"/>
                        <a:t>1,043</a:t>
                      </a:r>
                    </a:p>
                  </a:txBody>
                  <a:tcPr/>
                </a:tc>
                <a:tc>
                  <a:txBody>
                    <a:bodyPr/>
                    <a:lstStyle/>
                    <a:p>
                      <a:r>
                        <a:rPr lang="en-US" dirty="0" smtClean="0"/>
                        <a:t>1,282</a:t>
                      </a:r>
                    </a:p>
                  </a:txBody>
                  <a:tcPr/>
                </a:tc>
                <a:tc>
                  <a:txBody>
                    <a:bodyPr/>
                    <a:lstStyle/>
                    <a:p>
                      <a:r>
                        <a:rPr lang="en-US" dirty="0" smtClean="0"/>
                        <a:t>15,439</a:t>
                      </a:r>
                    </a:p>
                  </a:txBody>
                  <a:tcPr/>
                </a:tc>
                <a:extLst>
                  <a:ext uri="{0D108BD9-81ED-4DB2-BD59-A6C34878D82A}">
                    <a16:rowId xmlns:a16="http://schemas.microsoft.com/office/drawing/2014/main" val="10006"/>
                  </a:ext>
                </a:extLst>
              </a:tr>
              <a:tr h="407281">
                <a:tc>
                  <a:txBody>
                    <a:bodyPr/>
                    <a:lstStyle/>
                    <a:p>
                      <a:r>
                        <a:rPr lang="en-US" dirty="0" smtClean="0"/>
                        <a:t>USF borrowed</a:t>
                      </a:r>
                      <a:endParaRPr lang="en-US" dirty="0"/>
                    </a:p>
                  </a:txBody>
                  <a:tcPr/>
                </a:tc>
                <a:tc>
                  <a:txBody>
                    <a:bodyPr/>
                    <a:lstStyle/>
                    <a:p>
                      <a:r>
                        <a:rPr lang="en-US" dirty="0" smtClean="0"/>
                        <a:t>1,084</a:t>
                      </a:r>
                      <a:endParaRPr lang="en-US" dirty="0"/>
                    </a:p>
                  </a:txBody>
                  <a:tcPr/>
                </a:tc>
                <a:tc>
                  <a:txBody>
                    <a:bodyPr/>
                    <a:lstStyle/>
                    <a:p>
                      <a:r>
                        <a:rPr lang="en-US" dirty="0" smtClean="0"/>
                        <a:t>1,555</a:t>
                      </a:r>
                    </a:p>
                  </a:txBody>
                  <a:tcPr/>
                </a:tc>
                <a:tc>
                  <a:txBody>
                    <a:bodyPr/>
                    <a:lstStyle/>
                    <a:p>
                      <a:r>
                        <a:rPr lang="en-US" dirty="0" smtClean="0"/>
                        <a:t>1,552</a:t>
                      </a:r>
                    </a:p>
                  </a:txBody>
                  <a:tcPr/>
                </a:tc>
                <a:tc>
                  <a:txBody>
                    <a:bodyPr/>
                    <a:lstStyle/>
                    <a:p>
                      <a:r>
                        <a:rPr lang="en-US" dirty="0" smtClean="0"/>
                        <a:t>18,561</a:t>
                      </a:r>
                    </a:p>
                  </a:txBody>
                  <a:tcPr/>
                </a:tc>
                <a:extLst>
                  <a:ext uri="{0D108BD9-81ED-4DB2-BD59-A6C34878D82A}">
                    <a16:rowId xmlns:a16="http://schemas.microsoft.com/office/drawing/2014/main" val="10007"/>
                  </a:ext>
                </a:extLst>
              </a:tr>
              <a:tr h="407281">
                <a:tc>
                  <a:txBody>
                    <a:bodyPr/>
                    <a:lstStyle/>
                    <a:p>
                      <a:r>
                        <a:rPr lang="en-US" b="1" dirty="0" smtClean="0"/>
                        <a:t>USF [met : total </a:t>
                      </a:r>
                      <a:r>
                        <a:rPr lang="en-US" b="1" baseline="0" dirty="0" smtClean="0"/>
                        <a:t>demand]</a:t>
                      </a:r>
                      <a:endParaRPr lang="en-US" b="1" dirty="0"/>
                    </a:p>
                  </a:txBody>
                  <a:tcPr/>
                </a:tc>
                <a:tc>
                  <a:txBody>
                    <a:bodyPr/>
                    <a:lstStyle/>
                    <a:p>
                      <a:r>
                        <a:rPr lang="en-US" b="1" dirty="0" smtClean="0"/>
                        <a:t>65.3 (67.2)</a:t>
                      </a:r>
                      <a:endParaRPr lang="en-US" b="1" dirty="0"/>
                    </a:p>
                  </a:txBody>
                  <a:tcPr/>
                </a:tc>
                <a:tc>
                  <a:txBody>
                    <a:bodyPr/>
                    <a:lstStyle/>
                    <a:p>
                      <a:r>
                        <a:rPr lang="en-US" b="1" dirty="0" smtClean="0"/>
                        <a:t>40.2 (42.2)</a:t>
                      </a:r>
                    </a:p>
                  </a:txBody>
                  <a:tcPr/>
                </a:tc>
                <a:tc>
                  <a:txBody>
                    <a:bodyPr/>
                    <a:lstStyle/>
                    <a:p>
                      <a:r>
                        <a:rPr lang="en-US" b="1" dirty="0" smtClean="0"/>
                        <a:t>45.2 (47.8)</a:t>
                      </a:r>
                    </a:p>
                  </a:txBody>
                  <a:tcPr/>
                </a:tc>
                <a:tc>
                  <a:txBody>
                    <a:bodyPr/>
                    <a:lstStyle/>
                    <a:p>
                      <a:r>
                        <a:rPr lang="en-US" b="1" dirty="0" smtClean="0"/>
                        <a:t>45.4 (47.9)</a:t>
                      </a:r>
                    </a:p>
                  </a:txBody>
                  <a:tcPr/>
                </a:tc>
                <a:extLst>
                  <a:ext uri="{0D108BD9-81ED-4DB2-BD59-A6C34878D82A}">
                    <a16:rowId xmlns:a16="http://schemas.microsoft.com/office/drawing/2014/main" val="10008"/>
                  </a:ext>
                </a:extLst>
              </a:tr>
              <a:tr h="407281">
                <a:tc>
                  <a:txBody>
                    <a:bodyPr/>
                    <a:lstStyle/>
                    <a:p>
                      <a:r>
                        <a:rPr lang="en-US" dirty="0" smtClean="0"/>
                        <a:t>LMU bought</a:t>
                      </a:r>
                      <a:endParaRPr lang="en-US" dirty="0"/>
                    </a:p>
                  </a:txBody>
                  <a:tcPr/>
                </a:tc>
                <a:tc>
                  <a:txBody>
                    <a:bodyPr/>
                    <a:lstStyle/>
                    <a:p>
                      <a:r>
                        <a:rPr lang="en-US" dirty="0" smtClean="0"/>
                        <a:t>6,758</a:t>
                      </a:r>
                      <a:endParaRPr lang="en-US" dirty="0"/>
                    </a:p>
                  </a:txBody>
                  <a:tcPr/>
                </a:tc>
                <a:tc>
                  <a:txBody>
                    <a:bodyPr/>
                    <a:lstStyle/>
                    <a:p>
                      <a:r>
                        <a:rPr lang="en-US" dirty="0" smtClean="0"/>
                        <a:t>4,733</a:t>
                      </a:r>
                    </a:p>
                  </a:txBody>
                  <a:tcPr/>
                </a:tc>
                <a:tc>
                  <a:txBody>
                    <a:bodyPr/>
                    <a:lstStyle/>
                    <a:p>
                      <a:r>
                        <a:rPr lang="en-US" dirty="0" smtClean="0"/>
                        <a:t>3,505</a:t>
                      </a:r>
                    </a:p>
                  </a:txBody>
                  <a:tcPr/>
                </a:tc>
                <a:tc>
                  <a:txBody>
                    <a:bodyPr/>
                    <a:lstStyle/>
                    <a:p>
                      <a:r>
                        <a:rPr lang="en-US" dirty="0" smtClean="0"/>
                        <a:t>63,780</a:t>
                      </a:r>
                    </a:p>
                  </a:txBody>
                  <a:tcPr/>
                </a:tc>
                <a:extLst>
                  <a:ext uri="{0D108BD9-81ED-4DB2-BD59-A6C34878D82A}">
                    <a16:rowId xmlns:a16="http://schemas.microsoft.com/office/drawing/2014/main" val="10009"/>
                  </a:ext>
                </a:extLst>
              </a:tr>
              <a:tr h="407281">
                <a:tc>
                  <a:txBody>
                    <a:bodyPr/>
                    <a:lstStyle/>
                    <a:p>
                      <a:r>
                        <a:rPr lang="en-US" dirty="0" smtClean="0"/>
                        <a:t>LMU circulated</a:t>
                      </a:r>
                      <a:endParaRPr lang="en-US" dirty="0"/>
                    </a:p>
                  </a:txBody>
                  <a:tcPr/>
                </a:tc>
                <a:tc>
                  <a:txBody>
                    <a:bodyPr/>
                    <a:lstStyle/>
                    <a:p>
                      <a:r>
                        <a:rPr lang="en-US" dirty="0" smtClean="0"/>
                        <a:t>3,237</a:t>
                      </a:r>
                      <a:endParaRPr lang="en-US" dirty="0"/>
                    </a:p>
                  </a:txBody>
                  <a:tcPr/>
                </a:tc>
                <a:tc>
                  <a:txBody>
                    <a:bodyPr/>
                    <a:lstStyle/>
                    <a:p>
                      <a:r>
                        <a:rPr lang="en-US" dirty="0" smtClean="0"/>
                        <a:t>1,999</a:t>
                      </a:r>
                    </a:p>
                  </a:txBody>
                  <a:tcPr/>
                </a:tc>
                <a:tc>
                  <a:txBody>
                    <a:bodyPr/>
                    <a:lstStyle/>
                    <a:p>
                      <a:r>
                        <a:rPr lang="en-US" dirty="0" smtClean="0"/>
                        <a:t>1,065</a:t>
                      </a:r>
                    </a:p>
                  </a:txBody>
                  <a:tcPr/>
                </a:tc>
                <a:tc>
                  <a:txBody>
                    <a:bodyPr/>
                    <a:lstStyle/>
                    <a:p>
                      <a:r>
                        <a:rPr lang="en-US" dirty="0" smtClean="0"/>
                        <a:t>24,310</a:t>
                      </a:r>
                    </a:p>
                  </a:txBody>
                  <a:tcPr/>
                </a:tc>
                <a:extLst>
                  <a:ext uri="{0D108BD9-81ED-4DB2-BD59-A6C34878D82A}">
                    <a16:rowId xmlns:a16="http://schemas.microsoft.com/office/drawing/2014/main" val="10010"/>
                  </a:ext>
                </a:extLst>
              </a:tr>
              <a:tr h="407281">
                <a:tc>
                  <a:txBody>
                    <a:bodyPr/>
                    <a:lstStyle/>
                    <a:p>
                      <a:r>
                        <a:rPr lang="en-US" dirty="0" smtClean="0"/>
                        <a:t>LMU borrowed</a:t>
                      </a:r>
                      <a:endParaRPr lang="en-US" dirty="0"/>
                    </a:p>
                  </a:txBody>
                  <a:tcPr/>
                </a:tc>
                <a:tc>
                  <a:txBody>
                    <a:bodyPr/>
                    <a:lstStyle/>
                    <a:p>
                      <a:r>
                        <a:rPr lang="en-US" dirty="0" smtClean="0"/>
                        <a:t>2,482</a:t>
                      </a:r>
                      <a:endParaRPr lang="en-US" dirty="0"/>
                    </a:p>
                  </a:txBody>
                  <a:tcPr/>
                </a:tc>
                <a:tc>
                  <a:txBody>
                    <a:bodyPr/>
                    <a:lstStyle/>
                    <a:p>
                      <a:r>
                        <a:rPr lang="en-US" dirty="0" smtClean="0"/>
                        <a:t>1,392</a:t>
                      </a:r>
                    </a:p>
                  </a:txBody>
                  <a:tcPr/>
                </a:tc>
                <a:tc>
                  <a:txBody>
                    <a:bodyPr/>
                    <a:lstStyle/>
                    <a:p>
                      <a:r>
                        <a:rPr lang="en-US" dirty="0" smtClean="0"/>
                        <a:t>771</a:t>
                      </a:r>
                    </a:p>
                  </a:txBody>
                  <a:tcPr/>
                </a:tc>
                <a:tc>
                  <a:txBody>
                    <a:bodyPr/>
                    <a:lstStyle/>
                    <a:p>
                      <a:r>
                        <a:rPr lang="en-US" dirty="0" smtClean="0"/>
                        <a:t>21,026</a:t>
                      </a:r>
                    </a:p>
                  </a:txBody>
                  <a:tcPr/>
                </a:tc>
                <a:extLst>
                  <a:ext uri="{0D108BD9-81ED-4DB2-BD59-A6C34878D82A}">
                    <a16:rowId xmlns:a16="http://schemas.microsoft.com/office/drawing/2014/main" val="10011"/>
                  </a:ext>
                </a:extLst>
              </a:tr>
              <a:tr h="407281">
                <a:tc>
                  <a:txBody>
                    <a:bodyPr/>
                    <a:lstStyle/>
                    <a:p>
                      <a:r>
                        <a:rPr lang="en-US" b="1" dirty="0" smtClean="0"/>
                        <a:t>LMU [met : total </a:t>
                      </a:r>
                      <a:r>
                        <a:rPr lang="en-US" b="1" baseline="0" dirty="0" smtClean="0"/>
                        <a:t>demand]</a:t>
                      </a:r>
                      <a:endParaRPr lang="en-US" b="1" dirty="0"/>
                    </a:p>
                  </a:txBody>
                  <a:tcPr/>
                </a:tc>
                <a:tc>
                  <a:txBody>
                    <a:bodyPr/>
                    <a:lstStyle/>
                    <a:p>
                      <a:r>
                        <a:rPr lang="en-US" b="1" dirty="0" smtClean="0"/>
                        <a:t>56.6 (60.6)</a:t>
                      </a:r>
                      <a:endParaRPr lang="en-US" b="1" dirty="0"/>
                    </a:p>
                  </a:txBody>
                  <a:tcPr/>
                </a:tc>
                <a:tc>
                  <a:txBody>
                    <a:bodyPr/>
                    <a:lstStyle/>
                    <a:p>
                      <a:r>
                        <a:rPr lang="en-US" b="1" dirty="0" smtClean="0"/>
                        <a:t>55.0 (60.8)</a:t>
                      </a:r>
                    </a:p>
                  </a:txBody>
                  <a:tcPr/>
                </a:tc>
                <a:tc>
                  <a:txBody>
                    <a:bodyPr/>
                    <a:lstStyle/>
                    <a:p>
                      <a:r>
                        <a:rPr lang="en-US" b="1" dirty="0" smtClean="0"/>
                        <a:t>56.5 (59.6)</a:t>
                      </a:r>
                    </a:p>
                  </a:txBody>
                  <a:tcPr/>
                </a:tc>
                <a:tc>
                  <a:txBody>
                    <a:bodyPr/>
                    <a:lstStyle/>
                    <a:p>
                      <a:r>
                        <a:rPr lang="en-US" b="1" dirty="0" smtClean="0"/>
                        <a:t>52.0 (56.4)</a:t>
                      </a:r>
                    </a:p>
                  </a:txBody>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33947342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105331349"/>
              </p:ext>
            </p:extLst>
          </p:nvPr>
        </p:nvGraphicFramePr>
        <p:xfrm>
          <a:off x="0" y="0"/>
          <a:ext cx="9144000" cy="6858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846187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Almost instant results at SCU</a:t>
            </a:r>
            <a:endParaRPr lang="en-US" dirty="0"/>
          </a:p>
        </p:txBody>
      </p:sp>
      <p:sp>
        <p:nvSpPr>
          <p:cNvPr id="3" name="Content Placeholder 2"/>
          <p:cNvSpPr>
            <a:spLocks noGrp="1"/>
          </p:cNvSpPr>
          <p:nvPr>
            <p:ph sz="quarter" idx="1"/>
          </p:nvPr>
        </p:nvSpPr>
        <p:spPr/>
        <p:txBody>
          <a:bodyPr/>
          <a:lstStyle/>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444476260"/>
              </p:ext>
            </p:extLst>
          </p:nvPr>
        </p:nvGraphicFramePr>
        <p:xfrm>
          <a:off x="800100" y="2209800"/>
          <a:ext cx="7543800" cy="2438401"/>
        </p:xfrm>
        <a:graphic>
          <a:graphicData uri="http://schemas.openxmlformats.org/drawingml/2006/table">
            <a:tbl>
              <a:tblPr firstRow="1" bandRow="1">
                <a:tableStyleId>{5C22544A-7EE6-4342-B048-85BDC9FD1C3A}</a:tableStyleId>
              </a:tblPr>
              <a:tblGrid>
                <a:gridCol w="2514600">
                  <a:extLst>
                    <a:ext uri="{9D8B030D-6E8A-4147-A177-3AD203B41FA5}">
                      <a16:colId xmlns:a16="http://schemas.microsoft.com/office/drawing/2014/main" val="3814769445"/>
                    </a:ext>
                  </a:extLst>
                </a:gridCol>
                <a:gridCol w="2514600">
                  <a:extLst>
                    <a:ext uri="{9D8B030D-6E8A-4147-A177-3AD203B41FA5}">
                      <a16:colId xmlns:a16="http://schemas.microsoft.com/office/drawing/2014/main" val="3985172573"/>
                    </a:ext>
                  </a:extLst>
                </a:gridCol>
                <a:gridCol w="2514600">
                  <a:extLst>
                    <a:ext uri="{9D8B030D-6E8A-4147-A177-3AD203B41FA5}">
                      <a16:colId xmlns:a16="http://schemas.microsoft.com/office/drawing/2014/main" val="1854576251"/>
                    </a:ext>
                  </a:extLst>
                </a:gridCol>
              </a:tblGrid>
              <a:tr h="1129553">
                <a:tc>
                  <a:txBody>
                    <a:bodyPr/>
                    <a:lstStyle/>
                    <a:p>
                      <a:r>
                        <a:rPr lang="en-US" sz="2000" dirty="0" smtClean="0"/>
                        <a:t>Year</a:t>
                      </a:r>
                      <a:endParaRPr lang="en-US" sz="2000" dirty="0"/>
                    </a:p>
                  </a:txBody>
                  <a:tcPr/>
                </a:tc>
                <a:tc>
                  <a:txBody>
                    <a:bodyPr/>
                    <a:lstStyle/>
                    <a:p>
                      <a:r>
                        <a:rPr lang="en-US" sz="2000" dirty="0" smtClean="0"/>
                        <a:t>Transactions satisfied by local</a:t>
                      </a:r>
                      <a:endParaRPr lang="en-US" sz="2000" dirty="0"/>
                    </a:p>
                  </a:txBody>
                  <a:tcPr/>
                </a:tc>
                <a:tc>
                  <a:txBody>
                    <a:bodyPr/>
                    <a:lstStyle/>
                    <a:p>
                      <a:r>
                        <a:rPr lang="en-US" sz="2000" dirty="0" smtClean="0"/>
                        <a:t>Transactions satisfied by LINK+</a:t>
                      </a:r>
                      <a:endParaRPr lang="en-US" sz="2000" dirty="0"/>
                    </a:p>
                  </a:txBody>
                  <a:tcPr/>
                </a:tc>
                <a:extLst>
                  <a:ext uri="{0D108BD9-81ED-4DB2-BD59-A6C34878D82A}">
                    <a16:rowId xmlns:a16="http://schemas.microsoft.com/office/drawing/2014/main" val="2993707195"/>
                  </a:ext>
                </a:extLst>
              </a:tr>
              <a:tr h="654424">
                <a:tc>
                  <a:txBody>
                    <a:bodyPr/>
                    <a:lstStyle/>
                    <a:p>
                      <a:r>
                        <a:rPr lang="en-US" sz="2400" dirty="0" smtClean="0"/>
                        <a:t>2016</a:t>
                      </a:r>
                      <a:endParaRPr lang="en-US" sz="2400" dirty="0"/>
                    </a:p>
                  </a:txBody>
                  <a:tcPr/>
                </a:tc>
                <a:tc>
                  <a:txBody>
                    <a:bodyPr/>
                    <a:lstStyle/>
                    <a:p>
                      <a:r>
                        <a:rPr lang="en-US" sz="2400" dirty="0" smtClean="0"/>
                        <a:t>26.1</a:t>
                      </a:r>
                      <a:endParaRPr lang="en-US" sz="2400" dirty="0"/>
                    </a:p>
                  </a:txBody>
                  <a:tcPr/>
                </a:tc>
                <a:tc>
                  <a:txBody>
                    <a:bodyPr/>
                    <a:lstStyle/>
                    <a:p>
                      <a:r>
                        <a:rPr lang="en-US" sz="2400" dirty="0" smtClean="0"/>
                        <a:t>73.9</a:t>
                      </a:r>
                      <a:endParaRPr lang="en-US" sz="2400" dirty="0"/>
                    </a:p>
                  </a:txBody>
                  <a:tcPr/>
                </a:tc>
                <a:extLst>
                  <a:ext uri="{0D108BD9-81ED-4DB2-BD59-A6C34878D82A}">
                    <a16:rowId xmlns:a16="http://schemas.microsoft.com/office/drawing/2014/main" val="3725907194"/>
                  </a:ext>
                </a:extLst>
              </a:tr>
              <a:tr h="654424">
                <a:tc>
                  <a:txBody>
                    <a:bodyPr/>
                    <a:lstStyle/>
                    <a:p>
                      <a:r>
                        <a:rPr lang="en-US" sz="2400" dirty="0" smtClean="0"/>
                        <a:t>2017</a:t>
                      </a:r>
                      <a:endParaRPr lang="en-US" sz="2400" dirty="0"/>
                    </a:p>
                  </a:txBody>
                  <a:tcPr/>
                </a:tc>
                <a:tc>
                  <a:txBody>
                    <a:bodyPr/>
                    <a:lstStyle/>
                    <a:p>
                      <a:r>
                        <a:rPr lang="en-US" sz="2400" dirty="0" smtClean="0"/>
                        <a:t>33.0</a:t>
                      </a:r>
                      <a:endParaRPr lang="en-US" sz="2400" dirty="0"/>
                    </a:p>
                  </a:txBody>
                  <a:tcPr/>
                </a:tc>
                <a:tc>
                  <a:txBody>
                    <a:bodyPr/>
                    <a:lstStyle/>
                    <a:p>
                      <a:r>
                        <a:rPr lang="en-US" sz="2400" dirty="0" smtClean="0"/>
                        <a:t>67.0</a:t>
                      </a:r>
                      <a:endParaRPr lang="en-US" sz="2400" dirty="0"/>
                    </a:p>
                  </a:txBody>
                  <a:tcPr/>
                </a:tc>
                <a:extLst>
                  <a:ext uri="{0D108BD9-81ED-4DB2-BD59-A6C34878D82A}">
                    <a16:rowId xmlns:a16="http://schemas.microsoft.com/office/drawing/2014/main" val="3205235083"/>
                  </a:ext>
                </a:extLst>
              </a:tr>
            </a:tbl>
          </a:graphicData>
        </a:graphic>
      </p:graphicFrame>
    </p:spTree>
    <p:extLst>
      <p:ext uri="{BB962C8B-B14F-4D97-AF65-F5344CB8AC3E}">
        <p14:creationId xmlns:p14="http://schemas.microsoft.com/office/powerpoint/2010/main" val="32004292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Purchases from this project</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635578429"/>
              </p:ext>
            </p:extLst>
          </p:nvPr>
        </p:nvGraphicFramePr>
        <p:xfrm>
          <a:off x="228599" y="1600200"/>
          <a:ext cx="8534402" cy="4114799"/>
        </p:xfrm>
        <a:graphic>
          <a:graphicData uri="http://schemas.openxmlformats.org/drawingml/2006/table">
            <a:tbl>
              <a:tblPr firstRow="1" bandRow="1">
                <a:tableStyleId>{5C22544A-7EE6-4342-B048-85BDC9FD1C3A}</a:tableStyleId>
              </a:tblPr>
              <a:tblGrid>
                <a:gridCol w="1004048">
                  <a:extLst>
                    <a:ext uri="{9D8B030D-6E8A-4147-A177-3AD203B41FA5}">
                      <a16:colId xmlns:a16="http://schemas.microsoft.com/office/drawing/2014/main" val="269366882"/>
                    </a:ext>
                  </a:extLst>
                </a:gridCol>
                <a:gridCol w="1338730">
                  <a:extLst>
                    <a:ext uri="{9D8B030D-6E8A-4147-A177-3AD203B41FA5}">
                      <a16:colId xmlns:a16="http://schemas.microsoft.com/office/drawing/2014/main" val="3718180166"/>
                    </a:ext>
                  </a:extLst>
                </a:gridCol>
                <a:gridCol w="1255058">
                  <a:extLst>
                    <a:ext uri="{9D8B030D-6E8A-4147-A177-3AD203B41FA5}">
                      <a16:colId xmlns:a16="http://schemas.microsoft.com/office/drawing/2014/main" val="3805470619"/>
                    </a:ext>
                  </a:extLst>
                </a:gridCol>
                <a:gridCol w="1338730">
                  <a:extLst>
                    <a:ext uri="{9D8B030D-6E8A-4147-A177-3AD203B41FA5}">
                      <a16:colId xmlns:a16="http://schemas.microsoft.com/office/drawing/2014/main" val="532493919"/>
                    </a:ext>
                  </a:extLst>
                </a:gridCol>
                <a:gridCol w="1422400">
                  <a:extLst>
                    <a:ext uri="{9D8B030D-6E8A-4147-A177-3AD203B41FA5}">
                      <a16:colId xmlns:a16="http://schemas.microsoft.com/office/drawing/2014/main" val="1871548947"/>
                    </a:ext>
                  </a:extLst>
                </a:gridCol>
                <a:gridCol w="2175436">
                  <a:extLst>
                    <a:ext uri="{9D8B030D-6E8A-4147-A177-3AD203B41FA5}">
                      <a16:colId xmlns:a16="http://schemas.microsoft.com/office/drawing/2014/main" val="4258272551"/>
                    </a:ext>
                  </a:extLst>
                </a:gridCol>
              </a:tblGrid>
              <a:tr h="730231">
                <a:tc>
                  <a:txBody>
                    <a:bodyPr/>
                    <a:lstStyle/>
                    <a:p>
                      <a:endParaRPr lang="en-US" dirty="0"/>
                    </a:p>
                  </a:txBody>
                  <a:tcPr/>
                </a:tc>
                <a:tc>
                  <a:txBody>
                    <a:bodyPr/>
                    <a:lstStyle/>
                    <a:p>
                      <a:endParaRPr lang="en-US"/>
                    </a:p>
                  </a:txBody>
                  <a:tcPr/>
                </a:tc>
                <a:tc>
                  <a:txBody>
                    <a:bodyPr/>
                    <a:lstStyle/>
                    <a:p>
                      <a:endParaRPr lang="en-US" dirty="0" smtClean="0"/>
                    </a:p>
                    <a:p>
                      <a:r>
                        <a:rPr lang="en-US" dirty="0" smtClean="0"/>
                        <a:t>Budget</a:t>
                      </a:r>
                      <a:endParaRPr lang="en-US" dirty="0"/>
                    </a:p>
                  </a:txBody>
                  <a:tcPr/>
                </a:tc>
                <a:tc>
                  <a:txBody>
                    <a:bodyPr/>
                    <a:lstStyle/>
                    <a:p>
                      <a:r>
                        <a:rPr lang="en-US" dirty="0" smtClean="0"/>
                        <a:t>Titles added</a:t>
                      </a:r>
                      <a:endParaRPr lang="en-US" dirty="0"/>
                    </a:p>
                  </a:txBody>
                  <a:tcPr/>
                </a:tc>
                <a:tc>
                  <a:txBody>
                    <a:bodyPr/>
                    <a:lstStyle/>
                    <a:p>
                      <a:r>
                        <a:rPr lang="en-US" dirty="0" smtClean="0"/>
                        <a:t>Titles</a:t>
                      </a:r>
                      <a:r>
                        <a:rPr lang="en-US" baseline="0" dirty="0" smtClean="0"/>
                        <a:t> circulated</a:t>
                      </a:r>
                      <a:endParaRPr lang="en-US" dirty="0"/>
                    </a:p>
                  </a:txBody>
                  <a:tcPr/>
                </a:tc>
                <a:tc>
                  <a:txBody>
                    <a:bodyPr/>
                    <a:lstStyle/>
                    <a:p>
                      <a:endParaRPr lang="en-US" dirty="0" smtClean="0"/>
                    </a:p>
                    <a:p>
                      <a:r>
                        <a:rPr lang="en-US" dirty="0" smtClean="0"/>
                        <a:t>% circulated</a:t>
                      </a:r>
                      <a:endParaRPr lang="en-US" dirty="0"/>
                    </a:p>
                  </a:txBody>
                  <a:tcPr/>
                </a:tc>
                <a:extLst>
                  <a:ext uri="{0D108BD9-81ED-4DB2-BD59-A6C34878D82A}">
                    <a16:rowId xmlns:a16="http://schemas.microsoft.com/office/drawing/2014/main" val="3737037660"/>
                  </a:ext>
                </a:extLst>
              </a:tr>
              <a:tr h="423071">
                <a:tc>
                  <a:txBody>
                    <a:bodyPr/>
                    <a:lstStyle/>
                    <a:p>
                      <a:r>
                        <a:rPr lang="en-US" dirty="0" smtClean="0"/>
                        <a:t>SCU</a:t>
                      </a:r>
                      <a:endParaRPr lang="en-US" dirty="0"/>
                    </a:p>
                  </a:txBody>
                  <a:tcPr/>
                </a:tc>
                <a:tc>
                  <a:txBody>
                    <a:bodyPr/>
                    <a:lstStyle/>
                    <a:p>
                      <a:r>
                        <a:rPr lang="en-US" dirty="0" smtClean="0"/>
                        <a:t>2014-2015</a:t>
                      </a:r>
                      <a:endParaRPr lang="en-US" dirty="0"/>
                    </a:p>
                  </a:txBody>
                  <a:tcPr/>
                </a:tc>
                <a:tc>
                  <a:txBody>
                    <a:bodyPr/>
                    <a:lstStyle/>
                    <a:p>
                      <a:r>
                        <a:rPr lang="en-US" dirty="0" smtClean="0"/>
                        <a:t>$40,000</a:t>
                      </a:r>
                      <a:endParaRPr lang="en-US" dirty="0"/>
                    </a:p>
                  </a:txBody>
                  <a:tcPr/>
                </a:tc>
                <a:tc>
                  <a:txBody>
                    <a:bodyPr/>
                    <a:lstStyle/>
                    <a:p>
                      <a:r>
                        <a:rPr lang="en-US" dirty="0" smtClean="0"/>
                        <a:t>1,190</a:t>
                      </a:r>
                      <a:endParaRPr lang="en-US" dirty="0"/>
                    </a:p>
                  </a:txBody>
                  <a:tcPr/>
                </a:tc>
                <a:tc>
                  <a:txBody>
                    <a:bodyPr/>
                    <a:lstStyle/>
                    <a:p>
                      <a:r>
                        <a:rPr lang="en-US" smtClean="0"/>
                        <a:t>531</a:t>
                      </a:r>
                      <a:endParaRPr lang="en-US" dirty="0"/>
                    </a:p>
                  </a:txBody>
                  <a:tcPr/>
                </a:tc>
                <a:tc>
                  <a:txBody>
                    <a:bodyPr/>
                    <a:lstStyle/>
                    <a:p>
                      <a:r>
                        <a:rPr lang="en-US" b="1" dirty="0" smtClean="0"/>
                        <a:t>44.5%</a:t>
                      </a:r>
                      <a:endParaRPr lang="en-US" b="1" dirty="0"/>
                    </a:p>
                  </a:txBody>
                  <a:tcPr/>
                </a:tc>
                <a:extLst>
                  <a:ext uri="{0D108BD9-81ED-4DB2-BD59-A6C34878D82A}">
                    <a16:rowId xmlns:a16="http://schemas.microsoft.com/office/drawing/2014/main" val="818220822"/>
                  </a:ext>
                </a:extLst>
              </a:tr>
              <a:tr h="423071">
                <a:tc>
                  <a:txBody>
                    <a:bodyPr/>
                    <a:lstStyle/>
                    <a:p>
                      <a:endParaRPr lang="en-US" dirty="0"/>
                    </a:p>
                  </a:txBody>
                  <a:tcPr/>
                </a:tc>
                <a:tc>
                  <a:txBody>
                    <a:bodyPr/>
                    <a:lstStyle/>
                    <a:p>
                      <a:r>
                        <a:rPr lang="en-US" dirty="0" smtClean="0"/>
                        <a:t>2015-2016</a:t>
                      </a:r>
                      <a:endParaRPr lang="en-US" dirty="0"/>
                    </a:p>
                  </a:txBody>
                  <a:tcPr/>
                </a:tc>
                <a:tc>
                  <a:txBody>
                    <a:bodyPr/>
                    <a:lstStyle/>
                    <a:p>
                      <a:r>
                        <a:rPr lang="en-US" dirty="0" smtClean="0"/>
                        <a:t>$40,000</a:t>
                      </a:r>
                      <a:endParaRPr lang="en-US" dirty="0"/>
                    </a:p>
                  </a:txBody>
                  <a:tcPr/>
                </a:tc>
                <a:tc>
                  <a:txBody>
                    <a:bodyPr/>
                    <a:lstStyle/>
                    <a:p>
                      <a:r>
                        <a:rPr lang="en-US" dirty="0" smtClean="0"/>
                        <a:t>1,051</a:t>
                      </a:r>
                      <a:endParaRPr lang="en-US" dirty="0"/>
                    </a:p>
                  </a:txBody>
                  <a:tcPr/>
                </a:tc>
                <a:tc>
                  <a:txBody>
                    <a:bodyPr/>
                    <a:lstStyle/>
                    <a:p>
                      <a:r>
                        <a:rPr lang="en-US" dirty="0" smtClean="0"/>
                        <a:t>431</a:t>
                      </a:r>
                      <a:endParaRPr lang="en-US" dirty="0"/>
                    </a:p>
                  </a:txBody>
                  <a:tcPr/>
                </a:tc>
                <a:tc>
                  <a:txBody>
                    <a:bodyPr/>
                    <a:lstStyle/>
                    <a:p>
                      <a:r>
                        <a:rPr lang="en-US" b="1" dirty="0" smtClean="0"/>
                        <a:t>41.0%</a:t>
                      </a:r>
                      <a:endParaRPr lang="en-US" b="1" dirty="0"/>
                    </a:p>
                  </a:txBody>
                  <a:tcPr/>
                </a:tc>
                <a:extLst>
                  <a:ext uri="{0D108BD9-81ED-4DB2-BD59-A6C34878D82A}">
                    <a16:rowId xmlns:a16="http://schemas.microsoft.com/office/drawing/2014/main" val="173861092"/>
                  </a:ext>
                </a:extLst>
              </a:tr>
              <a:tr h="423071">
                <a:tc>
                  <a:txBody>
                    <a:bodyPr/>
                    <a:lstStyle/>
                    <a:p>
                      <a:endParaRPr lang="en-US" dirty="0"/>
                    </a:p>
                  </a:txBody>
                  <a:tcPr/>
                </a:tc>
                <a:tc>
                  <a:txBody>
                    <a:bodyPr/>
                    <a:lstStyle/>
                    <a:p>
                      <a:r>
                        <a:rPr lang="en-US" dirty="0" smtClean="0"/>
                        <a:t>2016-2017</a:t>
                      </a:r>
                      <a:endParaRPr lang="en-US" dirty="0"/>
                    </a:p>
                  </a:txBody>
                  <a:tcPr/>
                </a:tc>
                <a:tc>
                  <a:txBody>
                    <a:bodyPr/>
                    <a:lstStyle/>
                    <a:p>
                      <a:r>
                        <a:rPr lang="en-US" dirty="0" smtClean="0"/>
                        <a:t>$20,100</a:t>
                      </a:r>
                      <a:endParaRPr lang="en-US" dirty="0"/>
                    </a:p>
                  </a:txBody>
                  <a:tcPr/>
                </a:tc>
                <a:tc>
                  <a:txBody>
                    <a:bodyPr/>
                    <a:lstStyle/>
                    <a:p>
                      <a:r>
                        <a:rPr lang="en-US" dirty="0" smtClean="0"/>
                        <a:t>325</a:t>
                      </a:r>
                      <a:endParaRPr lang="en-US" dirty="0"/>
                    </a:p>
                  </a:txBody>
                  <a:tcPr/>
                </a:tc>
                <a:tc>
                  <a:txBody>
                    <a:bodyPr/>
                    <a:lstStyle/>
                    <a:p>
                      <a:r>
                        <a:rPr lang="en-US" dirty="0" smtClean="0"/>
                        <a:t>104</a:t>
                      </a:r>
                      <a:endParaRPr lang="en-US" dirty="0"/>
                    </a:p>
                  </a:txBody>
                  <a:tcPr/>
                </a:tc>
                <a:tc>
                  <a:txBody>
                    <a:bodyPr/>
                    <a:lstStyle/>
                    <a:p>
                      <a:r>
                        <a:rPr lang="en-US" b="1" dirty="0" smtClean="0"/>
                        <a:t>32.0%</a:t>
                      </a:r>
                      <a:endParaRPr lang="en-US" b="1" dirty="0"/>
                    </a:p>
                  </a:txBody>
                  <a:tcPr/>
                </a:tc>
                <a:extLst>
                  <a:ext uri="{0D108BD9-81ED-4DB2-BD59-A6C34878D82A}">
                    <a16:rowId xmlns:a16="http://schemas.microsoft.com/office/drawing/2014/main" val="1333468114"/>
                  </a:ext>
                </a:extLst>
              </a:tr>
              <a:tr h="423071">
                <a:tc>
                  <a:txBody>
                    <a:bodyPr/>
                    <a:lstStyle/>
                    <a:p>
                      <a:endParaRPr lang="en-US" dirty="0"/>
                    </a:p>
                  </a:txBody>
                  <a:tcPr/>
                </a:tc>
                <a:tc>
                  <a:txBody>
                    <a:bodyPr/>
                    <a:lstStyle/>
                    <a:p>
                      <a:r>
                        <a:rPr lang="en-US" dirty="0" smtClean="0"/>
                        <a:t>2017-2018</a:t>
                      </a:r>
                      <a:endParaRPr lang="en-US" dirty="0"/>
                    </a:p>
                  </a:txBody>
                  <a:tcPr/>
                </a:tc>
                <a:tc>
                  <a:txBody>
                    <a:bodyPr/>
                    <a:lstStyle/>
                    <a:p>
                      <a:r>
                        <a:rPr lang="en-US" dirty="0" smtClean="0"/>
                        <a:t>$19,000</a:t>
                      </a:r>
                      <a:endParaRPr lang="en-US" dirty="0"/>
                    </a:p>
                  </a:txBody>
                  <a:tcPr/>
                </a:tc>
                <a:tc>
                  <a:txBody>
                    <a:bodyPr/>
                    <a:lstStyle/>
                    <a:p>
                      <a:r>
                        <a:rPr lang="en-US" dirty="0" smtClean="0"/>
                        <a:t>172 so far</a:t>
                      </a:r>
                      <a:endParaRPr lang="en-US" dirty="0"/>
                    </a:p>
                  </a:txBody>
                  <a:tcPr/>
                </a:tc>
                <a:tc>
                  <a:txBody>
                    <a:bodyPr/>
                    <a:lstStyle/>
                    <a:p>
                      <a:r>
                        <a:rPr lang="en-US" dirty="0" smtClean="0"/>
                        <a:t>40</a:t>
                      </a:r>
                      <a:endParaRPr lang="en-US" dirty="0"/>
                    </a:p>
                  </a:txBody>
                  <a:tcPr/>
                </a:tc>
                <a:tc>
                  <a:txBody>
                    <a:bodyPr/>
                    <a:lstStyle/>
                    <a:p>
                      <a:r>
                        <a:rPr lang="en-US" b="1" dirty="0" smtClean="0"/>
                        <a:t>23.2%</a:t>
                      </a:r>
                      <a:endParaRPr lang="en-US" b="1" dirty="0"/>
                    </a:p>
                  </a:txBody>
                  <a:tcPr/>
                </a:tc>
                <a:extLst>
                  <a:ext uri="{0D108BD9-81ED-4DB2-BD59-A6C34878D82A}">
                    <a16:rowId xmlns:a16="http://schemas.microsoft.com/office/drawing/2014/main" val="1778384901"/>
                  </a:ext>
                </a:extLst>
              </a:tr>
              <a:tr h="423071">
                <a:tc>
                  <a:txBody>
                    <a:bodyPr/>
                    <a:lstStyle/>
                    <a:p>
                      <a:r>
                        <a:rPr lang="en-US" dirty="0" smtClean="0"/>
                        <a:t>USF</a:t>
                      </a:r>
                      <a:endParaRPr lang="en-US" dirty="0"/>
                    </a:p>
                  </a:txBody>
                  <a:tcPr/>
                </a:tc>
                <a:tc>
                  <a:txBody>
                    <a:bodyPr/>
                    <a:lstStyle/>
                    <a:p>
                      <a:r>
                        <a:rPr lang="en-US" dirty="0" smtClean="0"/>
                        <a:t>2016-2017</a:t>
                      </a:r>
                      <a:endParaRPr lang="en-US" dirty="0"/>
                    </a:p>
                  </a:txBody>
                  <a:tcPr/>
                </a:tc>
                <a:tc>
                  <a:txBody>
                    <a:bodyPr/>
                    <a:lstStyle/>
                    <a:p>
                      <a:r>
                        <a:rPr lang="en-US" dirty="0" smtClean="0"/>
                        <a:t>$10,800</a:t>
                      </a:r>
                      <a:endParaRPr lang="en-US" dirty="0"/>
                    </a:p>
                  </a:txBody>
                  <a:tcPr/>
                </a:tc>
                <a:tc>
                  <a:txBody>
                    <a:bodyPr/>
                    <a:lstStyle/>
                    <a:p>
                      <a:r>
                        <a:rPr lang="en-US" dirty="0" smtClean="0"/>
                        <a:t>183</a:t>
                      </a:r>
                      <a:endParaRPr lang="en-US" dirty="0"/>
                    </a:p>
                  </a:txBody>
                  <a:tcPr/>
                </a:tc>
                <a:tc>
                  <a:txBody>
                    <a:bodyPr/>
                    <a:lstStyle/>
                    <a:p>
                      <a:r>
                        <a:rPr lang="en-US" dirty="0" smtClean="0"/>
                        <a:t>80</a:t>
                      </a:r>
                      <a:endParaRPr lang="en-US" dirty="0"/>
                    </a:p>
                  </a:txBody>
                  <a:tcPr/>
                </a:tc>
                <a:tc>
                  <a:txBody>
                    <a:bodyPr/>
                    <a:lstStyle/>
                    <a:p>
                      <a:r>
                        <a:rPr lang="en-US" b="1" dirty="0" smtClean="0"/>
                        <a:t>43.7%</a:t>
                      </a:r>
                      <a:endParaRPr lang="en-US" b="1" dirty="0"/>
                    </a:p>
                  </a:txBody>
                  <a:tcPr/>
                </a:tc>
                <a:extLst>
                  <a:ext uri="{0D108BD9-81ED-4DB2-BD59-A6C34878D82A}">
                    <a16:rowId xmlns:a16="http://schemas.microsoft.com/office/drawing/2014/main" val="2284463993"/>
                  </a:ext>
                </a:extLst>
              </a:tr>
              <a:tr h="423071">
                <a:tc>
                  <a:txBody>
                    <a:bodyPr/>
                    <a:lstStyle/>
                    <a:p>
                      <a:endParaRPr lang="en-US" dirty="0"/>
                    </a:p>
                  </a:txBody>
                  <a:tcPr/>
                </a:tc>
                <a:tc>
                  <a:txBody>
                    <a:bodyPr/>
                    <a:lstStyle/>
                    <a:p>
                      <a:r>
                        <a:rPr lang="en-US" dirty="0" smtClean="0"/>
                        <a:t>2017-2018</a:t>
                      </a:r>
                      <a:endParaRPr lang="en-US" dirty="0"/>
                    </a:p>
                  </a:txBody>
                  <a:tcPr/>
                </a:tc>
                <a:tc>
                  <a:txBody>
                    <a:bodyPr/>
                    <a:lstStyle/>
                    <a:p>
                      <a:r>
                        <a:rPr lang="en-US" dirty="0" smtClean="0"/>
                        <a:t>$2,000</a:t>
                      </a:r>
                      <a:endParaRPr lang="en-US" dirty="0"/>
                    </a:p>
                  </a:txBody>
                  <a:tcPr/>
                </a:tc>
                <a:tc>
                  <a:txBody>
                    <a:bodyPr/>
                    <a:lstStyle/>
                    <a:p>
                      <a:r>
                        <a:rPr lang="en-US" dirty="0" smtClean="0"/>
                        <a:t>52 so far</a:t>
                      </a:r>
                      <a:endParaRPr lang="en-US" dirty="0"/>
                    </a:p>
                  </a:txBody>
                  <a:tcPr/>
                </a:tc>
                <a:tc>
                  <a:txBody>
                    <a:bodyPr/>
                    <a:lstStyle/>
                    <a:p>
                      <a:r>
                        <a:rPr lang="en-US" dirty="0" smtClean="0"/>
                        <a:t>15</a:t>
                      </a:r>
                      <a:endParaRPr lang="en-US" dirty="0"/>
                    </a:p>
                  </a:txBody>
                  <a:tcPr/>
                </a:tc>
                <a:tc>
                  <a:txBody>
                    <a:bodyPr/>
                    <a:lstStyle/>
                    <a:p>
                      <a:r>
                        <a:rPr lang="en-US" b="1" dirty="0" smtClean="0"/>
                        <a:t>28.9%</a:t>
                      </a:r>
                      <a:endParaRPr lang="en-US" b="1" dirty="0"/>
                    </a:p>
                  </a:txBody>
                  <a:tcPr/>
                </a:tc>
                <a:extLst>
                  <a:ext uri="{0D108BD9-81ED-4DB2-BD59-A6C34878D82A}">
                    <a16:rowId xmlns:a16="http://schemas.microsoft.com/office/drawing/2014/main" val="3397251255"/>
                  </a:ext>
                </a:extLst>
              </a:tr>
              <a:tr h="423071">
                <a:tc>
                  <a:txBody>
                    <a:bodyPr/>
                    <a:lstStyle/>
                    <a:p>
                      <a:r>
                        <a:rPr lang="en-US" dirty="0" smtClean="0"/>
                        <a:t>LMU</a:t>
                      </a:r>
                      <a:endParaRPr lang="en-US" dirty="0"/>
                    </a:p>
                  </a:txBody>
                  <a:tcPr/>
                </a:tc>
                <a:tc>
                  <a:txBody>
                    <a:bodyPr/>
                    <a:lstStyle/>
                    <a:p>
                      <a:r>
                        <a:rPr lang="en-US" dirty="0" smtClean="0"/>
                        <a:t>2016-2017</a:t>
                      </a:r>
                      <a:endParaRPr lang="en-US" dirty="0"/>
                    </a:p>
                  </a:txBody>
                  <a:tcPr/>
                </a:tc>
                <a:tc>
                  <a:txBody>
                    <a:bodyPr/>
                    <a:lstStyle/>
                    <a:p>
                      <a:r>
                        <a:rPr lang="en-US" dirty="0" smtClean="0"/>
                        <a:t>$6,500</a:t>
                      </a:r>
                      <a:endParaRPr lang="en-US" dirty="0"/>
                    </a:p>
                  </a:txBody>
                  <a:tcPr/>
                </a:tc>
                <a:tc>
                  <a:txBody>
                    <a:bodyPr/>
                    <a:lstStyle/>
                    <a:p>
                      <a:r>
                        <a:rPr lang="en-US" dirty="0" smtClean="0"/>
                        <a:t>122</a:t>
                      </a:r>
                      <a:endParaRPr lang="en-US" dirty="0"/>
                    </a:p>
                  </a:txBody>
                  <a:tcPr/>
                </a:tc>
                <a:tc>
                  <a:txBody>
                    <a:bodyPr/>
                    <a:lstStyle/>
                    <a:p>
                      <a:r>
                        <a:rPr lang="en-US" dirty="0" smtClean="0"/>
                        <a:t>54</a:t>
                      </a:r>
                      <a:endParaRPr lang="en-US" dirty="0"/>
                    </a:p>
                  </a:txBody>
                  <a:tcPr/>
                </a:tc>
                <a:tc>
                  <a:txBody>
                    <a:bodyPr/>
                    <a:lstStyle/>
                    <a:p>
                      <a:r>
                        <a:rPr lang="en-US" b="1" dirty="0" smtClean="0"/>
                        <a:t>44.2%</a:t>
                      </a:r>
                      <a:endParaRPr lang="en-US" b="1" dirty="0"/>
                    </a:p>
                  </a:txBody>
                  <a:tcPr/>
                </a:tc>
                <a:extLst>
                  <a:ext uri="{0D108BD9-81ED-4DB2-BD59-A6C34878D82A}">
                    <a16:rowId xmlns:a16="http://schemas.microsoft.com/office/drawing/2014/main" val="1730735926"/>
                  </a:ext>
                </a:extLst>
              </a:tr>
              <a:tr h="423071">
                <a:tc>
                  <a:txBody>
                    <a:bodyPr/>
                    <a:lstStyle/>
                    <a:p>
                      <a:endParaRPr lang="en-US" dirty="0"/>
                    </a:p>
                  </a:txBody>
                  <a:tcPr/>
                </a:tc>
                <a:tc>
                  <a:txBody>
                    <a:bodyPr/>
                    <a:lstStyle/>
                    <a:p>
                      <a:r>
                        <a:rPr lang="en-US" dirty="0" smtClean="0"/>
                        <a:t>2017-2018</a:t>
                      </a:r>
                      <a:endParaRPr lang="en-US" dirty="0"/>
                    </a:p>
                  </a:txBody>
                  <a:tcPr/>
                </a:tc>
                <a:tc>
                  <a:txBody>
                    <a:bodyPr/>
                    <a:lstStyle/>
                    <a:p>
                      <a:r>
                        <a:rPr lang="en-US" dirty="0" smtClean="0"/>
                        <a:t>$18,000</a:t>
                      </a:r>
                      <a:endParaRPr lang="en-US" dirty="0"/>
                    </a:p>
                  </a:txBody>
                  <a:tcPr/>
                </a:tc>
                <a:tc>
                  <a:txBody>
                    <a:bodyPr/>
                    <a:lstStyle/>
                    <a:p>
                      <a:r>
                        <a:rPr lang="en-US" dirty="0" smtClean="0"/>
                        <a:t>422 so far</a:t>
                      </a:r>
                      <a:endParaRPr lang="en-US" dirty="0"/>
                    </a:p>
                  </a:txBody>
                  <a:tcPr/>
                </a:tc>
                <a:tc>
                  <a:txBody>
                    <a:bodyPr/>
                    <a:lstStyle/>
                    <a:p>
                      <a:r>
                        <a:rPr lang="en-US" dirty="0" smtClean="0"/>
                        <a:t>58</a:t>
                      </a:r>
                      <a:endParaRPr lang="en-US" dirty="0"/>
                    </a:p>
                  </a:txBody>
                  <a:tcPr/>
                </a:tc>
                <a:tc>
                  <a:txBody>
                    <a:bodyPr/>
                    <a:lstStyle/>
                    <a:p>
                      <a:r>
                        <a:rPr lang="en-US" b="1" dirty="0" smtClean="0"/>
                        <a:t>14.0%</a:t>
                      </a:r>
                      <a:endParaRPr lang="en-US" b="1" dirty="0"/>
                    </a:p>
                  </a:txBody>
                  <a:tcPr/>
                </a:tc>
                <a:extLst>
                  <a:ext uri="{0D108BD9-81ED-4DB2-BD59-A6C34878D82A}">
                    <a16:rowId xmlns:a16="http://schemas.microsoft.com/office/drawing/2014/main" val="1008238446"/>
                  </a:ext>
                </a:extLst>
              </a:tr>
            </a:tbl>
          </a:graphicData>
        </a:graphic>
      </p:graphicFrame>
    </p:spTree>
    <p:extLst>
      <p:ext uri="{BB962C8B-B14F-4D97-AF65-F5344CB8AC3E}">
        <p14:creationId xmlns:p14="http://schemas.microsoft.com/office/powerpoint/2010/main" val="29693745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Assessing print books</a:t>
            </a:r>
          </a:p>
        </p:txBody>
      </p:sp>
      <p:sp>
        <p:nvSpPr>
          <p:cNvPr id="3" name="Content Placeholder 2"/>
          <p:cNvSpPr>
            <a:spLocks noGrp="1"/>
          </p:cNvSpPr>
          <p:nvPr>
            <p:ph sz="quarter" idx="1"/>
          </p:nvPr>
        </p:nvSpPr>
        <p:spPr/>
        <p:txBody>
          <a:bodyPr/>
          <a:lstStyle/>
          <a:p>
            <a:r>
              <a:rPr lang="en-US" dirty="0" smtClean="0"/>
              <a:t>Most formal studies done by R1s or by consortia in aggregate</a:t>
            </a:r>
          </a:p>
          <a:p>
            <a:r>
              <a:rPr lang="en-US" dirty="0" smtClean="0"/>
              <a:t>Methodologies looked at spending patterns and circulation data</a:t>
            </a:r>
          </a:p>
          <a:p>
            <a:pPr lvl="1"/>
            <a:r>
              <a:rPr lang="en-US" dirty="0" smtClean="0"/>
              <a:t>[Effective for] assessing what you did buy</a:t>
            </a:r>
          </a:p>
          <a:p>
            <a:endParaRPr lang="en-US" dirty="0" smtClean="0"/>
          </a:p>
          <a:p>
            <a:r>
              <a:rPr lang="en-US" dirty="0" smtClean="0"/>
              <a:t>Goal:  Get a better picture of how we </a:t>
            </a:r>
            <a:r>
              <a:rPr lang="en-US" b="1" dirty="0" smtClean="0">
                <a:solidFill>
                  <a:schemeClr val="accent1"/>
                </a:solidFill>
              </a:rPr>
              <a:t>should</a:t>
            </a:r>
            <a:r>
              <a:rPr lang="en-US" dirty="0" smtClean="0"/>
              <a:t> be building collections</a:t>
            </a:r>
            <a:endParaRPr lang="en-US" dirty="0"/>
          </a:p>
        </p:txBody>
      </p:sp>
    </p:spTree>
    <p:extLst>
      <p:ext uri="{BB962C8B-B14F-4D97-AF65-F5344CB8AC3E}">
        <p14:creationId xmlns:p14="http://schemas.microsoft.com/office/powerpoint/2010/main" val="1615805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 to date</a:t>
            </a:r>
            <a:endParaRPr lang="en-US" dirty="0"/>
          </a:p>
        </p:txBody>
      </p:sp>
      <p:sp>
        <p:nvSpPr>
          <p:cNvPr id="3" name="Content Placeholder 2"/>
          <p:cNvSpPr>
            <a:spLocks noGrp="1"/>
          </p:cNvSpPr>
          <p:nvPr>
            <p:ph sz="quarter" idx="1"/>
          </p:nvPr>
        </p:nvSpPr>
        <p:spPr/>
        <p:txBody>
          <a:bodyPr>
            <a:normAutofit/>
          </a:bodyPr>
          <a:lstStyle/>
          <a:p>
            <a:r>
              <a:rPr lang="en-US" dirty="0" smtClean="0"/>
              <a:t>We were able to </a:t>
            </a:r>
            <a:r>
              <a:rPr lang="en-US" b="1" dirty="0" smtClean="0">
                <a:solidFill>
                  <a:schemeClr val="accent1"/>
                </a:solidFill>
              </a:rPr>
              <a:t>identify</a:t>
            </a:r>
            <a:r>
              <a:rPr lang="en-US" dirty="0" smtClean="0"/>
              <a:t> where we had problems and try to address them</a:t>
            </a:r>
          </a:p>
          <a:p>
            <a:r>
              <a:rPr lang="en-US" dirty="0" smtClean="0"/>
              <a:t>Return on investment of books purchased through this project is </a:t>
            </a:r>
            <a:r>
              <a:rPr lang="en-US" b="1" dirty="0" smtClean="0">
                <a:solidFill>
                  <a:schemeClr val="accent1"/>
                </a:solidFill>
              </a:rPr>
              <a:t>significant </a:t>
            </a:r>
            <a:r>
              <a:rPr lang="en-US" dirty="0" smtClean="0"/>
              <a:t>after </a:t>
            </a:r>
            <a:r>
              <a:rPr lang="en-US" dirty="0" smtClean="0"/>
              <a:t>only a few years</a:t>
            </a:r>
          </a:p>
          <a:p>
            <a:r>
              <a:rPr lang="en-US" dirty="0" smtClean="0"/>
              <a:t>SCU’s borrowing through LINK+ has dropped dramatically since introducing several changes in 2014-2015</a:t>
            </a:r>
          </a:p>
          <a:p>
            <a:pPr lvl="1"/>
            <a:r>
              <a:rPr lang="en-US" dirty="0" smtClean="0"/>
              <a:t>DDA for </a:t>
            </a:r>
            <a:r>
              <a:rPr lang="en-US" dirty="0" err="1" smtClean="0"/>
              <a:t>ebooks</a:t>
            </a:r>
            <a:endParaRPr lang="en-US" dirty="0" smtClean="0"/>
          </a:p>
          <a:p>
            <a:pPr lvl="1"/>
            <a:r>
              <a:rPr lang="en-US" dirty="0" smtClean="0"/>
              <a:t>Targeted purchases from this project</a:t>
            </a:r>
          </a:p>
          <a:p>
            <a:pPr lvl="1"/>
            <a:r>
              <a:rPr lang="en-US" dirty="0" smtClean="0"/>
              <a:t>Targeted changes to our approval profile from this project</a:t>
            </a:r>
          </a:p>
          <a:p>
            <a:pPr marL="320040" lvl="1" indent="0">
              <a:buNone/>
            </a:pPr>
            <a:endParaRPr lang="en-US" dirty="0"/>
          </a:p>
        </p:txBody>
      </p:sp>
    </p:spTree>
    <p:extLst>
      <p:ext uri="{BB962C8B-B14F-4D97-AF65-F5344CB8AC3E}">
        <p14:creationId xmlns:p14="http://schemas.microsoft.com/office/powerpoint/2010/main" val="39170148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Future goals &amp; measurement</a:t>
            </a:r>
            <a:endParaRPr lang="en-US" dirty="0"/>
          </a:p>
        </p:txBody>
      </p:sp>
      <p:sp>
        <p:nvSpPr>
          <p:cNvPr id="3" name="Content Placeholder 2"/>
          <p:cNvSpPr>
            <a:spLocks noGrp="1"/>
          </p:cNvSpPr>
          <p:nvPr>
            <p:ph sz="quarter" idx="1"/>
          </p:nvPr>
        </p:nvSpPr>
        <p:spPr/>
        <p:txBody>
          <a:bodyPr>
            <a:normAutofit/>
          </a:bodyPr>
          <a:lstStyle/>
          <a:p>
            <a:r>
              <a:rPr lang="en-US" dirty="0"/>
              <a:t>Transactional data shows the lending </a:t>
            </a:r>
            <a:r>
              <a:rPr lang="en-US" dirty="0" smtClean="0"/>
              <a:t>agency, so we could consider titles no longer in the metacollection as targeted purchases</a:t>
            </a:r>
          </a:p>
          <a:p>
            <a:pPr lvl="1"/>
            <a:r>
              <a:rPr lang="en-US" dirty="0" smtClean="0"/>
              <a:t>SCU had already been doing this with material previously borrowed </a:t>
            </a:r>
            <a:r>
              <a:rPr lang="en-US" dirty="0" smtClean="0"/>
              <a:t>from Claremont </a:t>
            </a:r>
            <a:r>
              <a:rPr lang="en-US" dirty="0" smtClean="0"/>
              <a:t>Colleges</a:t>
            </a:r>
            <a:endParaRPr lang="en-US" dirty="0"/>
          </a:p>
          <a:p>
            <a:r>
              <a:rPr lang="en-US" dirty="0" smtClean="0"/>
              <a:t>Look more deeply at targeted call number </a:t>
            </a:r>
            <a:r>
              <a:rPr lang="en-US" dirty="0" smtClean="0"/>
              <a:t>areas and renew our plan to differentiate </a:t>
            </a:r>
            <a:r>
              <a:rPr lang="en-US" dirty="0" smtClean="0"/>
              <a:t>our approval plans</a:t>
            </a:r>
          </a:p>
          <a:p>
            <a:r>
              <a:rPr lang="en-US" dirty="0" smtClean="0"/>
              <a:t>Participate in recruitment efforts for LINK+ membership</a:t>
            </a:r>
          </a:p>
        </p:txBody>
      </p:sp>
    </p:spTree>
    <p:extLst>
      <p:ext uri="{BB962C8B-B14F-4D97-AF65-F5344CB8AC3E}">
        <p14:creationId xmlns:p14="http://schemas.microsoft.com/office/powerpoint/2010/main" val="19621203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OK, but what can </a:t>
            </a:r>
            <a:r>
              <a:rPr lang="en-US" b="1" dirty="0" smtClean="0">
                <a:solidFill>
                  <a:schemeClr val="accent1"/>
                </a:solidFill>
              </a:rPr>
              <a:t>my</a:t>
            </a:r>
            <a:r>
              <a:rPr lang="en-US" dirty="0" smtClean="0"/>
              <a:t> library do?</a:t>
            </a:r>
            <a:endParaRPr lang="en-US" dirty="0"/>
          </a:p>
        </p:txBody>
      </p:sp>
      <p:sp>
        <p:nvSpPr>
          <p:cNvPr id="3" name="Content Placeholder 2"/>
          <p:cNvSpPr>
            <a:spLocks noGrp="1"/>
          </p:cNvSpPr>
          <p:nvPr>
            <p:ph sz="quarter" idx="1"/>
          </p:nvPr>
        </p:nvSpPr>
        <p:spPr/>
        <p:txBody>
          <a:bodyPr/>
          <a:lstStyle/>
          <a:p>
            <a:r>
              <a:rPr lang="en-US" dirty="0" smtClean="0"/>
              <a:t>Consortium systems and ILL systems have reporting tools you can leverage</a:t>
            </a:r>
          </a:p>
          <a:p>
            <a:r>
              <a:rPr lang="en-US" dirty="0" smtClean="0"/>
              <a:t>Even starting small showed huge impacts for us</a:t>
            </a:r>
          </a:p>
          <a:p>
            <a:pPr lvl="1"/>
            <a:r>
              <a:rPr lang="en-US" dirty="0" smtClean="0"/>
              <a:t>Just look for repeated transactions and buy things automatically within defined budget criteria</a:t>
            </a:r>
          </a:p>
          <a:p>
            <a:pPr lvl="1"/>
            <a:r>
              <a:rPr lang="en-US" dirty="0" smtClean="0"/>
              <a:t>Have one librarian look at one subject area for trends</a:t>
            </a:r>
          </a:p>
          <a:p>
            <a:pPr lvl="1"/>
            <a:r>
              <a:rPr lang="en-US" dirty="0" smtClean="0"/>
              <a:t>Provide ISBNs to your book vendor to see if there are changes they would recommend</a:t>
            </a:r>
            <a:endParaRPr lang="en-US" dirty="0"/>
          </a:p>
        </p:txBody>
      </p:sp>
    </p:spTree>
    <p:extLst>
      <p:ext uri="{BB962C8B-B14F-4D97-AF65-F5344CB8AC3E}">
        <p14:creationId xmlns:p14="http://schemas.microsoft.com/office/powerpoint/2010/main" val="32463504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&amp; discussion</a:t>
            </a:r>
            <a:br>
              <a:rPr lang="en-US" dirty="0" smtClean="0"/>
            </a:br>
            <a:endParaRPr lang="en-US" dirty="0"/>
          </a:p>
        </p:txBody>
      </p:sp>
      <p:sp>
        <p:nvSpPr>
          <p:cNvPr id="3" name="Text Placeholder 2"/>
          <p:cNvSpPr>
            <a:spLocks noGrp="1"/>
          </p:cNvSpPr>
          <p:nvPr>
            <p:ph type="body" idx="1"/>
          </p:nvPr>
        </p:nvSpPr>
        <p:spPr>
          <a:xfrm>
            <a:off x="722313" y="2547938"/>
            <a:ext cx="7772400" cy="3167062"/>
          </a:xfrm>
        </p:spPr>
        <p:txBody>
          <a:bodyPr>
            <a:normAutofit/>
          </a:bodyPr>
          <a:lstStyle/>
          <a:p>
            <a:r>
              <a:rPr lang="en-US" dirty="0" smtClean="0"/>
              <a:t>Rice Majors		</a:t>
            </a:r>
            <a:r>
              <a:rPr lang="en-US" b="1" dirty="0" smtClean="0"/>
              <a:t>rmajors@scu.edu</a:t>
            </a:r>
          </a:p>
          <a:p>
            <a:r>
              <a:rPr lang="en-US" dirty="0"/>
              <a:t> </a:t>
            </a:r>
            <a:r>
              <a:rPr lang="en-US" dirty="0" smtClean="0"/>
              <a:t>      </a:t>
            </a:r>
            <a:r>
              <a:rPr lang="en-US" i="1" dirty="0" smtClean="0"/>
              <a:t>after April 30</a:t>
            </a:r>
            <a:r>
              <a:rPr lang="en-US" dirty="0" smtClean="0"/>
              <a:t>:  	</a:t>
            </a:r>
            <a:r>
              <a:rPr lang="en-US" b="1" i="1" dirty="0" smtClean="0"/>
              <a:t>ramajors@ucdavis.edu</a:t>
            </a:r>
          </a:p>
          <a:p>
            <a:r>
              <a:rPr lang="en-US" dirty="0" smtClean="0"/>
              <a:t>Glenn </a:t>
            </a:r>
            <a:r>
              <a:rPr lang="en-US" dirty="0"/>
              <a:t>Johnson-</a:t>
            </a:r>
            <a:r>
              <a:rPr lang="en-US" dirty="0" err="1"/>
              <a:t>Grau</a:t>
            </a:r>
            <a:r>
              <a:rPr lang="en-US" dirty="0"/>
              <a:t> 	</a:t>
            </a:r>
            <a:r>
              <a:rPr lang="en-US" b="1" dirty="0"/>
              <a:t>Glenn.Johnson-Grau@lmu.edu</a:t>
            </a:r>
          </a:p>
          <a:p>
            <a:endParaRPr lang="en-US" dirty="0" smtClean="0"/>
          </a:p>
          <a:p>
            <a:r>
              <a:rPr lang="en-US" i="1" dirty="0" smtClean="0"/>
              <a:t>Thanks also to </a:t>
            </a:r>
            <a:endParaRPr lang="en-US" i="1" dirty="0"/>
          </a:p>
          <a:p>
            <a:r>
              <a:rPr lang="en-US" dirty="0" smtClean="0"/>
              <a:t>Erika </a:t>
            </a:r>
            <a:r>
              <a:rPr lang="en-US" dirty="0" smtClean="0"/>
              <a:t>Johnson		</a:t>
            </a:r>
            <a:r>
              <a:rPr lang="en-US" b="1" dirty="0" smtClean="0"/>
              <a:t>eljohnson5@usfca.edu</a:t>
            </a:r>
          </a:p>
        </p:txBody>
      </p:sp>
    </p:spTree>
    <p:extLst>
      <p:ext uri="{BB962C8B-B14F-4D97-AF65-F5344CB8AC3E}">
        <p14:creationId xmlns:p14="http://schemas.microsoft.com/office/powerpoint/2010/main" val="5173868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Folding in </a:t>
            </a:r>
            <a:r>
              <a:rPr lang="en-US" dirty="0" smtClean="0"/>
              <a:t>what we didn’t buy</a:t>
            </a:r>
            <a:endParaRPr lang="en-US" dirty="0"/>
          </a:p>
        </p:txBody>
      </p:sp>
      <p:sp>
        <p:nvSpPr>
          <p:cNvPr id="3" name="Content Placeholder 2"/>
          <p:cNvSpPr>
            <a:spLocks noGrp="1"/>
          </p:cNvSpPr>
          <p:nvPr>
            <p:ph sz="quarter" idx="1"/>
          </p:nvPr>
        </p:nvSpPr>
        <p:spPr/>
        <p:txBody>
          <a:bodyPr>
            <a:normAutofit/>
          </a:bodyPr>
          <a:lstStyle/>
          <a:p>
            <a:r>
              <a:rPr lang="en-US" dirty="0" smtClean="0"/>
              <a:t>What </a:t>
            </a:r>
            <a:r>
              <a:rPr lang="en-US" dirty="0" smtClean="0"/>
              <a:t>can we learn from </a:t>
            </a:r>
            <a:r>
              <a:rPr lang="en-US" dirty="0" smtClean="0"/>
              <a:t>consortium/ILL </a:t>
            </a:r>
            <a:r>
              <a:rPr lang="en-US" dirty="0" smtClean="0"/>
              <a:t>borrowing </a:t>
            </a:r>
            <a:r>
              <a:rPr lang="en-US" dirty="0" smtClean="0"/>
              <a:t>data? </a:t>
            </a:r>
          </a:p>
          <a:p>
            <a:pPr lvl="1"/>
            <a:r>
              <a:rPr lang="en-US" dirty="0"/>
              <a:t>What is a “normal” level of borrowing?</a:t>
            </a:r>
          </a:p>
          <a:p>
            <a:pPr lvl="1"/>
            <a:r>
              <a:rPr lang="en-US" dirty="0" smtClean="0"/>
              <a:t>Where should we </a:t>
            </a:r>
            <a:r>
              <a:rPr lang="en-US" dirty="0" smtClean="0"/>
              <a:t>create </a:t>
            </a:r>
            <a:r>
              <a:rPr lang="en-US" dirty="0" smtClean="0"/>
              <a:t>a </a:t>
            </a:r>
            <a:r>
              <a:rPr lang="en-US" dirty="0" smtClean="0"/>
              <a:t>deeper, </a:t>
            </a:r>
            <a:r>
              <a:rPr lang="en-US" dirty="0" smtClean="0"/>
              <a:t>more browse-able collection?</a:t>
            </a:r>
          </a:p>
          <a:p>
            <a:pPr lvl="1"/>
            <a:r>
              <a:rPr lang="en-US" dirty="0" smtClean="0"/>
              <a:t>How do we improve </a:t>
            </a:r>
            <a:r>
              <a:rPr lang="en-US" dirty="0" smtClean="0"/>
              <a:t>our </a:t>
            </a:r>
            <a:r>
              <a:rPr lang="en-US" dirty="0" smtClean="0"/>
              <a:t>autoship /</a:t>
            </a:r>
            <a:r>
              <a:rPr lang="en-US" dirty="0" smtClean="0"/>
              <a:t>approval profile?  </a:t>
            </a:r>
          </a:p>
          <a:p>
            <a:pPr lvl="1"/>
            <a:r>
              <a:rPr lang="en-US" dirty="0" smtClean="0"/>
              <a:t>Should we coordinate our collection development?</a:t>
            </a:r>
          </a:p>
          <a:p>
            <a:pPr lvl="1"/>
            <a:r>
              <a:rPr lang="en-US" dirty="0" smtClean="0"/>
              <a:t>Will this be whack-a-mole?  </a:t>
            </a:r>
          </a:p>
          <a:p>
            <a:r>
              <a:rPr lang="en-US" dirty="0" smtClean="0"/>
              <a:t>How can we measure the impact of these changes on the meta-collection for our consortium? </a:t>
            </a:r>
            <a:endParaRPr lang="en-US" dirty="0"/>
          </a:p>
        </p:txBody>
      </p:sp>
    </p:spTree>
    <p:extLst>
      <p:ext uri="{BB962C8B-B14F-4D97-AF65-F5344CB8AC3E}">
        <p14:creationId xmlns:p14="http://schemas.microsoft.com/office/powerpoint/2010/main" val="16533254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 our institutions</a:t>
            </a:r>
            <a:endParaRPr lang="en-US" dirty="0"/>
          </a:p>
        </p:txBody>
      </p:sp>
      <p:sp>
        <p:nvSpPr>
          <p:cNvPr id="3" name="Content Placeholder 2"/>
          <p:cNvSpPr>
            <a:spLocks noGrp="1"/>
          </p:cNvSpPr>
          <p:nvPr>
            <p:ph sz="quarter" idx="1"/>
          </p:nvPr>
        </p:nvSpPr>
        <p:spPr/>
        <p:txBody>
          <a:bodyPr/>
          <a:lstStyle/>
          <a:p>
            <a:r>
              <a:rPr lang="en-US" dirty="0" smtClean="0"/>
              <a:t>Three small Jesuit universities in urban parts of California</a:t>
            </a:r>
          </a:p>
          <a:p>
            <a:r>
              <a:rPr lang="en-US" dirty="0" smtClean="0"/>
              <a:t>Similarities allow for potential comparison</a:t>
            </a:r>
          </a:p>
          <a:p>
            <a:endParaRPr lang="en-US" dirty="0" smtClean="0"/>
          </a:p>
        </p:txBody>
      </p:sp>
      <p:graphicFrame>
        <p:nvGraphicFramePr>
          <p:cNvPr id="4" name="Table 3"/>
          <p:cNvGraphicFramePr>
            <a:graphicFrameLocks noGrp="1"/>
          </p:cNvGraphicFramePr>
          <p:nvPr>
            <p:extLst>
              <p:ext uri="{D42A27DB-BD31-4B8C-83A1-F6EECF244321}">
                <p14:modId xmlns:p14="http://schemas.microsoft.com/office/powerpoint/2010/main" val="1511233652"/>
              </p:ext>
            </p:extLst>
          </p:nvPr>
        </p:nvGraphicFramePr>
        <p:xfrm>
          <a:off x="1447800" y="2819400"/>
          <a:ext cx="6095999" cy="2494280"/>
        </p:xfrm>
        <a:graphic>
          <a:graphicData uri="http://schemas.openxmlformats.org/drawingml/2006/table">
            <a:tbl>
              <a:tblPr firstRow="1" bandRow="1">
                <a:tableStyleId>{5C22544A-7EE6-4342-B048-85BDC9FD1C3A}</a:tableStyleId>
              </a:tblPr>
              <a:tblGrid>
                <a:gridCol w="2828041">
                  <a:extLst>
                    <a:ext uri="{9D8B030D-6E8A-4147-A177-3AD203B41FA5}">
                      <a16:colId xmlns:a16="http://schemas.microsoft.com/office/drawing/2014/main" val="20000"/>
                    </a:ext>
                  </a:extLst>
                </a:gridCol>
                <a:gridCol w="1131216">
                  <a:extLst>
                    <a:ext uri="{9D8B030D-6E8A-4147-A177-3AD203B41FA5}">
                      <a16:colId xmlns:a16="http://schemas.microsoft.com/office/drawing/2014/main" val="20001"/>
                    </a:ext>
                  </a:extLst>
                </a:gridCol>
                <a:gridCol w="1068371">
                  <a:extLst>
                    <a:ext uri="{9D8B030D-6E8A-4147-A177-3AD203B41FA5}">
                      <a16:colId xmlns:a16="http://schemas.microsoft.com/office/drawing/2014/main" val="20002"/>
                    </a:ext>
                  </a:extLst>
                </a:gridCol>
                <a:gridCol w="1068371">
                  <a:extLst>
                    <a:ext uri="{9D8B030D-6E8A-4147-A177-3AD203B41FA5}">
                      <a16:colId xmlns:a16="http://schemas.microsoft.com/office/drawing/2014/main" val="20003"/>
                    </a:ext>
                  </a:extLst>
                </a:gridCol>
              </a:tblGrid>
              <a:tr h="370840">
                <a:tc>
                  <a:txBody>
                    <a:bodyPr/>
                    <a:lstStyle/>
                    <a:p>
                      <a:endParaRPr lang="en-US" dirty="0"/>
                    </a:p>
                  </a:txBody>
                  <a:tcPr/>
                </a:tc>
                <a:tc>
                  <a:txBody>
                    <a:bodyPr/>
                    <a:lstStyle/>
                    <a:p>
                      <a:r>
                        <a:rPr lang="en-US" dirty="0" smtClean="0"/>
                        <a:t>SCU</a:t>
                      </a:r>
                      <a:endParaRPr lang="en-US" dirty="0"/>
                    </a:p>
                  </a:txBody>
                  <a:tcPr/>
                </a:tc>
                <a:tc>
                  <a:txBody>
                    <a:bodyPr/>
                    <a:lstStyle/>
                    <a:p>
                      <a:r>
                        <a:rPr lang="en-US" dirty="0" smtClean="0"/>
                        <a:t>USF</a:t>
                      </a:r>
                      <a:endParaRPr lang="en-US" dirty="0"/>
                    </a:p>
                  </a:txBody>
                  <a:tcPr/>
                </a:tc>
                <a:tc>
                  <a:txBody>
                    <a:bodyPr/>
                    <a:lstStyle/>
                    <a:p>
                      <a:r>
                        <a:rPr lang="en-US" dirty="0" smtClean="0"/>
                        <a:t>LMU</a:t>
                      </a:r>
                      <a:endParaRPr lang="en-US" dirty="0"/>
                    </a:p>
                  </a:txBody>
                  <a:tcPr/>
                </a:tc>
                <a:extLst>
                  <a:ext uri="{0D108BD9-81ED-4DB2-BD59-A6C34878D82A}">
                    <a16:rowId xmlns:a16="http://schemas.microsoft.com/office/drawing/2014/main" val="10000"/>
                  </a:ext>
                </a:extLst>
              </a:tr>
              <a:tr h="370840">
                <a:tc>
                  <a:txBody>
                    <a:bodyPr/>
                    <a:lstStyle/>
                    <a:p>
                      <a:r>
                        <a:rPr lang="en-US" dirty="0" smtClean="0"/>
                        <a:t>Undergraduates</a:t>
                      </a:r>
                      <a:endParaRPr lang="en-US" dirty="0"/>
                    </a:p>
                  </a:txBody>
                  <a:tcPr/>
                </a:tc>
                <a:tc>
                  <a:txBody>
                    <a:bodyPr/>
                    <a:lstStyle/>
                    <a:p>
                      <a:r>
                        <a:rPr lang="en-US" dirty="0" smtClean="0"/>
                        <a:t>5,438</a:t>
                      </a:r>
                      <a:endParaRPr lang="en-US" dirty="0"/>
                    </a:p>
                  </a:txBody>
                  <a:tcPr/>
                </a:tc>
                <a:tc>
                  <a:txBody>
                    <a:bodyPr/>
                    <a:lstStyle/>
                    <a:p>
                      <a:r>
                        <a:rPr lang="en-US" dirty="0" smtClean="0"/>
                        <a:t>6,745</a:t>
                      </a:r>
                    </a:p>
                  </a:txBody>
                  <a:tcPr/>
                </a:tc>
                <a:tc>
                  <a:txBody>
                    <a:bodyPr/>
                    <a:lstStyle/>
                    <a:p>
                      <a:r>
                        <a:rPr lang="en-US" dirty="0" smtClean="0"/>
                        <a:t>6,126</a:t>
                      </a:r>
                    </a:p>
                  </a:txBody>
                  <a:tcPr/>
                </a:tc>
                <a:extLst>
                  <a:ext uri="{0D108BD9-81ED-4DB2-BD59-A6C34878D82A}">
                    <a16:rowId xmlns:a16="http://schemas.microsoft.com/office/drawing/2014/main" val="10001"/>
                  </a:ext>
                </a:extLst>
              </a:tr>
              <a:tr h="370840">
                <a:tc>
                  <a:txBody>
                    <a:bodyPr/>
                    <a:lstStyle/>
                    <a:p>
                      <a:r>
                        <a:rPr lang="en-US" dirty="0" smtClean="0"/>
                        <a:t>Graduate</a:t>
                      </a:r>
                      <a:r>
                        <a:rPr lang="en-US" baseline="0" dirty="0" smtClean="0"/>
                        <a:t> students</a:t>
                      </a:r>
                      <a:endParaRPr lang="en-US" dirty="0"/>
                    </a:p>
                  </a:txBody>
                  <a:tcPr/>
                </a:tc>
                <a:tc>
                  <a:txBody>
                    <a:bodyPr/>
                    <a:lstStyle/>
                    <a:p>
                      <a:r>
                        <a:rPr lang="en-US" dirty="0" smtClean="0"/>
                        <a:t>2,984</a:t>
                      </a:r>
                      <a:endParaRPr lang="en-US" dirty="0"/>
                    </a:p>
                  </a:txBody>
                  <a:tcPr/>
                </a:tc>
                <a:tc>
                  <a:txBody>
                    <a:bodyPr/>
                    <a:lstStyle/>
                    <a:p>
                      <a:r>
                        <a:rPr lang="en-US" dirty="0" smtClean="0"/>
                        <a:t>3,667</a:t>
                      </a:r>
                    </a:p>
                  </a:txBody>
                  <a:tcPr/>
                </a:tc>
                <a:tc>
                  <a:txBody>
                    <a:bodyPr/>
                    <a:lstStyle/>
                    <a:p>
                      <a:r>
                        <a:rPr lang="en-US" dirty="0" smtClean="0"/>
                        <a:t>2,061</a:t>
                      </a:r>
                    </a:p>
                  </a:txBody>
                  <a:tcPr/>
                </a:tc>
                <a:extLst>
                  <a:ext uri="{0D108BD9-81ED-4DB2-BD59-A6C34878D82A}">
                    <a16:rowId xmlns:a16="http://schemas.microsoft.com/office/drawing/2014/main" val="10002"/>
                  </a:ext>
                </a:extLst>
              </a:tr>
              <a:tr h="370840">
                <a:tc>
                  <a:txBody>
                    <a:bodyPr/>
                    <a:lstStyle/>
                    <a:p>
                      <a:r>
                        <a:rPr lang="en-US" dirty="0" smtClean="0"/>
                        <a:t>Full-time faculty</a:t>
                      </a:r>
                      <a:endParaRPr lang="en-US" dirty="0"/>
                    </a:p>
                  </a:txBody>
                  <a:tcPr/>
                </a:tc>
                <a:tc>
                  <a:txBody>
                    <a:bodyPr/>
                    <a:lstStyle/>
                    <a:p>
                      <a:r>
                        <a:rPr lang="en-US" dirty="0" smtClean="0"/>
                        <a:t>556</a:t>
                      </a:r>
                      <a:endParaRPr lang="en-US" dirty="0"/>
                    </a:p>
                  </a:txBody>
                  <a:tcPr/>
                </a:tc>
                <a:tc>
                  <a:txBody>
                    <a:bodyPr/>
                    <a:lstStyle/>
                    <a:p>
                      <a:r>
                        <a:rPr lang="en-US" dirty="0" smtClean="0"/>
                        <a:t>505</a:t>
                      </a:r>
                    </a:p>
                  </a:txBody>
                  <a:tcPr/>
                </a:tc>
                <a:tc>
                  <a:txBody>
                    <a:bodyPr/>
                    <a:lstStyle/>
                    <a:p>
                      <a:r>
                        <a:rPr lang="en-US" dirty="0" smtClean="0"/>
                        <a:t>561</a:t>
                      </a:r>
                    </a:p>
                  </a:txBody>
                  <a:tcPr/>
                </a:tc>
                <a:extLst>
                  <a:ext uri="{0D108BD9-81ED-4DB2-BD59-A6C34878D82A}">
                    <a16:rowId xmlns:a16="http://schemas.microsoft.com/office/drawing/2014/main" val="10003"/>
                  </a:ext>
                </a:extLst>
              </a:tr>
              <a:tr h="370840">
                <a:tc>
                  <a:txBody>
                    <a:bodyPr/>
                    <a:lstStyle/>
                    <a:p>
                      <a:r>
                        <a:rPr lang="en-US" dirty="0" smtClean="0"/>
                        <a:t>Part-time faculty</a:t>
                      </a:r>
                      <a:endParaRPr lang="en-US" dirty="0"/>
                    </a:p>
                  </a:txBody>
                  <a:tcPr/>
                </a:tc>
                <a:tc>
                  <a:txBody>
                    <a:bodyPr/>
                    <a:lstStyle/>
                    <a:p>
                      <a:r>
                        <a:rPr lang="en-US" dirty="0" smtClean="0"/>
                        <a:t>360</a:t>
                      </a:r>
                      <a:endParaRPr lang="en-US" dirty="0"/>
                    </a:p>
                  </a:txBody>
                  <a:tcPr/>
                </a:tc>
                <a:tc>
                  <a:txBody>
                    <a:bodyPr/>
                    <a:lstStyle/>
                    <a:p>
                      <a:r>
                        <a:rPr lang="en-US" dirty="0" smtClean="0"/>
                        <a:t>688</a:t>
                      </a:r>
                    </a:p>
                  </a:txBody>
                  <a:tcPr/>
                </a:tc>
                <a:tc>
                  <a:txBody>
                    <a:bodyPr/>
                    <a:lstStyle/>
                    <a:p>
                      <a:r>
                        <a:rPr lang="en-US" dirty="0" smtClean="0"/>
                        <a:t>581</a:t>
                      </a:r>
                    </a:p>
                  </a:txBody>
                  <a:tcPr/>
                </a:tc>
                <a:extLst>
                  <a:ext uri="{0D108BD9-81ED-4DB2-BD59-A6C34878D82A}">
                    <a16:rowId xmlns:a16="http://schemas.microsoft.com/office/drawing/2014/main" val="10004"/>
                  </a:ext>
                </a:extLst>
              </a:tr>
              <a:tr h="370840">
                <a:tc>
                  <a:txBody>
                    <a:bodyPr/>
                    <a:lstStyle/>
                    <a:p>
                      <a:r>
                        <a:rPr lang="en-US" dirty="0" smtClean="0"/>
                        <a:t>Bound volumes (without</a:t>
                      </a:r>
                      <a:r>
                        <a:rPr lang="en-US" baseline="0" dirty="0" smtClean="0"/>
                        <a:t> law libraries)</a:t>
                      </a:r>
                      <a:endParaRPr lang="en-US" dirty="0"/>
                    </a:p>
                  </a:txBody>
                  <a:tcPr/>
                </a:tc>
                <a:tc>
                  <a:txBody>
                    <a:bodyPr/>
                    <a:lstStyle/>
                    <a:p>
                      <a:r>
                        <a:rPr lang="en-US" dirty="0" smtClean="0"/>
                        <a:t>~893,000</a:t>
                      </a:r>
                      <a:endParaRPr lang="en-US" dirty="0"/>
                    </a:p>
                  </a:txBody>
                  <a:tcPr/>
                </a:tc>
                <a:tc>
                  <a:txBody>
                    <a:bodyPr/>
                    <a:lstStyle/>
                    <a:p>
                      <a:r>
                        <a:rPr lang="en-US" dirty="0" smtClean="0"/>
                        <a:t>~875,000</a:t>
                      </a:r>
                    </a:p>
                  </a:txBody>
                  <a:tcPr/>
                </a:tc>
                <a:tc>
                  <a:txBody>
                    <a:bodyPr/>
                    <a:lstStyle/>
                    <a:p>
                      <a:r>
                        <a:rPr lang="en-US" dirty="0" smtClean="0"/>
                        <a:t>~675,000</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673450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 LINK+ </a:t>
            </a:r>
            <a:endParaRPr lang="en-US" dirty="0"/>
          </a:p>
        </p:txBody>
      </p:sp>
      <p:sp>
        <p:nvSpPr>
          <p:cNvPr id="3" name="Content Placeholder 2"/>
          <p:cNvSpPr>
            <a:spLocks noGrp="1"/>
          </p:cNvSpPr>
          <p:nvPr>
            <p:ph sz="quarter" idx="1"/>
          </p:nvPr>
        </p:nvSpPr>
        <p:spPr/>
        <p:txBody>
          <a:bodyPr>
            <a:normAutofit/>
          </a:bodyPr>
          <a:lstStyle/>
          <a:p>
            <a:r>
              <a:rPr lang="en-US" dirty="0" smtClean="0"/>
              <a:t>Large consortium (LINK+) of academic &amp; public libraries with unmediated, patron-initiated borrowing</a:t>
            </a:r>
          </a:p>
          <a:p>
            <a:r>
              <a:rPr lang="en-US" dirty="0" smtClean="0"/>
              <a:t>No coordination of collection development </a:t>
            </a:r>
          </a:p>
          <a:p>
            <a:pPr lvl="1"/>
            <a:r>
              <a:rPr lang="en-US" dirty="0"/>
              <a:t>N</a:t>
            </a:r>
            <a:r>
              <a:rPr lang="en-US" dirty="0" smtClean="0"/>
              <a:t>ot really feasible given the mix of libraries &amp; library types</a:t>
            </a:r>
          </a:p>
          <a:p>
            <a:r>
              <a:rPr lang="en-US" dirty="0"/>
              <a:t>Very diverse </a:t>
            </a:r>
            <a:r>
              <a:rPr lang="en-US" dirty="0" smtClean="0"/>
              <a:t>metacollection</a:t>
            </a:r>
            <a:endParaRPr lang="en-US" dirty="0"/>
          </a:p>
          <a:p>
            <a:endParaRPr lang="en-US" dirty="0" smtClean="0"/>
          </a:p>
        </p:txBody>
      </p:sp>
      <p:graphicFrame>
        <p:nvGraphicFramePr>
          <p:cNvPr id="4" name="Table 3"/>
          <p:cNvGraphicFramePr>
            <a:graphicFrameLocks noGrp="1"/>
          </p:cNvGraphicFramePr>
          <p:nvPr>
            <p:extLst>
              <p:ext uri="{D42A27DB-BD31-4B8C-83A1-F6EECF244321}">
                <p14:modId xmlns:p14="http://schemas.microsoft.com/office/powerpoint/2010/main" val="1223385252"/>
              </p:ext>
            </p:extLst>
          </p:nvPr>
        </p:nvGraphicFramePr>
        <p:xfrm>
          <a:off x="1447800" y="3766930"/>
          <a:ext cx="6096001" cy="1483360"/>
        </p:xfrm>
        <a:graphic>
          <a:graphicData uri="http://schemas.openxmlformats.org/drawingml/2006/table">
            <a:tbl>
              <a:tblPr firstRow="1" bandRow="1">
                <a:tableStyleId>{5C22544A-7EE6-4342-B048-85BDC9FD1C3A}</a:tableStyleId>
              </a:tblPr>
              <a:tblGrid>
                <a:gridCol w="2406316">
                  <a:extLst>
                    <a:ext uri="{9D8B030D-6E8A-4147-A177-3AD203B41FA5}">
                      <a16:colId xmlns:a16="http://schemas.microsoft.com/office/drawing/2014/main" val="20000"/>
                    </a:ext>
                  </a:extLst>
                </a:gridCol>
                <a:gridCol w="962526">
                  <a:extLst>
                    <a:ext uri="{9D8B030D-6E8A-4147-A177-3AD203B41FA5}">
                      <a16:colId xmlns:a16="http://schemas.microsoft.com/office/drawing/2014/main" val="20001"/>
                    </a:ext>
                  </a:extLst>
                </a:gridCol>
                <a:gridCol w="909053">
                  <a:extLst>
                    <a:ext uri="{9D8B030D-6E8A-4147-A177-3AD203B41FA5}">
                      <a16:colId xmlns:a16="http://schemas.microsoft.com/office/drawing/2014/main" val="20002"/>
                    </a:ext>
                  </a:extLst>
                </a:gridCol>
                <a:gridCol w="909053">
                  <a:extLst>
                    <a:ext uri="{9D8B030D-6E8A-4147-A177-3AD203B41FA5}">
                      <a16:colId xmlns:a16="http://schemas.microsoft.com/office/drawing/2014/main" val="20003"/>
                    </a:ext>
                  </a:extLst>
                </a:gridCol>
                <a:gridCol w="909053">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smtClean="0"/>
                        <a:t>SCU</a:t>
                      </a:r>
                      <a:endParaRPr lang="en-US" dirty="0"/>
                    </a:p>
                  </a:txBody>
                  <a:tcPr/>
                </a:tc>
                <a:tc>
                  <a:txBody>
                    <a:bodyPr/>
                    <a:lstStyle/>
                    <a:p>
                      <a:r>
                        <a:rPr lang="en-US" dirty="0" smtClean="0"/>
                        <a:t>USF</a:t>
                      </a:r>
                      <a:endParaRPr lang="en-US" dirty="0"/>
                    </a:p>
                  </a:txBody>
                  <a:tcPr/>
                </a:tc>
                <a:tc>
                  <a:txBody>
                    <a:bodyPr/>
                    <a:lstStyle/>
                    <a:p>
                      <a:r>
                        <a:rPr lang="en-US" dirty="0" smtClean="0"/>
                        <a:t>LMU</a:t>
                      </a:r>
                      <a:endParaRPr lang="en-US" dirty="0"/>
                    </a:p>
                  </a:txBody>
                  <a:tcPr/>
                </a:tc>
                <a:tc>
                  <a:txBody>
                    <a:bodyPr/>
                    <a:lstStyle/>
                    <a:p>
                      <a:r>
                        <a:rPr lang="en-US" dirty="0" smtClean="0"/>
                        <a:t>All 65</a:t>
                      </a:r>
                      <a:endParaRPr lang="en-US" dirty="0"/>
                    </a:p>
                  </a:txBody>
                  <a:tcPr/>
                </a:tc>
                <a:extLst>
                  <a:ext uri="{0D108BD9-81ED-4DB2-BD59-A6C34878D82A}">
                    <a16:rowId xmlns:a16="http://schemas.microsoft.com/office/drawing/2014/main" val="10000"/>
                  </a:ext>
                </a:extLst>
              </a:tr>
              <a:tr h="370840">
                <a:tc>
                  <a:txBody>
                    <a:bodyPr/>
                    <a:lstStyle/>
                    <a:p>
                      <a:r>
                        <a:rPr lang="en-US" dirty="0" smtClean="0"/>
                        <a:t>Titles contributed</a:t>
                      </a:r>
                      <a:endParaRPr lang="en-US" dirty="0"/>
                    </a:p>
                  </a:txBody>
                  <a:tcPr/>
                </a:tc>
                <a:tc>
                  <a:txBody>
                    <a:bodyPr/>
                    <a:lstStyle/>
                    <a:p>
                      <a:r>
                        <a:rPr lang="en-US" dirty="0" smtClean="0"/>
                        <a:t>733,792</a:t>
                      </a:r>
                      <a:endParaRPr lang="en-US" dirty="0"/>
                    </a:p>
                  </a:txBody>
                  <a:tcPr/>
                </a:tc>
                <a:tc>
                  <a:txBody>
                    <a:bodyPr/>
                    <a:lstStyle/>
                    <a:p>
                      <a:r>
                        <a:rPr lang="en-US" dirty="0" smtClean="0"/>
                        <a:t>794,700</a:t>
                      </a:r>
                    </a:p>
                  </a:txBody>
                  <a:tcPr/>
                </a:tc>
                <a:tc>
                  <a:txBody>
                    <a:bodyPr/>
                    <a:lstStyle/>
                    <a:p>
                      <a:r>
                        <a:rPr lang="en-US" dirty="0" smtClean="0"/>
                        <a:t>673,873</a:t>
                      </a:r>
                    </a:p>
                  </a:txBody>
                  <a:tcPr/>
                </a:tc>
                <a:tc>
                  <a:txBody>
                    <a:bodyPr/>
                    <a:lstStyle/>
                    <a:p>
                      <a:r>
                        <a:rPr lang="en-US" dirty="0" smtClean="0"/>
                        <a:t>8.5M</a:t>
                      </a:r>
                    </a:p>
                  </a:txBody>
                  <a:tcPr/>
                </a:tc>
                <a:extLst>
                  <a:ext uri="{0D108BD9-81ED-4DB2-BD59-A6C34878D82A}">
                    <a16:rowId xmlns:a16="http://schemas.microsoft.com/office/drawing/2014/main" val="10001"/>
                  </a:ext>
                </a:extLst>
              </a:tr>
              <a:tr h="370840">
                <a:tc>
                  <a:txBody>
                    <a:bodyPr/>
                    <a:lstStyle/>
                    <a:p>
                      <a:r>
                        <a:rPr lang="en-US" dirty="0" smtClean="0"/>
                        <a:t>Unique</a:t>
                      </a:r>
                      <a:r>
                        <a:rPr lang="en-US" baseline="0" dirty="0" smtClean="0"/>
                        <a:t> titles held</a:t>
                      </a:r>
                      <a:endParaRPr lang="en-US" dirty="0"/>
                    </a:p>
                  </a:txBody>
                  <a:tcPr/>
                </a:tc>
                <a:tc>
                  <a:txBody>
                    <a:bodyPr/>
                    <a:lstStyle/>
                    <a:p>
                      <a:r>
                        <a:rPr lang="en-US" dirty="0" smtClean="0"/>
                        <a:t>117,869</a:t>
                      </a:r>
                      <a:endParaRPr lang="en-US" dirty="0"/>
                    </a:p>
                  </a:txBody>
                  <a:tcPr/>
                </a:tc>
                <a:tc>
                  <a:txBody>
                    <a:bodyPr/>
                    <a:lstStyle/>
                    <a:p>
                      <a:r>
                        <a:rPr lang="en-US" dirty="0" smtClean="0"/>
                        <a:t>192,844</a:t>
                      </a:r>
                    </a:p>
                  </a:txBody>
                  <a:tcPr/>
                </a:tc>
                <a:tc>
                  <a:txBody>
                    <a:bodyPr/>
                    <a:lstStyle/>
                    <a:p>
                      <a:r>
                        <a:rPr lang="en-US" dirty="0" smtClean="0"/>
                        <a:t>114,642</a:t>
                      </a:r>
                    </a:p>
                  </a:txBody>
                  <a:tcPr/>
                </a:tc>
                <a:tc>
                  <a:txBody>
                    <a:bodyPr/>
                    <a:lstStyle/>
                    <a:p>
                      <a:r>
                        <a:rPr lang="en-US" dirty="0" smtClean="0"/>
                        <a:t>4.5M</a:t>
                      </a:r>
                    </a:p>
                  </a:txBody>
                  <a:tcPr/>
                </a:tc>
                <a:extLst>
                  <a:ext uri="{0D108BD9-81ED-4DB2-BD59-A6C34878D82A}">
                    <a16:rowId xmlns:a16="http://schemas.microsoft.com/office/drawing/2014/main" val="10002"/>
                  </a:ext>
                </a:extLst>
              </a:tr>
              <a:tr h="370840">
                <a:tc>
                  <a:txBody>
                    <a:bodyPr/>
                    <a:lstStyle/>
                    <a:p>
                      <a:r>
                        <a:rPr lang="en-US" dirty="0" smtClean="0"/>
                        <a:t>%</a:t>
                      </a:r>
                      <a:r>
                        <a:rPr lang="en-US" baseline="0" dirty="0" smtClean="0"/>
                        <a:t> solely held of own titles</a:t>
                      </a:r>
                      <a:endParaRPr lang="en-US" dirty="0"/>
                    </a:p>
                  </a:txBody>
                  <a:tcPr/>
                </a:tc>
                <a:tc>
                  <a:txBody>
                    <a:bodyPr/>
                    <a:lstStyle/>
                    <a:p>
                      <a:r>
                        <a:rPr lang="en-US" dirty="0" smtClean="0"/>
                        <a:t>16.1%</a:t>
                      </a:r>
                      <a:endParaRPr lang="en-US" dirty="0"/>
                    </a:p>
                  </a:txBody>
                  <a:tcPr/>
                </a:tc>
                <a:tc>
                  <a:txBody>
                    <a:bodyPr/>
                    <a:lstStyle/>
                    <a:p>
                      <a:r>
                        <a:rPr lang="en-US" dirty="0" smtClean="0"/>
                        <a:t>24.2%</a:t>
                      </a:r>
                    </a:p>
                  </a:txBody>
                  <a:tcPr/>
                </a:tc>
                <a:tc>
                  <a:txBody>
                    <a:bodyPr/>
                    <a:lstStyle/>
                    <a:p>
                      <a:r>
                        <a:rPr lang="en-US" dirty="0" smtClean="0"/>
                        <a:t>17.0%</a:t>
                      </a:r>
                    </a:p>
                  </a:txBody>
                  <a:tcPr/>
                </a:tc>
                <a:tc>
                  <a:txBody>
                    <a:bodyPr/>
                    <a:lstStyle/>
                    <a:p>
                      <a:r>
                        <a:rPr lang="en-US" dirty="0" smtClean="0"/>
                        <a:t>52.9%</a:t>
                      </a: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7736091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Our patrons &amp; LINK+</a:t>
            </a:r>
            <a:endParaRPr lang="en-US" dirty="0"/>
          </a:p>
        </p:txBody>
      </p:sp>
      <p:sp>
        <p:nvSpPr>
          <p:cNvPr id="3" name="Content Placeholder 2"/>
          <p:cNvSpPr>
            <a:spLocks noGrp="1"/>
          </p:cNvSpPr>
          <p:nvPr>
            <p:ph sz="quarter" idx="1"/>
          </p:nvPr>
        </p:nvSpPr>
        <p:spPr/>
        <p:txBody>
          <a:bodyPr>
            <a:normAutofit/>
          </a:bodyPr>
          <a:lstStyle/>
          <a:p>
            <a:r>
              <a:rPr lang="en-US" dirty="0" smtClean="0"/>
              <a:t>&gt;90% of </a:t>
            </a:r>
            <a:r>
              <a:rPr lang="en-US" dirty="0"/>
              <a:t>our </a:t>
            </a:r>
            <a:r>
              <a:rPr lang="en-US" dirty="0" smtClean="0"/>
              <a:t>total “ILL</a:t>
            </a:r>
            <a:r>
              <a:rPr lang="en-US" dirty="0"/>
              <a:t>” traffic </a:t>
            </a:r>
            <a:r>
              <a:rPr lang="en-US" dirty="0" smtClean="0"/>
              <a:t>for books is via LINK</a:t>
            </a:r>
            <a:r>
              <a:rPr lang="en-US" dirty="0"/>
              <a:t>+</a:t>
            </a:r>
          </a:p>
          <a:p>
            <a:r>
              <a:rPr lang="en-US" dirty="0" smtClean="0"/>
              <a:t>Patrons </a:t>
            </a:r>
            <a:r>
              <a:rPr lang="en-US" dirty="0"/>
              <a:t>organically discover that LINK+ exists and make use of it, </a:t>
            </a:r>
            <a:r>
              <a:rPr lang="en-US" dirty="0" smtClean="0"/>
              <a:t>including undergraduates</a:t>
            </a:r>
          </a:p>
        </p:txBody>
      </p:sp>
      <p:graphicFrame>
        <p:nvGraphicFramePr>
          <p:cNvPr id="4" name="Table 3"/>
          <p:cNvGraphicFramePr>
            <a:graphicFrameLocks noGrp="1"/>
          </p:cNvGraphicFramePr>
          <p:nvPr>
            <p:extLst>
              <p:ext uri="{D42A27DB-BD31-4B8C-83A1-F6EECF244321}">
                <p14:modId xmlns:p14="http://schemas.microsoft.com/office/powerpoint/2010/main" val="201010232"/>
              </p:ext>
            </p:extLst>
          </p:nvPr>
        </p:nvGraphicFramePr>
        <p:xfrm>
          <a:off x="1447800" y="2971800"/>
          <a:ext cx="6096000" cy="212344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20000"/>
                    </a:ext>
                  </a:extLst>
                </a:gridCol>
                <a:gridCol w="2032000">
                  <a:extLst>
                    <a:ext uri="{9D8B030D-6E8A-4147-A177-3AD203B41FA5}">
                      <a16:colId xmlns:a16="http://schemas.microsoft.com/office/drawing/2014/main" val="20001"/>
                    </a:ext>
                  </a:extLst>
                </a:gridCol>
                <a:gridCol w="2032000">
                  <a:extLst>
                    <a:ext uri="{9D8B030D-6E8A-4147-A177-3AD203B41FA5}">
                      <a16:colId xmlns:a16="http://schemas.microsoft.com/office/drawing/2014/main" val="20002"/>
                    </a:ext>
                  </a:extLst>
                </a:gridCol>
              </a:tblGrid>
              <a:tr h="0">
                <a:tc>
                  <a:txBody>
                    <a:bodyPr/>
                    <a:lstStyle/>
                    <a:p>
                      <a:r>
                        <a:rPr lang="en-US" dirty="0" smtClean="0"/>
                        <a:t>SCU patron type</a:t>
                      </a:r>
                      <a:endParaRPr lang="en-US" dirty="0"/>
                    </a:p>
                  </a:txBody>
                  <a:tcPr/>
                </a:tc>
                <a:tc>
                  <a:txBody>
                    <a:bodyPr/>
                    <a:lstStyle/>
                    <a:p>
                      <a:r>
                        <a:rPr lang="en-US" dirty="0" smtClean="0"/>
                        <a:t>Local</a:t>
                      </a:r>
                      <a:r>
                        <a:rPr lang="en-US" baseline="0" dirty="0" smtClean="0"/>
                        <a:t> transactions</a:t>
                      </a:r>
                      <a:endParaRPr lang="en-US" dirty="0"/>
                    </a:p>
                  </a:txBody>
                  <a:tcPr/>
                </a:tc>
                <a:tc>
                  <a:txBody>
                    <a:bodyPr/>
                    <a:lstStyle/>
                    <a:p>
                      <a:r>
                        <a:rPr lang="en-US" dirty="0" smtClean="0"/>
                        <a:t>Non-local</a:t>
                      </a:r>
                      <a:r>
                        <a:rPr lang="en-US" baseline="0" dirty="0" smtClean="0"/>
                        <a:t> transactions</a:t>
                      </a:r>
                      <a:endParaRPr lang="en-US" dirty="0"/>
                    </a:p>
                  </a:txBody>
                  <a:tcPr/>
                </a:tc>
                <a:extLst>
                  <a:ext uri="{0D108BD9-81ED-4DB2-BD59-A6C34878D82A}">
                    <a16:rowId xmlns:a16="http://schemas.microsoft.com/office/drawing/2014/main" val="10000"/>
                  </a:ext>
                </a:extLst>
              </a:tr>
              <a:tr h="370840">
                <a:tc>
                  <a:txBody>
                    <a:bodyPr/>
                    <a:lstStyle/>
                    <a:p>
                      <a:r>
                        <a:rPr lang="en-US" dirty="0" smtClean="0"/>
                        <a:t>Undergraduates</a:t>
                      </a:r>
                      <a:endParaRPr lang="en-US" dirty="0"/>
                    </a:p>
                  </a:txBody>
                  <a:tcPr/>
                </a:tc>
                <a:tc>
                  <a:txBody>
                    <a:bodyPr/>
                    <a:lstStyle/>
                    <a:p>
                      <a:r>
                        <a:rPr lang="en-US" dirty="0" smtClean="0"/>
                        <a:t>18.8% </a:t>
                      </a:r>
                      <a:endParaRPr lang="en-US" dirty="0"/>
                    </a:p>
                  </a:txBody>
                  <a:tcPr/>
                </a:tc>
                <a:tc>
                  <a:txBody>
                    <a:bodyPr/>
                    <a:lstStyle/>
                    <a:p>
                      <a:r>
                        <a:rPr lang="en-US" dirty="0" smtClean="0"/>
                        <a:t>28.1%</a:t>
                      </a:r>
                    </a:p>
                  </a:txBody>
                  <a:tcPr/>
                </a:tc>
                <a:extLst>
                  <a:ext uri="{0D108BD9-81ED-4DB2-BD59-A6C34878D82A}">
                    <a16:rowId xmlns:a16="http://schemas.microsoft.com/office/drawing/2014/main" val="10001"/>
                  </a:ext>
                </a:extLst>
              </a:tr>
              <a:tr h="370840">
                <a:tc>
                  <a:txBody>
                    <a:bodyPr/>
                    <a:lstStyle/>
                    <a:p>
                      <a:r>
                        <a:rPr lang="en-US" dirty="0" smtClean="0"/>
                        <a:t>Graduate students</a:t>
                      </a:r>
                      <a:endParaRPr lang="en-US" dirty="0"/>
                    </a:p>
                  </a:txBody>
                  <a:tcPr/>
                </a:tc>
                <a:tc>
                  <a:txBody>
                    <a:bodyPr/>
                    <a:lstStyle/>
                    <a:p>
                      <a:r>
                        <a:rPr lang="en-US" dirty="0" smtClean="0"/>
                        <a:t>6.6%</a:t>
                      </a:r>
                      <a:endParaRPr lang="en-US" dirty="0"/>
                    </a:p>
                  </a:txBody>
                  <a:tcPr/>
                </a:tc>
                <a:tc>
                  <a:txBody>
                    <a:bodyPr/>
                    <a:lstStyle/>
                    <a:p>
                      <a:r>
                        <a:rPr lang="en-US" dirty="0" smtClean="0"/>
                        <a:t>8.0%</a:t>
                      </a:r>
                    </a:p>
                  </a:txBody>
                  <a:tcPr/>
                </a:tc>
                <a:extLst>
                  <a:ext uri="{0D108BD9-81ED-4DB2-BD59-A6C34878D82A}">
                    <a16:rowId xmlns:a16="http://schemas.microsoft.com/office/drawing/2014/main" val="10002"/>
                  </a:ext>
                </a:extLst>
              </a:tr>
              <a:tr h="370840">
                <a:tc>
                  <a:txBody>
                    <a:bodyPr/>
                    <a:lstStyle/>
                    <a:p>
                      <a:r>
                        <a:rPr lang="en-US" dirty="0" smtClean="0"/>
                        <a:t>Law students</a:t>
                      </a:r>
                      <a:endParaRPr lang="en-US" dirty="0"/>
                    </a:p>
                  </a:txBody>
                  <a:tcPr/>
                </a:tc>
                <a:tc>
                  <a:txBody>
                    <a:bodyPr/>
                    <a:lstStyle/>
                    <a:p>
                      <a:r>
                        <a:rPr lang="en-US" dirty="0" smtClean="0"/>
                        <a:t>8.7%</a:t>
                      </a:r>
                      <a:endParaRPr lang="en-US" dirty="0"/>
                    </a:p>
                  </a:txBody>
                  <a:tcPr/>
                </a:tc>
                <a:tc>
                  <a:txBody>
                    <a:bodyPr/>
                    <a:lstStyle/>
                    <a:p>
                      <a:r>
                        <a:rPr lang="en-US" dirty="0" smtClean="0"/>
                        <a:t>10.9%</a:t>
                      </a:r>
                    </a:p>
                  </a:txBody>
                  <a:tcPr/>
                </a:tc>
                <a:extLst>
                  <a:ext uri="{0D108BD9-81ED-4DB2-BD59-A6C34878D82A}">
                    <a16:rowId xmlns:a16="http://schemas.microsoft.com/office/drawing/2014/main" val="10003"/>
                  </a:ext>
                </a:extLst>
              </a:tr>
              <a:tr h="370840">
                <a:tc>
                  <a:txBody>
                    <a:bodyPr/>
                    <a:lstStyle/>
                    <a:p>
                      <a:r>
                        <a:rPr lang="en-US" dirty="0" smtClean="0"/>
                        <a:t>All student</a:t>
                      </a:r>
                      <a:r>
                        <a:rPr lang="en-US" baseline="0" dirty="0" smtClean="0"/>
                        <a:t> types</a:t>
                      </a:r>
                      <a:endParaRPr lang="en-US" dirty="0"/>
                    </a:p>
                  </a:txBody>
                  <a:tcPr/>
                </a:tc>
                <a:tc>
                  <a:txBody>
                    <a:bodyPr/>
                    <a:lstStyle/>
                    <a:p>
                      <a:r>
                        <a:rPr lang="en-US" dirty="0" smtClean="0"/>
                        <a:t>34.1%</a:t>
                      </a:r>
                      <a:endParaRPr lang="en-US" dirty="0"/>
                    </a:p>
                  </a:txBody>
                  <a:tcPr/>
                </a:tc>
                <a:tc>
                  <a:txBody>
                    <a:bodyPr/>
                    <a:lstStyle/>
                    <a:p>
                      <a:r>
                        <a:rPr lang="en-US" dirty="0" smtClean="0"/>
                        <a:t>47.0%</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1243779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methodology</a:t>
            </a:r>
            <a:endParaRPr lang="en-US" dirty="0"/>
          </a:p>
        </p:txBody>
      </p:sp>
      <p:sp>
        <p:nvSpPr>
          <p:cNvPr id="3" name="Content Placeholder 2"/>
          <p:cNvSpPr>
            <a:spLocks noGrp="1"/>
          </p:cNvSpPr>
          <p:nvPr>
            <p:ph sz="quarter" idx="1"/>
          </p:nvPr>
        </p:nvSpPr>
        <p:spPr/>
        <p:txBody>
          <a:bodyPr>
            <a:normAutofit/>
          </a:bodyPr>
          <a:lstStyle/>
          <a:p>
            <a:r>
              <a:rPr lang="en-US" dirty="0"/>
              <a:t>Within a call number range, we </a:t>
            </a:r>
            <a:r>
              <a:rPr lang="en-US" dirty="0" smtClean="0"/>
              <a:t>examined for each of us:</a:t>
            </a:r>
            <a:endParaRPr lang="en-US" dirty="0"/>
          </a:p>
          <a:p>
            <a:pPr lvl="1"/>
            <a:r>
              <a:rPr lang="en-US" dirty="0"/>
              <a:t>How many </a:t>
            </a:r>
            <a:r>
              <a:rPr lang="en-US" b="1" dirty="0">
                <a:solidFill>
                  <a:srgbClr val="C00000"/>
                </a:solidFill>
              </a:rPr>
              <a:t>titles were bought </a:t>
            </a:r>
            <a:r>
              <a:rPr lang="en-US" dirty="0"/>
              <a:t>in the last five years (as a proxy for our current level of investment)</a:t>
            </a:r>
          </a:p>
          <a:p>
            <a:pPr lvl="1"/>
            <a:r>
              <a:rPr lang="en-US" dirty="0"/>
              <a:t>Are those books </a:t>
            </a:r>
            <a:r>
              <a:rPr lang="en-US" b="1" dirty="0">
                <a:solidFill>
                  <a:srgbClr val="C00000"/>
                </a:solidFill>
              </a:rPr>
              <a:t>circulating</a:t>
            </a:r>
            <a:r>
              <a:rPr lang="en-US" dirty="0"/>
              <a:t> at all (as a proxy for our successfully meeting (some of) the demand)</a:t>
            </a:r>
          </a:p>
          <a:p>
            <a:pPr lvl="1"/>
            <a:r>
              <a:rPr lang="en-US" dirty="0"/>
              <a:t>The level of our </a:t>
            </a:r>
            <a:r>
              <a:rPr lang="en-US" b="1" dirty="0">
                <a:solidFill>
                  <a:srgbClr val="C00000"/>
                </a:solidFill>
              </a:rPr>
              <a:t>LINK+ borrowing </a:t>
            </a:r>
            <a:r>
              <a:rPr lang="en-US" dirty="0"/>
              <a:t>(as a proxy for unmet demand) </a:t>
            </a:r>
          </a:p>
          <a:p>
            <a:r>
              <a:rPr lang="en-US" dirty="0" smtClean="0"/>
              <a:t>Compare unmet demand to total demand (</a:t>
            </a:r>
            <a:r>
              <a:rPr lang="en-US" dirty="0" err="1" smtClean="0"/>
              <a:t>circ</a:t>
            </a:r>
            <a:r>
              <a:rPr lang="en-US" dirty="0" smtClean="0"/>
              <a:t> &amp; LINK+)</a:t>
            </a:r>
            <a:endParaRPr lang="en-US" dirty="0"/>
          </a:p>
          <a:p>
            <a:r>
              <a:rPr lang="en-US" dirty="0" smtClean="0"/>
              <a:t>Compare </a:t>
            </a:r>
            <a:r>
              <a:rPr lang="en-US" dirty="0"/>
              <a:t>the </a:t>
            </a:r>
            <a:r>
              <a:rPr lang="en-US" dirty="0" smtClean="0"/>
              <a:t>performance </a:t>
            </a:r>
            <a:r>
              <a:rPr lang="en-US" dirty="0"/>
              <a:t>of the </a:t>
            </a:r>
            <a:r>
              <a:rPr lang="en-US" dirty="0" smtClean="0"/>
              <a:t>three peer </a:t>
            </a:r>
            <a:r>
              <a:rPr lang="en-US" dirty="0" smtClean="0"/>
              <a:t>institutions</a:t>
            </a:r>
            <a:endParaRPr lang="en-US" dirty="0"/>
          </a:p>
        </p:txBody>
      </p:sp>
    </p:spTree>
    <p:extLst>
      <p:ext uri="{BB962C8B-B14F-4D97-AF65-F5344CB8AC3E}">
        <p14:creationId xmlns:p14="http://schemas.microsoft.com/office/powerpoint/2010/main" val="29689416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Year 1 : SCU &amp; USF</a:t>
            </a:r>
            <a:endParaRPr lang="en-US" dirty="0"/>
          </a:p>
        </p:txBody>
      </p:sp>
      <p:sp>
        <p:nvSpPr>
          <p:cNvPr id="3" name="Content Placeholder 2"/>
          <p:cNvSpPr>
            <a:spLocks noGrp="1"/>
          </p:cNvSpPr>
          <p:nvPr>
            <p:ph sz="quarter" idx="1"/>
          </p:nvPr>
        </p:nvSpPr>
        <p:spPr/>
        <p:txBody>
          <a:bodyPr>
            <a:normAutofit/>
          </a:bodyPr>
          <a:lstStyle/>
          <a:p>
            <a:r>
              <a:rPr lang="en-US" dirty="0" smtClean="0"/>
              <a:t>USF’s collection was performing significantly better </a:t>
            </a:r>
          </a:p>
          <a:p>
            <a:r>
              <a:rPr lang="en-US" dirty="0" smtClean="0"/>
              <a:t>SCU looked at how to improve matters</a:t>
            </a:r>
          </a:p>
          <a:p>
            <a:pPr lvl="1"/>
            <a:r>
              <a:rPr lang="en-US" dirty="0" smtClean="0"/>
              <a:t>If </a:t>
            </a:r>
            <a:r>
              <a:rPr lang="en-US" dirty="0"/>
              <a:t>the local collection is performing well but there is still a lot of unmet demand, consider buying </a:t>
            </a:r>
            <a:r>
              <a:rPr lang="en-US" b="1" dirty="0" smtClean="0">
                <a:solidFill>
                  <a:srgbClr val="C00000"/>
                </a:solidFill>
              </a:rPr>
              <a:t>more</a:t>
            </a:r>
            <a:r>
              <a:rPr lang="en-US" dirty="0" smtClean="0"/>
              <a:t> (e.g. religion)</a:t>
            </a:r>
            <a:endParaRPr lang="en-US" dirty="0"/>
          </a:p>
          <a:p>
            <a:pPr lvl="1"/>
            <a:r>
              <a:rPr lang="en-US" dirty="0"/>
              <a:t>If the local collection is not performing well and there is a lot of unmet demand, consider buying </a:t>
            </a:r>
            <a:r>
              <a:rPr lang="en-US" b="1" dirty="0" smtClean="0">
                <a:solidFill>
                  <a:srgbClr val="C00000"/>
                </a:solidFill>
              </a:rPr>
              <a:t>differently</a:t>
            </a:r>
            <a:r>
              <a:rPr lang="en-US" dirty="0" smtClean="0"/>
              <a:t> (e.g. arts)</a:t>
            </a:r>
            <a:endParaRPr lang="en-US" dirty="0"/>
          </a:p>
          <a:p>
            <a:pPr lvl="1"/>
            <a:r>
              <a:rPr lang="en-US" dirty="0" smtClean="0"/>
              <a:t>Purchased </a:t>
            </a:r>
            <a:r>
              <a:rPr lang="en-US" dirty="0"/>
              <a:t>both exact titles and titles in selected subject areas to address clear </a:t>
            </a:r>
            <a:r>
              <a:rPr lang="en-US" dirty="0" smtClean="0"/>
              <a:t>gaps</a:t>
            </a:r>
          </a:p>
          <a:p>
            <a:pPr lvl="1"/>
            <a:r>
              <a:rPr lang="en-US" dirty="0" smtClean="0"/>
              <a:t>Made dozens of incremental changes to our approval &amp; autoship profiles</a:t>
            </a:r>
          </a:p>
          <a:p>
            <a:r>
              <a:rPr lang="en-US" dirty="0" smtClean="0"/>
              <a:t>Next:  Add LMU to better understand “normal”</a:t>
            </a:r>
            <a:endParaRPr lang="en-US" dirty="0"/>
          </a:p>
        </p:txBody>
      </p:sp>
    </p:spTree>
    <p:extLst>
      <p:ext uri="{BB962C8B-B14F-4D97-AF65-F5344CB8AC3E}">
        <p14:creationId xmlns:p14="http://schemas.microsoft.com/office/powerpoint/2010/main" val="21483858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Year 2 :  Folding in LMU</a:t>
            </a:r>
            <a:endParaRPr lang="en-US" dirty="0"/>
          </a:p>
        </p:txBody>
      </p:sp>
      <p:sp>
        <p:nvSpPr>
          <p:cNvPr id="3" name="Content Placeholder 2"/>
          <p:cNvSpPr>
            <a:spLocks noGrp="1"/>
          </p:cNvSpPr>
          <p:nvPr>
            <p:ph sz="quarter" idx="1"/>
          </p:nvPr>
        </p:nvSpPr>
        <p:spPr/>
        <p:txBody>
          <a:bodyPr>
            <a:normAutofit/>
          </a:bodyPr>
          <a:lstStyle/>
          <a:p>
            <a:r>
              <a:rPr lang="en-US" dirty="0" smtClean="0"/>
              <a:t>LMU/USF collections performing well, with LMU performing better than USF</a:t>
            </a:r>
          </a:p>
          <a:p>
            <a:r>
              <a:rPr lang="en-US" dirty="0" smtClean="0"/>
              <a:t>We </a:t>
            </a:r>
            <a:r>
              <a:rPr lang="en-US" dirty="0"/>
              <a:t>have radically different levels of investment in books</a:t>
            </a:r>
          </a:p>
          <a:p>
            <a:pPr lvl="1"/>
            <a:r>
              <a:rPr lang="en-US" dirty="0"/>
              <a:t>SCU:  should we reallocate our budget to buy more books and fewer </a:t>
            </a:r>
            <a:r>
              <a:rPr lang="en-US" dirty="0" smtClean="0"/>
              <a:t>databases/journals</a:t>
            </a:r>
            <a:r>
              <a:rPr lang="en-US" dirty="0"/>
              <a:t>? </a:t>
            </a:r>
            <a:r>
              <a:rPr lang="en-US" dirty="0" smtClean="0"/>
              <a:t>(labor, money, and buy-in </a:t>
            </a:r>
            <a:r>
              <a:rPr lang="en-US" dirty="0"/>
              <a:t>issues here)</a:t>
            </a:r>
          </a:p>
          <a:p>
            <a:pPr lvl="1"/>
            <a:r>
              <a:rPr lang="en-US" dirty="0"/>
              <a:t>LMU:  looking at ROI for some subjects where we may be overinvesting </a:t>
            </a:r>
          </a:p>
          <a:p>
            <a:r>
              <a:rPr lang="en-US" dirty="0" smtClean="0"/>
              <a:t>Planned for next</a:t>
            </a:r>
            <a:r>
              <a:rPr lang="en-US" dirty="0" smtClean="0"/>
              <a:t>: consider identifying </a:t>
            </a:r>
            <a:r>
              <a:rPr lang="en-US" dirty="0"/>
              <a:t>areas where we could each commit to developing differently deeper collections</a:t>
            </a:r>
          </a:p>
        </p:txBody>
      </p:sp>
    </p:spTree>
    <p:extLst>
      <p:ext uri="{BB962C8B-B14F-4D97-AF65-F5344CB8AC3E}">
        <p14:creationId xmlns:p14="http://schemas.microsoft.com/office/powerpoint/2010/main" val="156560857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1653</TotalTime>
  <Words>2764</Words>
  <Application>Microsoft Office PowerPoint</Application>
  <PresentationFormat>On-screen Show (4:3)</PresentationFormat>
  <Paragraphs>472</Paragraphs>
  <Slides>23</Slides>
  <Notes>21</Notes>
  <HiddenSlides>2</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Calibri</vt:lpstr>
      <vt:lpstr>Franklin Gothic Book</vt:lpstr>
      <vt:lpstr>Perpetua</vt:lpstr>
      <vt:lpstr>Wingdings</vt:lpstr>
      <vt:lpstr>Wingdings 2</vt:lpstr>
      <vt:lpstr>Equity</vt:lpstr>
      <vt:lpstr>Aligning our Books to our Patrons How can we assess what we are not doing in collection development? </vt:lpstr>
      <vt:lpstr>Assessing print books</vt:lpstr>
      <vt:lpstr>Folding in what we didn’t buy</vt:lpstr>
      <vt:lpstr>About our institutions</vt:lpstr>
      <vt:lpstr>About LINK+ </vt:lpstr>
      <vt:lpstr>Our patrons &amp; LINK+</vt:lpstr>
      <vt:lpstr>Our methodology</vt:lpstr>
      <vt:lpstr>Year 1 : SCU &amp; USF</vt:lpstr>
      <vt:lpstr>Year 2 :  Folding in LMU</vt:lpstr>
      <vt:lpstr>Year 3 </vt:lpstr>
      <vt:lpstr>Consortium changes (2017)</vt:lpstr>
      <vt:lpstr>Consortium changes (2015-17)</vt:lpstr>
      <vt:lpstr>Our roles in the consortium changed</vt:lpstr>
      <vt:lpstr>How do we know what we lost?</vt:lpstr>
      <vt:lpstr>PowerPoint Presentation</vt:lpstr>
      <vt:lpstr>PowerPoint Presentation</vt:lpstr>
      <vt:lpstr>PowerPoint Presentation</vt:lpstr>
      <vt:lpstr>Almost instant results at SCU</vt:lpstr>
      <vt:lpstr>Purchases from this project</vt:lpstr>
      <vt:lpstr>Conclusions to date</vt:lpstr>
      <vt:lpstr>Future goals &amp; measurement</vt:lpstr>
      <vt:lpstr>OK, but what can my library do?</vt:lpstr>
      <vt:lpstr>Questions &amp; discussion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books we didn’t buy</dc:title>
  <dc:creator>Rice</dc:creator>
  <cp:lastModifiedBy>Windows User</cp:lastModifiedBy>
  <cp:revision>211</cp:revision>
  <cp:lastPrinted>2017-11-03T16:40:02Z</cp:lastPrinted>
  <dcterms:created xsi:type="dcterms:W3CDTF">2015-10-25T16:04:37Z</dcterms:created>
  <dcterms:modified xsi:type="dcterms:W3CDTF">2018-03-16T20:33:41Z</dcterms:modified>
</cp:coreProperties>
</file>