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1"/>
  </p:sldMasterIdLst>
  <p:notesMasterIdLst>
    <p:notesMasterId r:id="rId18"/>
  </p:notesMasterIdLst>
  <p:handoutMasterIdLst>
    <p:handoutMasterId r:id="rId19"/>
  </p:handoutMasterIdLst>
  <p:sldIdLst>
    <p:sldId id="256" r:id="rId2"/>
    <p:sldId id="264" r:id="rId3"/>
    <p:sldId id="265" r:id="rId4"/>
    <p:sldId id="277" r:id="rId5"/>
    <p:sldId id="274" r:id="rId6"/>
    <p:sldId id="275" r:id="rId7"/>
    <p:sldId id="278" r:id="rId8"/>
    <p:sldId id="273" r:id="rId9"/>
    <p:sldId id="279" r:id="rId10"/>
    <p:sldId id="280" r:id="rId11"/>
    <p:sldId id="282" r:id="rId12"/>
    <p:sldId id="266" r:id="rId13"/>
    <p:sldId id="267" r:id="rId14"/>
    <p:sldId id="272" r:id="rId15"/>
    <p:sldId id="284" r:id="rId16"/>
    <p:sldId id="283" r:id="rId1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7A2A"/>
    <a:srgbClr val="9D15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172"/>
    <p:restoredTop sz="72610"/>
  </p:normalViewPr>
  <p:slideViewPr>
    <p:cSldViewPr snapToGrid="0" snapToObjects="1">
      <p:cViewPr varScale="1">
        <p:scale>
          <a:sx n="65" d="100"/>
          <a:sy n="65" d="100"/>
        </p:scale>
        <p:origin x="265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435F9E78-341A-814C-AE54-BD398DF6E69A}" type="datetimeFigureOut">
              <a:rPr lang="en-US"/>
              <a:pPr>
                <a:defRPr/>
              </a:pPr>
              <a:t>3/18/18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1B2FCDD3-492F-B94B-B830-F6BBFCBBE25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96E4F725-5C98-0B43-85F6-00A9FB792903}" type="datetimeFigureOut">
              <a:rPr lang="en-US"/>
              <a:pPr>
                <a:defRPr/>
              </a:pPr>
              <a:t>3/18/18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36DA3B87-45B9-F945-8E60-73FF4B79879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I’ll</a:t>
            </a:r>
            <a:r>
              <a:rPr lang="en-US" baseline="0" dirty="0"/>
              <a:t> be covering today is a brief overview of service learning and then providing 4 examples of partnerships that will provide an overview of the possibilities of collaboration</a:t>
            </a:r>
            <a:endParaRPr lang="en-US" dirty="0"/>
          </a:p>
        </p:txBody>
      </p:sp>
      <p:sp>
        <p:nvSpPr>
          <p:cNvPr id="4" name="Slide Number Placeholder 3"/>
          <p:cNvSpPr>
            <a:spLocks noGrp="1"/>
          </p:cNvSpPr>
          <p:nvPr>
            <p:ph type="sldNum" sz="quarter" idx="10"/>
          </p:nvPr>
        </p:nvSpPr>
        <p:spPr/>
        <p:txBody>
          <a:bodyPr/>
          <a:lstStyle/>
          <a:p>
            <a:pPr>
              <a:defRPr/>
            </a:pPr>
            <a:fld id="{36DA3B87-45B9-F945-8E60-73FF4B798791}" type="slidenum">
              <a:rPr lang="en-US" smtClean="0"/>
              <a:pPr>
                <a:defRPr/>
              </a:pPr>
              <a:t>1</a:t>
            </a:fld>
            <a:endParaRPr lang="en-US"/>
          </a:p>
        </p:txBody>
      </p:sp>
    </p:spTree>
    <p:extLst>
      <p:ext uri="{BB962C8B-B14F-4D97-AF65-F5344CB8AC3E}">
        <p14:creationId xmlns:p14="http://schemas.microsoft.com/office/powerpoint/2010/main" val="69088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At American</a:t>
            </a:r>
            <a:r>
              <a:rPr lang="en-US" sz="1200" b="0" kern="1200" baseline="0" dirty="0">
                <a:solidFill>
                  <a:schemeClr val="tx1"/>
                </a:solidFill>
                <a:effectLst/>
                <a:latin typeface="+mn-lt"/>
                <a:ea typeface="+mn-ea"/>
                <a:cs typeface="+mn-cs"/>
              </a:rPr>
              <a:t> University before a faculty member begins teaching a service learning or community-based learning course, they attend the faculty fellows institute. The institute is a collection of one-day and two-day workshops that allow faculty to come together across disciplines around the common interest of community-based learning as a teaching pedagogy. </a:t>
            </a:r>
          </a:p>
          <a:p>
            <a:endParaRPr lang="en-US" sz="1200" b="0" kern="1200" baseline="0" dirty="0">
              <a:solidFill>
                <a:schemeClr val="tx1"/>
              </a:solidFill>
              <a:effectLst/>
              <a:latin typeface="+mn-lt"/>
              <a:ea typeface="+mn-ea"/>
              <a:cs typeface="+mn-cs"/>
            </a:endParaRPr>
          </a:p>
          <a:p>
            <a:r>
              <a:rPr lang="en-US" sz="1200" b="0" kern="1200" baseline="0" dirty="0">
                <a:solidFill>
                  <a:schemeClr val="tx1"/>
                </a:solidFill>
                <a:effectLst/>
                <a:latin typeface="+mn-lt"/>
                <a:ea typeface="+mn-ea"/>
                <a:cs typeface="+mn-cs"/>
              </a:rPr>
              <a:t>The institute has been held since 2015 and you can see what is covered here. In 2016 Alex began integrating information literacy. This is a great opportunity if your campus has a similar type of program to have faculty think about the information needs of themselves and their students in service learning courses. </a:t>
            </a:r>
          </a:p>
          <a:p>
            <a:endParaRPr lang="en-US" sz="1200" b="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librarians were given time on the agenda at the end of the first day. We were proceeded by Learning Outcomes and Preparation for Community Entry, so the librarians divided</a:t>
            </a:r>
            <a:r>
              <a:rPr lang="en-US" sz="1200" kern="1200" baseline="0" dirty="0">
                <a:solidFill>
                  <a:schemeClr val="tx1"/>
                </a:solidFill>
                <a:effectLst/>
                <a:latin typeface="+mn-lt"/>
                <a:ea typeface="+mn-ea"/>
                <a:cs typeface="+mn-cs"/>
              </a:rPr>
              <a:t> their</a:t>
            </a:r>
            <a:r>
              <a:rPr lang="en-US" sz="1200" kern="1200" dirty="0">
                <a:solidFill>
                  <a:schemeClr val="tx1"/>
                </a:solidFill>
                <a:effectLst/>
                <a:latin typeface="+mn-lt"/>
                <a:ea typeface="+mn-ea"/>
                <a:cs typeface="+mn-cs"/>
              </a:rPr>
              <a:t> time into talking about information literacy as a learning outcome and how service learning can play a role and library resources that can help students learn about communities before going out. Not only was the information literacy framework but also</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specific databases, from </a:t>
            </a:r>
            <a:r>
              <a:rPr lang="en-US" sz="1200" kern="1200" dirty="0" err="1">
                <a:solidFill>
                  <a:schemeClr val="tx1"/>
                </a:solidFill>
                <a:effectLst/>
                <a:latin typeface="+mn-lt"/>
                <a:ea typeface="+mn-ea"/>
                <a:cs typeface="+mn-cs"/>
              </a:rPr>
              <a:t>GuideStar</a:t>
            </a:r>
            <a:r>
              <a:rPr lang="en-US" sz="1200" kern="1200" dirty="0">
                <a:solidFill>
                  <a:schemeClr val="tx1"/>
                </a:solidFill>
                <a:effectLst/>
                <a:latin typeface="+mn-lt"/>
                <a:ea typeface="+mn-ea"/>
                <a:cs typeface="+mn-cs"/>
              </a:rPr>
              <a:t> (for learning about non-profit organizations) to Social Explorer and </a:t>
            </a:r>
            <a:r>
              <a:rPr lang="en-US" sz="1200" kern="1200" dirty="0" err="1">
                <a:solidFill>
                  <a:schemeClr val="tx1"/>
                </a:solidFill>
                <a:effectLst/>
                <a:latin typeface="+mn-lt"/>
                <a:ea typeface="+mn-ea"/>
                <a:cs typeface="+mn-cs"/>
              </a:rPr>
              <a:t>PolicyMap</a:t>
            </a:r>
            <a:r>
              <a:rPr lang="en-US" sz="1200" kern="1200" dirty="0">
                <a:solidFill>
                  <a:schemeClr val="tx1"/>
                </a:solidFill>
                <a:effectLst/>
                <a:latin typeface="+mn-lt"/>
                <a:ea typeface="+mn-ea"/>
                <a:cs typeface="+mn-cs"/>
              </a:rPr>
              <a:t> (for creating customized maps to paint a demographic picture of a specific neighborhood). Many faculty were interested in following up with library instruction targeted towards their service learning classes.  </a:t>
            </a:r>
            <a:endParaRPr lang="en-US" sz="1200" b="0" kern="1200" baseline="0" dirty="0">
              <a:solidFill>
                <a:schemeClr val="tx1"/>
              </a:solidFill>
              <a:effectLst/>
              <a:latin typeface="+mn-lt"/>
              <a:ea typeface="+mn-ea"/>
              <a:cs typeface="+mn-cs"/>
            </a:endParaRPr>
          </a:p>
          <a:p>
            <a:endParaRPr lang="en-US" sz="1200" b="0" kern="1200" baseline="0" dirty="0">
              <a:solidFill>
                <a:schemeClr val="tx1"/>
              </a:solidFill>
              <a:effectLst/>
              <a:latin typeface="+mn-lt"/>
              <a:ea typeface="+mn-ea"/>
              <a:cs typeface="+mn-cs"/>
            </a:endParaRPr>
          </a:p>
          <a:p>
            <a:r>
              <a:rPr lang="en-US" sz="1200" b="0" kern="1200" baseline="0" dirty="0">
                <a:solidFill>
                  <a:schemeClr val="tx1"/>
                </a:solidFill>
                <a:effectLst/>
                <a:latin typeface="+mn-lt"/>
                <a:ea typeface="+mn-ea"/>
                <a:cs typeface="+mn-cs"/>
              </a:rPr>
              <a:t>Alex also attended </a:t>
            </a:r>
            <a:r>
              <a:rPr lang="en-US" sz="1200" kern="1200" dirty="0">
                <a:solidFill>
                  <a:schemeClr val="tx1"/>
                </a:solidFill>
                <a:effectLst/>
                <a:latin typeface="+mn-lt"/>
                <a:ea typeface="+mn-ea"/>
                <a:cs typeface="+mn-cs"/>
              </a:rPr>
              <a:t>the institute as a faculty member being trained, because he taught a credit-bearing</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educational technology course for undergraduate and graduate teacher education students that was designated as a "CB" course. The first day of the institute involved training on campus through a series of workshops</a:t>
            </a:r>
            <a:r>
              <a:rPr lang="en-US" sz="1200" kern="1200" baseline="0" dirty="0">
                <a:solidFill>
                  <a:schemeClr val="tx1"/>
                </a:solidFill>
                <a:effectLst/>
                <a:latin typeface="+mn-lt"/>
                <a:ea typeface="+mn-ea"/>
                <a:cs typeface="+mn-cs"/>
              </a:rPr>
              <a:t> and</a:t>
            </a:r>
            <a:r>
              <a:rPr lang="en-US" sz="1200" kern="1200" dirty="0">
                <a:solidFill>
                  <a:schemeClr val="tx1"/>
                </a:solidFill>
                <a:effectLst/>
                <a:latin typeface="+mn-lt"/>
                <a:ea typeface="+mn-ea"/>
                <a:cs typeface="+mn-cs"/>
              </a:rPr>
              <a:t> the second day was a field trip to a service learning site (a public charter school), where the director arranged for a variety of non-profits to pitch their organizations to the faculty as potential SL sites for their students' work.</a:t>
            </a:r>
            <a:endParaRPr lang="en-US" dirty="0"/>
          </a:p>
          <a:p>
            <a:endParaRPr lang="en-US" dirty="0"/>
          </a:p>
          <a:p>
            <a:r>
              <a:rPr lang="en-US" sz="1200" kern="1200" dirty="0">
                <a:solidFill>
                  <a:schemeClr val="tx1"/>
                </a:solidFill>
                <a:effectLst/>
                <a:latin typeface="+mn-lt"/>
                <a:ea typeface="+mn-ea"/>
                <a:cs typeface="+mn-cs"/>
              </a:rPr>
              <a:t>At the end of the semester, the director and her team ran an assessment/loop-back workshop to gauge their experiences and reinforce</a:t>
            </a:r>
            <a:r>
              <a:rPr lang="en-US" sz="1200" kern="1200" baseline="0" dirty="0">
                <a:solidFill>
                  <a:schemeClr val="tx1"/>
                </a:solidFill>
                <a:effectLst/>
                <a:latin typeface="+mn-lt"/>
                <a:ea typeface="+mn-ea"/>
                <a:cs typeface="+mn-cs"/>
              </a:rPr>
              <a:t> their</a:t>
            </a:r>
            <a:r>
              <a:rPr lang="en-US" sz="1200" kern="1200" dirty="0">
                <a:solidFill>
                  <a:schemeClr val="tx1"/>
                </a:solidFill>
                <a:effectLst/>
                <a:latin typeface="+mn-lt"/>
                <a:ea typeface="+mn-ea"/>
                <a:cs typeface="+mn-cs"/>
              </a:rPr>
              <a:t> knowledge as</a:t>
            </a:r>
            <a:r>
              <a:rPr lang="en-US" sz="1200" kern="1200" baseline="0" dirty="0">
                <a:solidFill>
                  <a:schemeClr val="tx1"/>
                </a:solidFill>
                <a:effectLst/>
                <a:latin typeface="+mn-lt"/>
                <a:ea typeface="+mn-ea"/>
                <a:cs typeface="+mn-cs"/>
              </a:rPr>
              <a:t> they</a:t>
            </a:r>
            <a:r>
              <a:rPr lang="en-US" sz="1200" kern="1200" dirty="0">
                <a:solidFill>
                  <a:schemeClr val="tx1"/>
                </a:solidFill>
                <a:effectLst/>
                <a:latin typeface="+mn-lt"/>
                <a:ea typeface="+mn-ea"/>
                <a:cs typeface="+mn-cs"/>
              </a:rPr>
              <a:t> prepared for the spring semester.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Alex wrote: “My first semester as a CB-designated course professor was one of the most rewarding in my career. I had a much closer rapport with my students because I was also coaching their involvement in their sites. My student evaluations of my teaching reflected my students' confidence in me as my scores were pretty high and the written feedback was very dear.”</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36DA3B87-45B9-F945-8E60-73FF4B798791}" type="slidenum">
              <a:rPr lang="en-US" smtClean="0"/>
              <a:pPr>
                <a:defRPr/>
              </a:pPr>
              <a:t>10</a:t>
            </a:fld>
            <a:endParaRPr lang="en-US"/>
          </a:p>
        </p:txBody>
      </p:sp>
    </p:spTree>
    <p:extLst>
      <p:ext uri="{BB962C8B-B14F-4D97-AF65-F5344CB8AC3E}">
        <p14:creationId xmlns:p14="http://schemas.microsoft.com/office/powerpoint/2010/main" val="1005111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DA3B87-45B9-F945-8E60-73FF4B798791}" type="slidenum">
              <a:rPr lang="en-US" smtClean="0"/>
              <a:pPr>
                <a:defRPr/>
              </a:pPr>
              <a:t>11</a:t>
            </a:fld>
            <a:endParaRPr lang="en-US"/>
          </a:p>
        </p:txBody>
      </p:sp>
    </p:spTree>
    <p:extLst>
      <p:ext uri="{BB962C8B-B14F-4D97-AF65-F5344CB8AC3E}">
        <p14:creationId xmlns:p14="http://schemas.microsoft.com/office/powerpoint/2010/main" val="1071514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assignment had students investigating refugee resettlement in Missoula.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 dirty="0"/>
              <a:t>Approaching this topic via traditional information literacy instruction was useful in shaping the students fundamental understanding. But they demonstrated a need for a more sophisticated understanding of the issue in Missoula--the unique nature of the school system, the stakeholders, etc. By working through a different search process they were able to identify how to increase their sophistication not just with the content but with the information ecosystem and constructs. It’s a good thing to push students toward points of “troublesome knowledge” that encourages them to manage divergent or dissonant information. Service learning environments, in particular, are fruitful sites for this type of thinking.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a:t>
            </a:r>
            <a:r>
              <a:rPr lang="en" dirty="0"/>
              <a:t> experience at UM indicated that service learning students and faculty approached research though the additional lens of community, or real world, information. They often brought to the project a heightened sense of whether the information they had encountered via the databases was “true” or would “bear out” in the environment in which they were engaged. They were often frustrated by the lack of dialogue between academic information and the information with which they were engaging. (From text): </a:t>
            </a:r>
            <a:r>
              <a:rPr lang="en" sz="1200" dirty="0">
                <a:solidFill>
                  <a:srgbClr val="262626"/>
                </a:solidFill>
                <a:latin typeface="Times New Roman"/>
                <a:ea typeface="Times New Roman"/>
                <a:cs typeface="Times New Roman"/>
                <a:sym typeface="Times New Roman"/>
              </a:rPr>
              <a:t>This is not surprising—students engaged in service environments are grappling with many factors (personal feelings, discomfort with prejudice, bias, inequity and responding to some of the biggest challenges facing individuals—homelessness, poverty, mental health, injustice, etc.) and may have begun to notice the tensions between what they learn in a classroom, course readings, lectures, etc. and what they learn from their experience actively participating in the community. </a:t>
            </a:r>
            <a:endParaRPr lang="en-US" sz="1200" dirty="0">
              <a:solidFill>
                <a:srgbClr val="262626"/>
              </a:solidFill>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262626"/>
              </a:solidFill>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 sz="1200" dirty="0">
              <a:solidFill>
                <a:srgbClr val="262626"/>
              </a:solidFill>
              <a:latin typeface="Times New Roman"/>
              <a:ea typeface="Times New Roman"/>
              <a:cs typeface="Times New Roman"/>
              <a:sym typeface="Times New Roman"/>
            </a:endParaRP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36DA3B87-45B9-F945-8E60-73FF4B798791}" type="slidenum">
              <a:rPr lang="en-US" smtClean="0"/>
              <a:pPr>
                <a:defRPr/>
              </a:pPr>
              <a:t>12</a:t>
            </a:fld>
            <a:endParaRPr lang="en-US"/>
          </a:p>
        </p:txBody>
      </p:sp>
    </p:spTree>
    <p:extLst>
      <p:ext uri="{BB962C8B-B14F-4D97-AF65-F5344CB8AC3E}">
        <p14:creationId xmlns:p14="http://schemas.microsoft.com/office/powerpoint/2010/main" val="1269522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a:t>
            </a:r>
            <a:r>
              <a:rPr lang="en-US" baseline="0" dirty="0"/>
              <a:t> you’re interested in exploring this particular issue further, Megan wrote an excellent chapter on information in the real world that appears </a:t>
            </a:r>
            <a:r>
              <a:rPr lang="en-US" baseline="0"/>
              <a:t>in Service </a:t>
            </a:r>
            <a:r>
              <a:rPr lang="en-US" baseline="0" dirty="0"/>
              <a:t>Learning, Information Literacy, and Libraries which came out in 2016. </a:t>
            </a:r>
            <a:endParaRPr lang="en-US" dirty="0"/>
          </a:p>
        </p:txBody>
      </p:sp>
      <p:sp>
        <p:nvSpPr>
          <p:cNvPr id="4" name="Slide Number Placeholder 3"/>
          <p:cNvSpPr>
            <a:spLocks noGrp="1"/>
          </p:cNvSpPr>
          <p:nvPr>
            <p:ph type="sldNum" sz="quarter" idx="10"/>
          </p:nvPr>
        </p:nvSpPr>
        <p:spPr/>
        <p:txBody>
          <a:bodyPr/>
          <a:lstStyle/>
          <a:p>
            <a:pPr>
              <a:defRPr/>
            </a:pPr>
            <a:fld id="{36DA3B87-45B9-F945-8E60-73FF4B798791}" type="slidenum">
              <a:rPr lang="en-US" smtClean="0"/>
              <a:pPr>
                <a:defRPr/>
              </a:pPr>
              <a:t>13</a:t>
            </a:fld>
            <a:endParaRPr lang="en-US"/>
          </a:p>
        </p:txBody>
      </p:sp>
    </p:spTree>
    <p:extLst>
      <p:ext uri="{BB962C8B-B14F-4D97-AF65-F5344CB8AC3E}">
        <p14:creationId xmlns:p14="http://schemas.microsoft.com/office/powerpoint/2010/main" val="1723000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DA3B87-45B9-F945-8E60-73FF4B798791}" type="slidenum">
              <a:rPr lang="en-US" smtClean="0"/>
              <a:pPr>
                <a:defRPr/>
              </a:pPr>
              <a:t>14</a:t>
            </a:fld>
            <a:endParaRPr lang="en-US"/>
          </a:p>
        </p:txBody>
      </p:sp>
    </p:spTree>
    <p:extLst>
      <p:ext uri="{BB962C8B-B14F-4D97-AF65-F5344CB8AC3E}">
        <p14:creationId xmlns:p14="http://schemas.microsoft.com/office/powerpoint/2010/main" val="1807336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DA3B87-45B9-F945-8E60-73FF4B798791}" type="slidenum">
              <a:rPr lang="en-US" smtClean="0"/>
              <a:pPr>
                <a:defRPr/>
              </a:pPr>
              <a:t>16</a:t>
            </a:fld>
            <a:endParaRPr lang="en-US"/>
          </a:p>
        </p:txBody>
      </p:sp>
    </p:spTree>
    <p:extLst>
      <p:ext uri="{BB962C8B-B14F-4D97-AF65-F5344CB8AC3E}">
        <p14:creationId xmlns:p14="http://schemas.microsoft.com/office/powerpoint/2010/main" val="1096534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the 3 key components:</a:t>
            </a:r>
          </a:p>
          <a:p>
            <a:r>
              <a:rPr lang="en-US" dirty="0"/>
              <a:t>Mutually beneficial</a:t>
            </a:r>
            <a:r>
              <a:rPr lang="en-US" baseline="0" dirty="0"/>
              <a:t> partnership/reciprocity</a:t>
            </a:r>
          </a:p>
          <a:p>
            <a:r>
              <a:rPr lang="en-US" baseline="0" dirty="0"/>
              <a:t>Civic education</a:t>
            </a:r>
          </a:p>
          <a:p>
            <a:r>
              <a:rPr lang="en-US" baseline="0" dirty="0"/>
              <a:t>Reflection </a:t>
            </a:r>
            <a:endParaRPr lang="en-US" dirty="0"/>
          </a:p>
        </p:txBody>
      </p:sp>
      <p:sp>
        <p:nvSpPr>
          <p:cNvPr id="4" name="Slide Number Placeholder 3"/>
          <p:cNvSpPr>
            <a:spLocks noGrp="1"/>
          </p:cNvSpPr>
          <p:nvPr>
            <p:ph type="sldNum" sz="quarter" idx="10"/>
          </p:nvPr>
        </p:nvSpPr>
        <p:spPr/>
        <p:txBody>
          <a:bodyPr/>
          <a:lstStyle/>
          <a:p>
            <a:pPr>
              <a:defRPr/>
            </a:pPr>
            <a:fld id="{36DA3B87-45B9-F945-8E60-73FF4B798791}" type="slidenum">
              <a:rPr lang="en-US" smtClean="0"/>
              <a:pPr>
                <a:defRPr/>
              </a:pPr>
              <a:t>2</a:t>
            </a:fld>
            <a:endParaRPr lang="en-US"/>
          </a:p>
        </p:txBody>
      </p:sp>
    </p:spTree>
    <p:extLst>
      <p:ext uri="{BB962C8B-B14F-4D97-AF65-F5344CB8AC3E}">
        <p14:creationId xmlns:p14="http://schemas.microsoft.com/office/powerpoint/2010/main" val="1522241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a service learning course-librarian</a:t>
            </a:r>
            <a:r>
              <a:rPr lang="en-US" baseline="0" dirty="0"/>
              <a:t> partnership look like in action? I’m going to highlight three examples from colleagues around the country</a:t>
            </a:r>
            <a:endParaRPr lang="en-US" dirty="0"/>
          </a:p>
        </p:txBody>
      </p:sp>
      <p:sp>
        <p:nvSpPr>
          <p:cNvPr id="4" name="Slide Number Placeholder 3"/>
          <p:cNvSpPr>
            <a:spLocks noGrp="1"/>
          </p:cNvSpPr>
          <p:nvPr>
            <p:ph type="sldNum" sz="quarter" idx="10"/>
          </p:nvPr>
        </p:nvSpPr>
        <p:spPr/>
        <p:txBody>
          <a:bodyPr/>
          <a:lstStyle/>
          <a:p>
            <a:pPr>
              <a:defRPr/>
            </a:pPr>
            <a:fld id="{36DA3B87-45B9-F945-8E60-73FF4B798791}" type="slidenum">
              <a:rPr lang="en-US" smtClean="0"/>
              <a:pPr>
                <a:defRPr/>
              </a:pPr>
              <a:t>3</a:t>
            </a:fld>
            <a:endParaRPr lang="en-US"/>
          </a:p>
        </p:txBody>
      </p:sp>
    </p:spTree>
    <p:extLst>
      <p:ext uri="{BB962C8B-B14F-4D97-AF65-F5344CB8AC3E}">
        <p14:creationId xmlns:p14="http://schemas.microsoft.com/office/powerpoint/2010/main" val="461821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DA3B87-45B9-F945-8E60-73FF4B798791}" type="slidenum">
              <a:rPr lang="en-US" smtClean="0"/>
              <a:pPr>
                <a:defRPr/>
              </a:pPr>
              <a:t>4</a:t>
            </a:fld>
            <a:endParaRPr lang="en-US"/>
          </a:p>
        </p:txBody>
      </p:sp>
    </p:spTree>
    <p:extLst>
      <p:ext uri="{BB962C8B-B14F-4D97-AF65-F5344CB8AC3E}">
        <p14:creationId xmlns:p14="http://schemas.microsoft.com/office/powerpoint/2010/main" val="820957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Non-majors</a:t>
            </a:r>
            <a:r>
              <a:rPr lang="en-US" sz="1200" b="0" i="0" u="none" strike="noStrike" kern="1200" baseline="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and meets the university’s experiential</a:t>
            </a:r>
            <a:r>
              <a:rPr lang="en-US" sz="1200" b="0" i="0" u="none" strike="noStrike" kern="1200" baseline="0" dirty="0">
                <a:solidFill>
                  <a:schemeClr val="tx1"/>
                </a:solidFill>
                <a:effectLst/>
                <a:latin typeface="+mn-lt"/>
                <a:ea typeface="+mn-ea"/>
                <a:cs typeface="+mn-cs"/>
              </a:rPr>
              <a:t> learning for social justice requirement (</a:t>
            </a:r>
            <a:r>
              <a:rPr lang="en-US" sz="1200" b="0" i="0" u="none" strike="noStrike" kern="1200" dirty="0">
                <a:solidFill>
                  <a:schemeClr val="tx1"/>
                </a:solidFill>
                <a:effectLst/>
                <a:latin typeface="+mn-lt"/>
                <a:ea typeface="+mn-ea"/>
                <a:cs typeface="+mn-cs"/>
              </a:rPr>
              <a:t>ELSJ)</a:t>
            </a:r>
          </a:p>
          <a:p>
            <a:pPr rtl="0"/>
            <a:r>
              <a:rPr lang="en-US" sz="1200" b="0" i="0" u="none" strike="noStrike" kern="1200" dirty="0">
                <a:solidFill>
                  <a:schemeClr val="tx1"/>
                </a:solidFill>
                <a:effectLst/>
                <a:latin typeface="+mn-lt"/>
                <a:ea typeface="+mn-ea"/>
                <a:cs typeface="+mn-cs"/>
              </a:rPr>
              <a:t>Description: </a:t>
            </a:r>
            <a:r>
              <a:rPr lang="en-US" dirty="0"/>
              <a:t>Explores a specific topic related to the self, community, and society. Use of sociological theories, research, community-based learning, and civic engagement activities to help students analyze and explore the role of the individual in influencing community and society as well as how the individual is shaped by these entities</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In this particular course, the students were volunteering in a school in a part of South San Jose, which is mainly a lower income, primarily Hispanic community. Prior to their service, Nicole met with the class three times focused on finding and using data. </a:t>
            </a:r>
          </a:p>
          <a:p>
            <a:pPr rtl="0"/>
            <a:endParaRPr lang="en-US" dirty="0">
              <a:effectLst/>
            </a:endParaRPr>
          </a:p>
          <a:p>
            <a:pPr rtl="0"/>
            <a:r>
              <a:rPr lang="en-US" sz="1200" b="0" i="0" u="none" strike="noStrike" kern="1200" dirty="0">
                <a:solidFill>
                  <a:schemeClr val="tx1"/>
                </a:solidFill>
                <a:effectLst/>
                <a:latin typeface="+mn-lt"/>
                <a:ea typeface="+mn-ea"/>
                <a:cs typeface="+mn-cs"/>
              </a:rPr>
              <a:t>The goal was for</a:t>
            </a:r>
            <a:r>
              <a:rPr lang="en-US" sz="1200" b="0" i="0" u="none" strike="noStrike" kern="1200" baseline="0" dirty="0">
                <a:solidFill>
                  <a:schemeClr val="tx1"/>
                </a:solidFill>
                <a:effectLst/>
                <a:latin typeface="+mn-lt"/>
                <a:ea typeface="+mn-ea"/>
                <a:cs typeface="+mn-cs"/>
              </a:rPr>
              <a:t> students to be able to use data to </a:t>
            </a:r>
            <a:r>
              <a:rPr lang="en-US" sz="1200" b="0" i="0" u="none" strike="noStrike" kern="1200" dirty="0">
                <a:solidFill>
                  <a:schemeClr val="tx1"/>
                </a:solidFill>
                <a:effectLst/>
                <a:latin typeface="+mn-lt"/>
                <a:ea typeface="+mn-ea"/>
                <a:cs typeface="+mn-cs"/>
              </a:rPr>
              <a:t>better understand themselves, the community organizations, and community.</a:t>
            </a:r>
            <a:r>
              <a:rPr lang="en-US" sz="1200" b="0" i="0" u="none" strike="noStrike" kern="1200" baseline="0" dirty="0">
                <a:solidFill>
                  <a:schemeClr val="tx1"/>
                </a:solidFill>
                <a:effectLst/>
                <a:latin typeface="+mn-lt"/>
                <a:ea typeface="+mn-ea"/>
                <a:cs typeface="+mn-cs"/>
              </a:rPr>
              <a:t> It also provided students with the opportunity to explore needs and assets of schools and the community. </a:t>
            </a:r>
            <a:endParaRPr lang="en-US" dirty="0">
              <a:effectLst/>
            </a:endParaRP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36DA3B87-45B9-F945-8E60-73FF4B798791}" type="slidenum">
              <a:rPr lang="en-US" smtClean="0"/>
              <a:pPr>
                <a:defRPr/>
              </a:pPr>
              <a:t>5</a:t>
            </a:fld>
            <a:endParaRPr lang="en-US"/>
          </a:p>
        </p:txBody>
      </p:sp>
    </p:spTree>
    <p:extLst>
      <p:ext uri="{BB962C8B-B14F-4D97-AF65-F5344CB8AC3E}">
        <p14:creationId xmlns:p14="http://schemas.microsoft.com/office/powerpoint/2010/main" val="479646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So this is a breakdown of the three workshops and what they covered. The students first looked to find data on the high school they attended. Then they looked at some examples of how data is used and cited and discussed gaps and what is missing. Then they looked at data for the schools</a:t>
            </a:r>
            <a:r>
              <a:rPr lang="en-US" sz="1200" b="0" i="0" u="none" strike="noStrike" kern="1200" baseline="0" dirty="0">
                <a:solidFill>
                  <a:schemeClr val="tx1"/>
                </a:solidFill>
                <a:effectLst/>
                <a:latin typeface="+mn-lt"/>
                <a:ea typeface="+mn-ea"/>
                <a:cs typeface="+mn-cs"/>
              </a:rPr>
              <a:t> where they would be doing their service and compared that to the data they found for the school they attended. </a:t>
            </a:r>
            <a:endParaRPr lang="en-US" sz="1200" b="0" i="0" u="none" strike="noStrike" kern="1200" dirty="0">
              <a:solidFill>
                <a:schemeClr val="tx1"/>
              </a:solidFill>
              <a:effectLst/>
              <a:latin typeface="+mn-lt"/>
              <a:ea typeface="+mn-ea"/>
              <a:cs typeface="+mn-cs"/>
            </a:endParaRP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Active learning including:</a:t>
            </a:r>
            <a:endParaRPr lang="en-US" dirty="0">
              <a:effectLst/>
            </a:endParaRPr>
          </a:p>
          <a:p>
            <a:pPr rtl="0"/>
            <a:r>
              <a:rPr lang="en-US" sz="1200" b="0" i="0" u="none" strike="noStrike" kern="1200" dirty="0">
                <a:solidFill>
                  <a:schemeClr val="tx1"/>
                </a:solidFill>
                <a:effectLst/>
                <a:latin typeface="+mn-lt"/>
                <a:ea typeface="+mn-ea"/>
                <a:cs typeface="+mn-cs"/>
              </a:rPr>
              <a:t>Individual and group work</a:t>
            </a:r>
            <a:endParaRPr lang="en-US" dirty="0">
              <a:effectLst/>
            </a:endParaRPr>
          </a:p>
          <a:p>
            <a:pPr rtl="0"/>
            <a:r>
              <a:rPr lang="en-US" sz="1200" b="0" i="0" u="none" strike="noStrike" kern="1200" dirty="0">
                <a:solidFill>
                  <a:schemeClr val="tx1"/>
                </a:solidFill>
                <a:effectLst/>
                <a:latin typeface="+mn-lt"/>
                <a:ea typeface="+mn-ea"/>
                <a:cs typeface="+mn-cs"/>
              </a:rPr>
              <a:t>Research on both schools and communities/neighborhoods</a:t>
            </a:r>
            <a:endParaRPr lang="en-US" dirty="0">
              <a:effectLst/>
            </a:endParaRPr>
          </a:p>
          <a:p>
            <a:pPr rtl="0"/>
            <a:r>
              <a:rPr lang="en-US" sz="1200" b="0" i="0" u="none" strike="noStrike" kern="1200" dirty="0">
                <a:solidFill>
                  <a:schemeClr val="tx1"/>
                </a:solidFill>
                <a:effectLst/>
                <a:latin typeface="+mn-lt"/>
                <a:ea typeface="+mn-ea"/>
                <a:cs typeface="+mn-cs"/>
              </a:rPr>
              <a:t>Use of government databases</a:t>
            </a:r>
            <a:endParaRPr lang="en-US" dirty="0">
              <a:effectLst/>
            </a:endParaRPr>
          </a:p>
          <a:p>
            <a:pPr rtl="0"/>
            <a:r>
              <a:rPr lang="en-US" sz="1200" b="0" i="0" u="none" strike="noStrike" kern="1200" dirty="0">
                <a:solidFill>
                  <a:schemeClr val="tx1"/>
                </a:solidFill>
                <a:effectLst/>
                <a:latin typeface="+mn-lt"/>
                <a:ea typeface="+mn-ea"/>
                <a:cs typeface="+mn-cs"/>
              </a:rPr>
              <a:t>Framing where and how to find information--from guided searches to independent exploration</a:t>
            </a:r>
            <a:endParaRPr lang="en-US" dirty="0">
              <a:effectLst/>
            </a:endParaRPr>
          </a:p>
          <a:p>
            <a:pPr rtl="0"/>
            <a:r>
              <a:rPr lang="en-US" sz="1200" b="0" i="0" u="none" strike="noStrike" kern="1200" dirty="0">
                <a:solidFill>
                  <a:schemeClr val="tx1"/>
                </a:solidFill>
                <a:effectLst/>
                <a:latin typeface="+mn-lt"/>
                <a:ea typeface="+mn-ea"/>
                <a:cs typeface="+mn-cs"/>
              </a:rPr>
              <a:t>Making a program or policy “pitch” at the community level</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pPr>
              <a:defRPr/>
            </a:pPr>
            <a:fld id="{36DA3B87-45B9-F945-8E60-73FF4B798791}" type="slidenum">
              <a:rPr lang="en-US" smtClean="0"/>
              <a:pPr>
                <a:defRPr/>
              </a:pPr>
              <a:t>6</a:t>
            </a:fld>
            <a:endParaRPr lang="en-US"/>
          </a:p>
        </p:txBody>
      </p:sp>
    </p:spTree>
    <p:extLst>
      <p:ext uri="{BB962C8B-B14F-4D97-AF65-F5344CB8AC3E}">
        <p14:creationId xmlns:p14="http://schemas.microsoft.com/office/powerpoint/2010/main" val="253430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DA3B87-45B9-F945-8E60-73FF4B798791}" type="slidenum">
              <a:rPr lang="en-US" smtClean="0"/>
              <a:pPr>
                <a:defRPr/>
              </a:pPr>
              <a:t>7</a:t>
            </a:fld>
            <a:endParaRPr lang="en-US"/>
          </a:p>
        </p:txBody>
      </p:sp>
    </p:spTree>
    <p:extLst>
      <p:ext uri="{BB962C8B-B14F-4D97-AF65-F5344CB8AC3E}">
        <p14:creationId xmlns:p14="http://schemas.microsoft.com/office/powerpoint/2010/main" val="941988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304800" algn="l" rtl="0">
              <a:lnSpc>
                <a:spcPct val="115000"/>
              </a:lnSpc>
              <a:spcBef>
                <a:spcPts val="0"/>
              </a:spcBef>
              <a:spcAft>
                <a:spcPts val="1600"/>
              </a:spcAft>
              <a:buClr>
                <a:schemeClr val="dk2"/>
              </a:buClr>
              <a:buSzPct val="100000"/>
            </a:pPr>
            <a:r>
              <a:rPr lang="en" sz="1200" dirty="0">
                <a:solidFill>
                  <a:schemeClr val="dk2"/>
                </a:solidFill>
              </a:rPr>
              <a:t>The </a:t>
            </a:r>
            <a:r>
              <a:rPr lang="en-US" sz="1200" dirty="0">
                <a:solidFill>
                  <a:schemeClr val="dk2"/>
                </a:solidFill>
              </a:rPr>
              <a:t>University of Michigan </a:t>
            </a:r>
            <a:r>
              <a:rPr lang="en" sz="1200" dirty="0">
                <a:solidFill>
                  <a:schemeClr val="dk2"/>
                </a:solidFill>
              </a:rPr>
              <a:t>Library has an ongoing mission to remain responsive to University trends. One such trend is an increased integration of service learning into the curriculum.  </a:t>
            </a:r>
          </a:p>
          <a:p>
            <a:pPr marL="457200" lvl="0" indent="-304800" algn="l" rtl="0">
              <a:lnSpc>
                <a:spcPct val="115000"/>
              </a:lnSpc>
              <a:spcBef>
                <a:spcPts val="0"/>
              </a:spcBef>
              <a:spcAft>
                <a:spcPts val="1600"/>
              </a:spcAft>
              <a:buClr>
                <a:schemeClr val="dk2"/>
              </a:buClr>
              <a:buSzPct val="100000"/>
            </a:pPr>
            <a:r>
              <a:rPr lang="en" sz="1200" dirty="0">
                <a:solidFill>
                  <a:schemeClr val="dk2"/>
                </a:solidFill>
              </a:rPr>
              <a:t>In addition to a more programmatic approach of supporting this work through course integrated instruction, </a:t>
            </a:r>
            <a:r>
              <a:rPr lang="en-US" sz="1200" dirty="0">
                <a:solidFill>
                  <a:schemeClr val="dk2"/>
                </a:solidFill>
              </a:rPr>
              <a:t>the</a:t>
            </a:r>
            <a:r>
              <a:rPr lang="en-US" sz="1200" baseline="0" dirty="0">
                <a:solidFill>
                  <a:schemeClr val="dk2"/>
                </a:solidFill>
              </a:rPr>
              <a:t> library</a:t>
            </a:r>
            <a:r>
              <a:rPr lang="en" sz="1200" dirty="0">
                <a:solidFill>
                  <a:schemeClr val="dk2"/>
                </a:solidFill>
              </a:rPr>
              <a:t> wanted to build in a student-driven component to </a:t>
            </a:r>
            <a:r>
              <a:rPr lang="en-US" sz="1200" dirty="0">
                <a:solidFill>
                  <a:schemeClr val="dk2"/>
                </a:solidFill>
              </a:rPr>
              <a:t>their</a:t>
            </a:r>
            <a:r>
              <a:rPr lang="en" sz="1200" dirty="0">
                <a:solidFill>
                  <a:schemeClr val="dk2"/>
                </a:solidFill>
              </a:rPr>
              <a:t> support.  </a:t>
            </a:r>
          </a:p>
          <a:p>
            <a:pPr marL="457200" lvl="0" indent="-304800" algn="l" rtl="0">
              <a:lnSpc>
                <a:spcPct val="115000"/>
              </a:lnSpc>
              <a:spcBef>
                <a:spcPts val="0"/>
              </a:spcBef>
              <a:spcAft>
                <a:spcPts val="1600"/>
              </a:spcAft>
              <a:buClr>
                <a:schemeClr val="dk2"/>
              </a:buClr>
              <a:buSzPct val="100000"/>
            </a:pPr>
            <a:r>
              <a:rPr lang="en" sz="1200" dirty="0">
                <a:solidFill>
                  <a:schemeClr val="dk2"/>
                </a:solidFill>
              </a:rPr>
              <a:t>In fall 2015 </a:t>
            </a:r>
            <a:r>
              <a:rPr lang="en-US" sz="1200" dirty="0">
                <a:solidFill>
                  <a:schemeClr val="dk2"/>
                </a:solidFill>
              </a:rPr>
              <a:t>they</a:t>
            </a:r>
            <a:r>
              <a:rPr lang="en-US" sz="1200" baseline="0" dirty="0">
                <a:solidFill>
                  <a:schemeClr val="dk2"/>
                </a:solidFill>
              </a:rPr>
              <a:t> </a:t>
            </a:r>
            <a:r>
              <a:rPr lang="en" sz="1200" dirty="0">
                <a:solidFill>
                  <a:schemeClr val="dk2"/>
                </a:solidFill>
              </a:rPr>
              <a:t>offered a student mini-grant initiative.  </a:t>
            </a:r>
          </a:p>
          <a:p>
            <a:pPr marL="457200" lvl="0" indent="-304800" algn="l" rtl="0">
              <a:lnSpc>
                <a:spcPct val="115000"/>
              </a:lnSpc>
              <a:spcBef>
                <a:spcPts val="0"/>
              </a:spcBef>
              <a:spcAft>
                <a:spcPts val="1600"/>
              </a:spcAft>
              <a:buClr>
                <a:schemeClr val="dk2"/>
              </a:buClr>
              <a:buSzPct val="109090"/>
            </a:pPr>
            <a:endParaRPr lang="en-US" dirty="0"/>
          </a:p>
          <a:p>
            <a:pPr marL="457200" lvl="0" indent="-304800" algn="l" rtl="0">
              <a:lnSpc>
                <a:spcPct val="115000"/>
              </a:lnSpc>
              <a:spcBef>
                <a:spcPts val="0"/>
              </a:spcBef>
              <a:spcAft>
                <a:spcPts val="1600"/>
              </a:spcAft>
              <a:buClr>
                <a:schemeClr val="dk2"/>
              </a:buClr>
              <a:buSzPct val="109090"/>
            </a:pPr>
            <a:r>
              <a:rPr lang="en-US" dirty="0"/>
              <a:t>A</a:t>
            </a:r>
            <a:r>
              <a:rPr lang="en-US" baseline="0" dirty="0"/>
              <a:t> sample project is by </a:t>
            </a:r>
            <a:r>
              <a:rPr lang="en-US" dirty="0" err="1"/>
              <a:t>Parisa</a:t>
            </a:r>
            <a:r>
              <a:rPr lang="en-US" dirty="0"/>
              <a:t> Soraya, who completed a Master of Health Informatics in 2017. She was awarded a mini grant in the program’s second year for her project to develop an app that connects people living with the same chronic illness so they can obtain local, timely, in-person support.</a:t>
            </a:r>
          </a:p>
          <a:p>
            <a:r>
              <a:rPr lang="en-US" dirty="0"/>
              <a:t>Soraya’s library mentor was Patricia Anderson. As emerging technologies </a:t>
            </a:r>
            <a:r>
              <a:rPr lang="en-US" dirty="0" err="1"/>
              <a:t>informationist</a:t>
            </a:r>
            <a:r>
              <a:rPr lang="en-US" dirty="0"/>
              <a:t> at the </a:t>
            </a:r>
            <a:r>
              <a:rPr lang="en-US" dirty="0" err="1"/>
              <a:t>Taubman</a:t>
            </a:r>
            <a:r>
              <a:rPr lang="en-US" dirty="0"/>
              <a:t> Health Sciences Library, Anderson is particularly well-informed about the question animating Soraya’s work in her current project and beyond: How can we use information and technology to improve patients’ lives? She immediately understood the project’s goals, and was able to connect the team to resources documenting the scope and impact of a vast range of chronic health conditions. This is the solid foundation that enables Soraya to state with confidence that “50% of adults live with at least one diagnosed chronic health condition,” among other facts now at her fingertips.</a:t>
            </a:r>
          </a:p>
          <a:p>
            <a:r>
              <a:rPr lang="en-US" dirty="0"/>
              <a:t>Anderson is also deeply embedded in the university and the community, and was able to introduce Soraya’s team to interested campus councils, university administrators, and to students and community members that live with chronic illness. One of these introductions led to Soraya’s team obtaining an additional grant to support their effort to make sure the app would be accessible to people with disabilities.</a:t>
            </a:r>
          </a:p>
          <a:p>
            <a:r>
              <a:rPr lang="en-US" dirty="0"/>
              <a:t>And then, during Soraya’s grant wrap-up presentation Anderson—a very active social media user—live-tweeted a picture of  one of Soraya’s slides. The tweet caught the eye of Susannah Fox, Chief Technology Officer of the U.S. Department of Health and Human Services (HHS) during the Obama administration, who describes her role there as “helping HHS harness the power of data and technology to improve the health and welfare of the nation.”</a:t>
            </a:r>
          </a:p>
          <a:p>
            <a:endParaRPr lang="en-US" dirty="0"/>
          </a:p>
          <a:p>
            <a:r>
              <a:rPr lang="en-US" dirty="0"/>
              <a:t>Other projects have included</a:t>
            </a:r>
            <a:r>
              <a:rPr lang="en-US" baseline="0" dirty="0"/>
              <a:t> </a:t>
            </a:r>
            <a:r>
              <a:rPr lang="en-US" baseline="0" dirty="0" err="1"/>
              <a:t>strengthing</a:t>
            </a:r>
            <a:r>
              <a:rPr lang="en-US" baseline="0" dirty="0"/>
              <a:t> the library collection at a youth detention center and breaking the barriers of “</a:t>
            </a:r>
            <a:r>
              <a:rPr lang="en-US" baseline="0" dirty="0" err="1"/>
              <a:t>voluntourism</a:t>
            </a:r>
            <a:r>
              <a:rPr lang="en-US" baseline="0" dirty="0"/>
              <a:t>” to help students volunteer teach abroad</a:t>
            </a:r>
            <a:endParaRPr lang="en-US" dirty="0"/>
          </a:p>
          <a:p>
            <a:pPr marL="457200" lvl="0" indent="-304800" algn="l" rtl="0">
              <a:lnSpc>
                <a:spcPct val="115000"/>
              </a:lnSpc>
              <a:spcBef>
                <a:spcPts val="0"/>
              </a:spcBef>
              <a:spcAft>
                <a:spcPts val="1600"/>
              </a:spcAft>
              <a:buClr>
                <a:schemeClr val="dk2"/>
              </a:buClr>
              <a:buSzPct val="109090"/>
            </a:pPr>
            <a:endParaRPr lang="en" dirty="0"/>
          </a:p>
          <a:p>
            <a:pPr algn="l"/>
            <a:endParaRPr lang="en-US" dirty="0"/>
          </a:p>
        </p:txBody>
      </p:sp>
      <p:sp>
        <p:nvSpPr>
          <p:cNvPr id="4" name="Slide Number Placeholder 3"/>
          <p:cNvSpPr>
            <a:spLocks noGrp="1"/>
          </p:cNvSpPr>
          <p:nvPr>
            <p:ph type="sldNum" sz="quarter" idx="10"/>
          </p:nvPr>
        </p:nvSpPr>
        <p:spPr/>
        <p:txBody>
          <a:bodyPr/>
          <a:lstStyle/>
          <a:p>
            <a:pPr>
              <a:defRPr/>
            </a:pPr>
            <a:fld id="{36DA3B87-45B9-F945-8E60-73FF4B798791}" type="slidenum">
              <a:rPr lang="en-US" smtClean="0"/>
              <a:pPr>
                <a:defRPr/>
              </a:pPr>
              <a:t>8</a:t>
            </a:fld>
            <a:endParaRPr lang="en-US"/>
          </a:p>
        </p:txBody>
      </p:sp>
    </p:spTree>
    <p:extLst>
      <p:ext uri="{BB962C8B-B14F-4D97-AF65-F5344CB8AC3E}">
        <p14:creationId xmlns:p14="http://schemas.microsoft.com/office/powerpoint/2010/main" val="1307690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DA3B87-45B9-F945-8E60-73FF4B798791}" type="slidenum">
              <a:rPr lang="en-US" smtClean="0"/>
              <a:pPr>
                <a:defRPr/>
              </a:pPr>
              <a:t>9</a:t>
            </a:fld>
            <a:endParaRPr lang="en-US"/>
          </a:p>
        </p:txBody>
      </p:sp>
    </p:spTree>
    <p:extLst>
      <p:ext uri="{BB962C8B-B14F-4D97-AF65-F5344CB8AC3E}">
        <p14:creationId xmlns:p14="http://schemas.microsoft.com/office/powerpoint/2010/main" val="19429786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3175" y="6400800"/>
            <a:ext cx="12188825" cy="457200"/>
          </a:xfrm>
          <a:prstGeom prst="rect">
            <a:avLst/>
          </a:prstGeom>
          <a:solidFill>
            <a:srgbClr val="9D153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12188825" cy="63500"/>
          </a:xfrm>
          <a:prstGeom prst="rect">
            <a:avLst/>
          </a:prstGeom>
          <a:solidFill>
            <a:srgbClr val="D97A2A"/>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4905375"/>
            <a:ext cx="874712"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latin typeface="Helvetica" charset="0"/>
                <a:ea typeface="Helvetica" charset="0"/>
                <a:cs typeface="Helvetica" charset="0"/>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b="0" i="0" cap="all" spc="200" baseline="0">
                <a:solidFill>
                  <a:schemeClr val="tx2"/>
                </a:solidFill>
                <a:latin typeface="Helvetica Light" charset="0"/>
                <a:ea typeface="Helvetica Light" charset="0"/>
                <a:cs typeface="Helvetica Light"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8" name="Date Placeholder 3"/>
          <p:cNvSpPr>
            <a:spLocks noGrp="1"/>
          </p:cNvSpPr>
          <p:nvPr>
            <p:ph type="dt" sz="half" idx="10"/>
          </p:nvPr>
        </p:nvSpPr>
        <p:spPr/>
        <p:txBody>
          <a:bodyPr/>
          <a:lstStyle>
            <a:lvl1pPr>
              <a:defRPr/>
            </a:lvl1pPr>
          </a:lstStyle>
          <a:p>
            <a:pPr>
              <a:defRPr/>
            </a:pPr>
            <a:fld id="{3CA07DFC-EAAB-394B-91B0-2AD6493381D7}" type="datetime1">
              <a:rPr lang="en-US" smtClean="0"/>
              <a:t>3/18/18</a:t>
            </a:fld>
            <a:endParaRPr lang="en-US"/>
          </a:p>
        </p:txBody>
      </p:sp>
      <p:sp>
        <p:nvSpPr>
          <p:cNvPr id="9" name="Footer Placeholder 4"/>
          <p:cNvSpPr>
            <a:spLocks noGrp="1"/>
          </p:cNvSpPr>
          <p:nvPr>
            <p:ph type="ftr" sz="quarter" idx="11"/>
          </p:nvPr>
        </p:nvSpPr>
        <p:spPr/>
        <p:txBody>
          <a:bodyPr/>
          <a:lstStyle>
            <a:lvl1pPr>
              <a:defRPr/>
            </a:lvl1pPr>
          </a:lstStyle>
          <a:p>
            <a:pPr>
              <a:defRPr/>
            </a:pPr>
            <a:r>
              <a:rPr lang="en-US"/>
              <a:t>AJCU 2018</a:t>
            </a:r>
          </a:p>
        </p:txBody>
      </p:sp>
      <p:sp>
        <p:nvSpPr>
          <p:cNvPr id="10" name="Slide Number Placeholder 5"/>
          <p:cNvSpPr>
            <a:spLocks noGrp="1"/>
          </p:cNvSpPr>
          <p:nvPr>
            <p:ph type="sldNum" sz="quarter" idx="12"/>
          </p:nvPr>
        </p:nvSpPr>
        <p:spPr/>
        <p:txBody>
          <a:bodyPr/>
          <a:lstStyle>
            <a:lvl1pPr>
              <a:defRPr/>
            </a:lvl1pPr>
          </a:lstStyle>
          <a:p>
            <a:pPr>
              <a:defRPr/>
            </a:pPr>
            <a:fld id="{A45BF4AC-F10F-824F-96D5-B674CC3F664E}" type="slidenum">
              <a:rPr lang="en-US"/>
              <a:pPr>
                <a:defRPr/>
              </a:pPr>
              <a:t>‹#›</a:t>
            </a:fld>
            <a:endParaRPr lang="en-US"/>
          </a:p>
        </p:txBody>
      </p:sp>
    </p:spTree>
    <p:extLst>
      <p:ext uri="{BB962C8B-B14F-4D97-AF65-F5344CB8AC3E}">
        <p14:creationId xmlns:p14="http://schemas.microsoft.com/office/powerpoint/2010/main" val="1847485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3FB2A8AD-8423-8746-944B-CFF12F5A0D31}" type="datetime1">
              <a:rPr lang="en-US" smtClean="0"/>
              <a:t>3/18/18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AJCU 2018</a:t>
            </a:r>
          </a:p>
        </p:txBody>
      </p:sp>
      <p:sp>
        <p:nvSpPr>
          <p:cNvPr id="6" name="Slide Number Placeholder 5"/>
          <p:cNvSpPr>
            <a:spLocks noGrp="1"/>
          </p:cNvSpPr>
          <p:nvPr>
            <p:ph type="sldNum" sz="quarter" idx="12"/>
          </p:nvPr>
        </p:nvSpPr>
        <p:spPr/>
        <p:txBody>
          <a:bodyPr/>
          <a:lstStyle>
            <a:lvl1pPr>
              <a:defRPr/>
            </a:lvl1pPr>
          </a:lstStyle>
          <a:p>
            <a:pPr>
              <a:defRPr/>
            </a:pPr>
            <a:fld id="{A5320965-78E4-C248-9C65-EB6CD6DF0D73}" type="slidenum">
              <a:rPr lang="en-US"/>
              <a:pPr>
                <a:defRPr/>
              </a:pPr>
              <a:t>‹#›</a:t>
            </a:fld>
            <a:endParaRPr lang="en-US"/>
          </a:p>
        </p:txBody>
      </p:sp>
    </p:spTree>
    <p:extLst>
      <p:ext uri="{BB962C8B-B14F-4D97-AF65-F5344CB8AC3E}">
        <p14:creationId xmlns:p14="http://schemas.microsoft.com/office/powerpoint/2010/main" val="878039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561BADAD-D949-7443-83D4-6C80C97A14ED}" type="datetime1">
              <a:rPr lang="en-US" smtClean="0"/>
              <a:t>3/18/18</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a:t>AJCU 2018</a:t>
            </a:r>
          </a:p>
        </p:txBody>
      </p:sp>
      <p:sp>
        <p:nvSpPr>
          <p:cNvPr id="8" name="Slide Number Placeholder 5"/>
          <p:cNvSpPr>
            <a:spLocks noGrp="1"/>
          </p:cNvSpPr>
          <p:nvPr>
            <p:ph type="sldNum" sz="quarter" idx="12"/>
          </p:nvPr>
        </p:nvSpPr>
        <p:spPr/>
        <p:txBody>
          <a:bodyPr/>
          <a:lstStyle>
            <a:lvl1pPr>
              <a:defRPr/>
            </a:lvl1pPr>
          </a:lstStyle>
          <a:p>
            <a:pPr>
              <a:defRPr/>
            </a:pPr>
            <a:fld id="{423C3B8B-53D8-5044-9ED6-02DC9CF13D18}" type="slidenum">
              <a:rPr lang="en-US"/>
              <a:pPr>
                <a:defRPr/>
              </a:pPr>
              <a:t>‹#›</a:t>
            </a:fld>
            <a:endParaRPr lang="en-US"/>
          </a:p>
        </p:txBody>
      </p:sp>
    </p:spTree>
    <p:extLst>
      <p:ext uri="{BB962C8B-B14F-4D97-AF65-F5344CB8AC3E}">
        <p14:creationId xmlns:p14="http://schemas.microsoft.com/office/powerpoint/2010/main" val="2136060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elvetica" charset="0"/>
                <a:ea typeface="Helvetica" charset="0"/>
                <a:cs typeface="Helvetica"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Helvetica" charset="0"/>
                <a:ea typeface="Helvetica" charset="0"/>
                <a:cs typeface="Helvetica" charset="0"/>
              </a:defRPr>
            </a:lvl1pPr>
            <a:lvl2pPr>
              <a:defRPr>
                <a:latin typeface="Helvetica" charset="0"/>
                <a:ea typeface="Helvetica" charset="0"/>
                <a:cs typeface="Helvetica" charset="0"/>
              </a:defRPr>
            </a:lvl2pPr>
            <a:lvl3pPr>
              <a:defRPr>
                <a:latin typeface="Helvetica" charset="0"/>
                <a:ea typeface="Helvetica" charset="0"/>
                <a:cs typeface="Helvetica" charset="0"/>
              </a:defRPr>
            </a:lvl3pPr>
            <a:lvl4pPr>
              <a:defRPr>
                <a:latin typeface="Helvetica" charset="0"/>
                <a:ea typeface="Helvetica" charset="0"/>
                <a:cs typeface="Helvetica" charset="0"/>
              </a:defRPr>
            </a:lvl4pPr>
            <a:lvl5pPr>
              <a:defRPr>
                <a:latin typeface="Helvetica" charset="0"/>
                <a:ea typeface="Helvetica" charset="0"/>
                <a:cs typeface="Helvetic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E96FDAD-2337-DE4E-8A3E-0A5E74A0124B}" type="datetime1">
              <a:rPr lang="en-US" smtClean="0"/>
              <a:t>3/18/18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AJCU 2018</a:t>
            </a:r>
          </a:p>
        </p:txBody>
      </p:sp>
      <p:sp>
        <p:nvSpPr>
          <p:cNvPr id="6" name="Slide Number Placeholder 5"/>
          <p:cNvSpPr>
            <a:spLocks noGrp="1"/>
          </p:cNvSpPr>
          <p:nvPr>
            <p:ph type="sldNum" sz="quarter" idx="12"/>
          </p:nvPr>
        </p:nvSpPr>
        <p:spPr/>
        <p:txBody>
          <a:bodyPr/>
          <a:lstStyle>
            <a:lvl1pPr>
              <a:defRPr/>
            </a:lvl1pPr>
          </a:lstStyle>
          <a:p>
            <a:pPr>
              <a:defRPr/>
            </a:pPr>
            <a:fld id="{3C88554D-DC17-874A-9309-1DECA4D92D66}" type="slidenum">
              <a:rPr lang="en-US"/>
              <a:pPr>
                <a:defRPr/>
              </a:pPr>
              <a:t>‹#›</a:t>
            </a:fld>
            <a:endParaRPr lang="en-US"/>
          </a:p>
        </p:txBody>
      </p:sp>
    </p:spTree>
    <p:extLst>
      <p:ext uri="{BB962C8B-B14F-4D97-AF65-F5344CB8AC3E}">
        <p14:creationId xmlns:p14="http://schemas.microsoft.com/office/powerpoint/2010/main" val="1408981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3175" y="6400800"/>
            <a:ext cx="12188825" cy="457200"/>
          </a:xfrm>
          <a:prstGeom prst="rect">
            <a:avLst/>
          </a:prstGeom>
          <a:solidFill>
            <a:srgbClr val="9D153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8888"/>
            <a:ext cx="12188825" cy="65087"/>
          </a:xfrm>
          <a:prstGeom prst="rect">
            <a:avLst/>
          </a:prstGeom>
          <a:solidFill>
            <a:srgbClr val="D97A2A"/>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4905375"/>
            <a:ext cx="874712"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0"/>
          </p:nvPr>
        </p:nvSpPr>
        <p:spPr/>
        <p:txBody>
          <a:bodyPr/>
          <a:lstStyle>
            <a:lvl1pPr>
              <a:defRPr/>
            </a:lvl1pPr>
          </a:lstStyle>
          <a:p>
            <a:pPr>
              <a:defRPr/>
            </a:pPr>
            <a:fld id="{3B73C63E-6E3B-1845-8DC6-AAC7A079CD10}" type="datetime1">
              <a:rPr lang="en-US" smtClean="0"/>
              <a:t>3/18/18</a:t>
            </a:fld>
            <a:endParaRPr lang="en-US"/>
          </a:p>
        </p:txBody>
      </p:sp>
      <p:sp>
        <p:nvSpPr>
          <p:cNvPr id="9" name="Footer Placeholder 4"/>
          <p:cNvSpPr>
            <a:spLocks noGrp="1"/>
          </p:cNvSpPr>
          <p:nvPr>
            <p:ph type="ftr" sz="quarter" idx="11"/>
          </p:nvPr>
        </p:nvSpPr>
        <p:spPr/>
        <p:txBody>
          <a:bodyPr/>
          <a:lstStyle>
            <a:lvl1pPr>
              <a:defRPr/>
            </a:lvl1pPr>
          </a:lstStyle>
          <a:p>
            <a:pPr>
              <a:defRPr/>
            </a:pPr>
            <a:r>
              <a:rPr lang="en-US"/>
              <a:t>AJCU 2018</a:t>
            </a:r>
          </a:p>
        </p:txBody>
      </p:sp>
      <p:sp>
        <p:nvSpPr>
          <p:cNvPr id="10" name="Slide Number Placeholder 5"/>
          <p:cNvSpPr>
            <a:spLocks noGrp="1"/>
          </p:cNvSpPr>
          <p:nvPr>
            <p:ph type="sldNum" sz="quarter" idx="12"/>
          </p:nvPr>
        </p:nvSpPr>
        <p:spPr/>
        <p:txBody>
          <a:bodyPr/>
          <a:lstStyle>
            <a:lvl1pPr>
              <a:defRPr/>
            </a:lvl1pPr>
          </a:lstStyle>
          <a:p>
            <a:pPr>
              <a:defRPr/>
            </a:pPr>
            <a:fld id="{F0804924-5097-8C41-A1E3-76E5D8832670}" type="slidenum">
              <a:rPr lang="en-US"/>
              <a:pPr>
                <a:defRPr/>
              </a:pPr>
              <a:t>‹#›</a:t>
            </a:fld>
            <a:endParaRPr lang="en-US"/>
          </a:p>
        </p:txBody>
      </p:sp>
    </p:spTree>
    <p:extLst>
      <p:ext uri="{BB962C8B-B14F-4D97-AF65-F5344CB8AC3E}">
        <p14:creationId xmlns:p14="http://schemas.microsoft.com/office/powerpoint/2010/main" val="228208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E82AF0EE-A325-1B40-A974-6C27E49EA8E4}" type="datetime1">
              <a:rPr lang="en-US" smtClean="0"/>
              <a:t>3/18/18</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AJCU 2018</a:t>
            </a:r>
          </a:p>
        </p:txBody>
      </p:sp>
      <p:sp>
        <p:nvSpPr>
          <p:cNvPr id="7" name="Slide Number Placeholder 5"/>
          <p:cNvSpPr>
            <a:spLocks noGrp="1"/>
          </p:cNvSpPr>
          <p:nvPr>
            <p:ph type="sldNum" sz="quarter" idx="12"/>
          </p:nvPr>
        </p:nvSpPr>
        <p:spPr/>
        <p:txBody>
          <a:bodyPr/>
          <a:lstStyle>
            <a:lvl1pPr>
              <a:defRPr/>
            </a:lvl1pPr>
          </a:lstStyle>
          <a:p>
            <a:pPr>
              <a:defRPr/>
            </a:pPr>
            <a:fld id="{67118C09-F298-7C48-94E4-F8B529946286}" type="slidenum">
              <a:rPr lang="en-US"/>
              <a:pPr>
                <a:defRPr/>
              </a:pPr>
              <a:t>‹#›</a:t>
            </a:fld>
            <a:endParaRPr lang="en-US"/>
          </a:p>
        </p:txBody>
      </p:sp>
    </p:spTree>
    <p:extLst>
      <p:ext uri="{BB962C8B-B14F-4D97-AF65-F5344CB8AC3E}">
        <p14:creationId xmlns:p14="http://schemas.microsoft.com/office/powerpoint/2010/main" val="450298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6B23A539-33AE-5F45-AC6A-601FF1EBFF44}" type="datetime1">
              <a:rPr lang="en-US" smtClean="0"/>
              <a:t>3/18/18</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AJCU 2018</a:t>
            </a:r>
          </a:p>
        </p:txBody>
      </p:sp>
      <p:sp>
        <p:nvSpPr>
          <p:cNvPr id="9" name="Slide Number Placeholder 5"/>
          <p:cNvSpPr>
            <a:spLocks noGrp="1"/>
          </p:cNvSpPr>
          <p:nvPr>
            <p:ph type="sldNum" sz="quarter" idx="12"/>
          </p:nvPr>
        </p:nvSpPr>
        <p:spPr/>
        <p:txBody>
          <a:bodyPr/>
          <a:lstStyle>
            <a:lvl1pPr>
              <a:defRPr/>
            </a:lvl1pPr>
          </a:lstStyle>
          <a:p>
            <a:pPr>
              <a:defRPr/>
            </a:pPr>
            <a:fld id="{3D41E8DD-0BCA-C149-93A8-87C749C73530}" type="slidenum">
              <a:rPr lang="en-US"/>
              <a:pPr>
                <a:defRPr/>
              </a:pPr>
              <a:t>‹#›</a:t>
            </a:fld>
            <a:endParaRPr lang="en-US"/>
          </a:p>
        </p:txBody>
      </p:sp>
    </p:spTree>
    <p:extLst>
      <p:ext uri="{BB962C8B-B14F-4D97-AF65-F5344CB8AC3E}">
        <p14:creationId xmlns:p14="http://schemas.microsoft.com/office/powerpoint/2010/main" val="432819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7C8860CB-46FB-5A4F-85E8-6B8ACD3DC599}" type="datetime1">
              <a:rPr lang="en-US" smtClean="0"/>
              <a:t>3/18/18</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AJCU 2018</a:t>
            </a:r>
          </a:p>
        </p:txBody>
      </p:sp>
      <p:sp>
        <p:nvSpPr>
          <p:cNvPr id="5" name="Slide Number Placeholder 5"/>
          <p:cNvSpPr>
            <a:spLocks noGrp="1"/>
          </p:cNvSpPr>
          <p:nvPr>
            <p:ph type="sldNum" sz="quarter" idx="12"/>
          </p:nvPr>
        </p:nvSpPr>
        <p:spPr/>
        <p:txBody>
          <a:bodyPr/>
          <a:lstStyle>
            <a:lvl1pPr>
              <a:defRPr/>
            </a:lvl1pPr>
          </a:lstStyle>
          <a:p>
            <a:pPr>
              <a:defRPr/>
            </a:pPr>
            <a:fld id="{484B54E5-C97F-FD40-8384-806E2B06677C}" type="slidenum">
              <a:rPr lang="en-US"/>
              <a:pPr>
                <a:defRPr/>
              </a:pPr>
              <a:t>‹#›</a:t>
            </a:fld>
            <a:endParaRPr lang="en-US"/>
          </a:p>
        </p:txBody>
      </p:sp>
    </p:spTree>
    <p:extLst>
      <p:ext uri="{BB962C8B-B14F-4D97-AF65-F5344CB8AC3E}">
        <p14:creationId xmlns:p14="http://schemas.microsoft.com/office/powerpoint/2010/main" val="99541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3175" y="6400800"/>
            <a:ext cx="12188825" cy="457200"/>
          </a:xfrm>
          <a:prstGeom prst="rect">
            <a:avLst/>
          </a:prstGeom>
          <a:solidFill>
            <a:srgbClr val="9D153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p:cNvSpPr/>
          <p:nvPr/>
        </p:nvSpPr>
        <p:spPr>
          <a:xfrm>
            <a:off x="0" y="6334125"/>
            <a:ext cx="12188825" cy="63500"/>
          </a:xfrm>
          <a:prstGeom prst="rect">
            <a:avLst/>
          </a:prstGeom>
          <a:solidFill>
            <a:srgbClr val="D97A2A"/>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4905375"/>
            <a:ext cx="874712"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6"/>
          <p:cNvSpPr>
            <a:spLocks noGrp="1"/>
          </p:cNvSpPr>
          <p:nvPr>
            <p:ph type="dt" sz="half" idx="10"/>
          </p:nvPr>
        </p:nvSpPr>
        <p:spPr/>
        <p:txBody>
          <a:bodyPr/>
          <a:lstStyle>
            <a:lvl1pPr>
              <a:defRPr/>
            </a:lvl1pPr>
          </a:lstStyle>
          <a:p>
            <a:pPr>
              <a:defRPr/>
            </a:pPr>
            <a:fld id="{48C943AC-42D2-0144-8319-70D135BF1070}" type="datetime1">
              <a:rPr lang="en-US" smtClean="0"/>
              <a:t>3/18/18</a:t>
            </a:fld>
            <a:endParaRPr lang="en-US"/>
          </a:p>
        </p:txBody>
      </p:sp>
      <p:sp>
        <p:nvSpPr>
          <p:cNvPr id="6" name="Footer Placeholder 7"/>
          <p:cNvSpPr>
            <a:spLocks noGrp="1"/>
          </p:cNvSpPr>
          <p:nvPr>
            <p:ph type="ftr" sz="quarter" idx="11"/>
          </p:nvPr>
        </p:nvSpPr>
        <p:spPr/>
        <p:txBody>
          <a:bodyPr/>
          <a:lstStyle>
            <a:lvl1pPr>
              <a:defRPr>
                <a:solidFill>
                  <a:srgbClr val="FFFFFF"/>
                </a:solidFill>
              </a:defRPr>
            </a:lvl1pPr>
          </a:lstStyle>
          <a:p>
            <a:pPr>
              <a:defRPr/>
            </a:pPr>
            <a:r>
              <a:rPr lang="en-US"/>
              <a:t>AJCU 2018</a:t>
            </a:r>
          </a:p>
        </p:txBody>
      </p:sp>
      <p:sp>
        <p:nvSpPr>
          <p:cNvPr id="7" name="Slide Number Placeholder 8"/>
          <p:cNvSpPr>
            <a:spLocks noGrp="1"/>
          </p:cNvSpPr>
          <p:nvPr>
            <p:ph type="sldNum" sz="quarter" idx="12"/>
          </p:nvPr>
        </p:nvSpPr>
        <p:spPr/>
        <p:txBody>
          <a:bodyPr/>
          <a:lstStyle>
            <a:lvl1pPr>
              <a:defRPr/>
            </a:lvl1pPr>
          </a:lstStyle>
          <a:p>
            <a:pPr>
              <a:defRPr/>
            </a:pPr>
            <a:fld id="{A3E51EC1-D4DD-0F43-A577-33568A06A494}" type="slidenum">
              <a:rPr lang="en-US"/>
              <a:pPr>
                <a:defRPr/>
              </a:pPr>
              <a:t>‹#›</a:t>
            </a:fld>
            <a:endParaRPr lang="en-US"/>
          </a:p>
        </p:txBody>
      </p:sp>
    </p:spTree>
    <p:extLst>
      <p:ext uri="{BB962C8B-B14F-4D97-AF65-F5344CB8AC3E}">
        <p14:creationId xmlns:p14="http://schemas.microsoft.com/office/powerpoint/2010/main" val="107120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4051300" cy="6858000"/>
          </a:xfrm>
          <a:prstGeom prst="rect">
            <a:avLst/>
          </a:prstGeom>
          <a:solidFill>
            <a:srgbClr val="9D153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4040188" y="0"/>
            <a:ext cx="63500" cy="6858000"/>
          </a:xfrm>
          <a:prstGeom prst="rect">
            <a:avLst/>
          </a:prstGeom>
          <a:solidFill>
            <a:srgbClr val="D97A2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a:xfrm>
            <a:off x="465138" y="6459538"/>
            <a:ext cx="2619375" cy="365125"/>
          </a:xfrm>
        </p:spPr>
        <p:txBody>
          <a:bodyPr/>
          <a:lstStyle>
            <a:lvl1pPr algn="l">
              <a:defRPr/>
            </a:lvl1pPr>
          </a:lstStyle>
          <a:p>
            <a:pPr>
              <a:defRPr/>
            </a:pPr>
            <a:fld id="{7BC7FCC7-C3BA-CE4E-87B9-7491AB886016}" type="datetime1">
              <a:rPr lang="en-US" smtClean="0"/>
              <a:t>3/18/18</a:t>
            </a:fld>
            <a:endParaRPr lang="en-US"/>
          </a:p>
        </p:txBody>
      </p:sp>
      <p:sp>
        <p:nvSpPr>
          <p:cNvPr id="8" name="Footer Placeholder 5"/>
          <p:cNvSpPr>
            <a:spLocks noGrp="1"/>
          </p:cNvSpPr>
          <p:nvPr>
            <p:ph type="ftr" sz="quarter" idx="11"/>
          </p:nvPr>
        </p:nvSpPr>
        <p:spPr>
          <a:xfrm>
            <a:off x="4800600" y="6459538"/>
            <a:ext cx="4648200" cy="365125"/>
          </a:xfrm>
        </p:spPr>
        <p:txBody>
          <a:bodyPr/>
          <a:lstStyle>
            <a:lvl1pPr algn="l">
              <a:defRPr>
                <a:solidFill>
                  <a:schemeClr val="tx2"/>
                </a:solidFill>
              </a:defRPr>
            </a:lvl1pPr>
          </a:lstStyle>
          <a:p>
            <a:pPr>
              <a:defRPr/>
            </a:pPr>
            <a:r>
              <a:rPr lang="en-US"/>
              <a:t>AJCU 2018</a:t>
            </a:r>
          </a:p>
        </p:txBody>
      </p:sp>
      <p:sp>
        <p:nvSpPr>
          <p:cNvPr id="9" name="Slide Number Placeholder 6"/>
          <p:cNvSpPr>
            <a:spLocks noGrp="1"/>
          </p:cNvSpPr>
          <p:nvPr>
            <p:ph type="sldNum" sz="quarter" idx="12"/>
          </p:nvPr>
        </p:nvSpPr>
        <p:spPr/>
        <p:txBody>
          <a:bodyPr/>
          <a:lstStyle>
            <a:lvl1pPr>
              <a:defRPr>
                <a:solidFill>
                  <a:schemeClr val="tx2"/>
                </a:solidFill>
              </a:defRPr>
            </a:lvl1pPr>
          </a:lstStyle>
          <a:p>
            <a:pPr>
              <a:defRPr/>
            </a:pPr>
            <a:fld id="{403286BC-33D1-5C46-B7EA-F6CA48811598}" type="slidenum">
              <a:rPr lang="en-US"/>
              <a:pPr>
                <a:defRPr/>
              </a:pPr>
              <a:t>‹#›</a:t>
            </a:fld>
            <a:endParaRPr lang="en-US"/>
          </a:p>
        </p:txBody>
      </p:sp>
    </p:spTree>
    <p:extLst>
      <p:ext uri="{BB962C8B-B14F-4D97-AF65-F5344CB8AC3E}">
        <p14:creationId xmlns:p14="http://schemas.microsoft.com/office/powerpoint/2010/main" val="779434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4953000"/>
            <a:ext cx="12188825" cy="1905000"/>
          </a:xfrm>
          <a:prstGeom prst="rect">
            <a:avLst/>
          </a:prstGeom>
          <a:solidFill>
            <a:srgbClr val="9D153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0" y="4914900"/>
            <a:ext cx="12188825" cy="63500"/>
          </a:xfrm>
          <a:prstGeom prst="rect">
            <a:avLst/>
          </a:prstGeom>
          <a:solidFill>
            <a:srgbClr val="D97A2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a:defRPr/>
            </a:pPr>
            <a:fld id="{6A71ED63-7FED-3C47-9B6E-A349A4BDACA8}" type="datetime1">
              <a:rPr lang="en-US" smtClean="0"/>
              <a:t>3/18/18</a:t>
            </a:fld>
            <a:endParaRPr lang="en-US"/>
          </a:p>
        </p:txBody>
      </p:sp>
      <p:sp>
        <p:nvSpPr>
          <p:cNvPr id="8" name="Footer Placeholder 5"/>
          <p:cNvSpPr>
            <a:spLocks noGrp="1"/>
          </p:cNvSpPr>
          <p:nvPr>
            <p:ph type="ftr" sz="quarter" idx="11"/>
          </p:nvPr>
        </p:nvSpPr>
        <p:spPr/>
        <p:txBody>
          <a:bodyPr/>
          <a:lstStyle>
            <a:lvl1pPr>
              <a:defRPr/>
            </a:lvl1pPr>
          </a:lstStyle>
          <a:p>
            <a:pPr>
              <a:defRPr/>
            </a:pPr>
            <a:r>
              <a:rPr lang="en-US"/>
              <a:t>AJCU 2018</a:t>
            </a:r>
          </a:p>
        </p:txBody>
      </p:sp>
      <p:sp>
        <p:nvSpPr>
          <p:cNvPr id="9" name="Slide Number Placeholder 6"/>
          <p:cNvSpPr>
            <a:spLocks noGrp="1"/>
          </p:cNvSpPr>
          <p:nvPr>
            <p:ph type="sldNum" sz="quarter" idx="12"/>
          </p:nvPr>
        </p:nvSpPr>
        <p:spPr/>
        <p:txBody>
          <a:bodyPr/>
          <a:lstStyle>
            <a:lvl1pPr>
              <a:defRPr/>
            </a:lvl1pPr>
          </a:lstStyle>
          <a:p>
            <a:pPr>
              <a:defRPr/>
            </a:pPr>
            <a:fld id="{C767DE51-AB9B-D74D-ABA5-F7018B334AE8}" type="slidenum">
              <a:rPr lang="en-US"/>
              <a:pPr>
                <a:defRPr/>
              </a:pPr>
              <a:t>‹#›</a:t>
            </a:fld>
            <a:endParaRPr lang="en-US"/>
          </a:p>
        </p:txBody>
      </p:sp>
    </p:spTree>
    <p:extLst>
      <p:ext uri="{BB962C8B-B14F-4D97-AF65-F5344CB8AC3E}">
        <p14:creationId xmlns:p14="http://schemas.microsoft.com/office/powerpoint/2010/main" val="307932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12192000" cy="457200"/>
          </a:xfrm>
          <a:prstGeom prst="rect">
            <a:avLst/>
          </a:prstGeom>
          <a:solidFill>
            <a:srgbClr val="9D153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5"/>
            <a:ext cx="12192000" cy="66675"/>
          </a:xfrm>
          <a:prstGeom prst="rect">
            <a:avLst/>
          </a:prstGeom>
          <a:solidFill>
            <a:srgbClr val="D97A2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6963" y="287338"/>
            <a:ext cx="10058400" cy="144938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029" name="Text Placeholder 2"/>
          <p:cNvSpPr>
            <a:spLocks noGrp="1"/>
          </p:cNvSpPr>
          <p:nvPr>
            <p:ph type="body" idx="1"/>
          </p:nvPr>
        </p:nvSpPr>
        <p:spPr bwMode="auto">
          <a:xfrm>
            <a:off x="1096963" y="1846263"/>
            <a:ext cx="100584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rgbClr val="FFFFFF"/>
                </a:solidFill>
                <a:latin typeface="+mn-lt"/>
              </a:defRPr>
            </a:lvl1pPr>
          </a:lstStyle>
          <a:p>
            <a:pPr>
              <a:defRPr/>
            </a:pPr>
            <a:fld id="{367E7003-1B1E-C44C-878C-CCC747684368}" type="datetime1">
              <a:rPr lang="en-US" smtClean="0"/>
              <a:t>3/18/18</a:t>
            </a:fld>
            <a:endParaRPr lang="en-US"/>
          </a:p>
        </p:txBody>
      </p:sp>
      <p:sp>
        <p:nvSpPr>
          <p:cNvPr id="5" name="Footer Placeholder 4"/>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lgn="ctr" eaLnBrk="1" fontAlgn="auto" hangingPunct="1">
              <a:spcBef>
                <a:spcPts val="0"/>
              </a:spcBef>
              <a:spcAft>
                <a:spcPts val="0"/>
              </a:spcAft>
              <a:defRPr sz="900" cap="all" baseline="0">
                <a:solidFill>
                  <a:srgbClr val="FFFFFF"/>
                </a:solidFill>
                <a:latin typeface="+mn-lt"/>
              </a:defRPr>
            </a:lvl1pPr>
          </a:lstStyle>
          <a:p>
            <a:pPr>
              <a:defRPr/>
            </a:pPr>
            <a:r>
              <a:rPr lang="en-US"/>
              <a:t>AJCU 2018</a:t>
            </a:r>
          </a:p>
        </p:txBody>
      </p:sp>
      <p:sp>
        <p:nvSpPr>
          <p:cNvPr id="6" name="Slide Number Placeholder 5"/>
          <p:cNvSpPr>
            <a:spLocks noGrp="1"/>
          </p:cNvSpPr>
          <p:nvPr>
            <p:ph type="sldNum" sz="quarter" idx="4"/>
          </p:nvPr>
        </p:nvSpPr>
        <p:spPr>
          <a:xfrm>
            <a:off x="9901238" y="6459538"/>
            <a:ext cx="1311275" cy="365125"/>
          </a:xfrm>
          <a:prstGeom prst="rect">
            <a:avLst/>
          </a:prstGeom>
        </p:spPr>
        <p:txBody>
          <a:bodyPr vert="horz" lIns="91440" tIns="45720" rIns="91440" bIns="45720" rtlCol="0" anchor="ctr"/>
          <a:lstStyle>
            <a:lvl1pPr algn="r" eaLnBrk="1" fontAlgn="auto" hangingPunct="1">
              <a:spcBef>
                <a:spcPts val="0"/>
              </a:spcBef>
              <a:spcAft>
                <a:spcPts val="0"/>
              </a:spcAft>
              <a:defRPr sz="1050">
                <a:solidFill>
                  <a:srgbClr val="FFFFFF"/>
                </a:solidFill>
                <a:latin typeface="+mn-lt"/>
              </a:defRPr>
            </a:lvl1pPr>
          </a:lstStyle>
          <a:p>
            <a:pPr>
              <a:defRPr/>
            </a:pPr>
            <a:fld id="{CB809930-FFA0-8040-93AB-61B4ED052F48}" type="slidenum">
              <a:rPr lang="en-US"/>
              <a:pPr>
                <a:defRPr/>
              </a:pPr>
              <a:t>‹#›</a:t>
            </a:fld>
            <a:endParaRPr lang="en-US"/>
          </a:p>
        </p:txBody>
      </p:sp>
      <p:cxnSp>
        <p:nvCxnSpPr>
          <p:cNvPr id="10" name="Straight Connector 9"/>
          <p:cNvCxnSpPr/>
          <p:nvPr/>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34" name="Picture 7"/>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1079163" y="4905375"/>
            <a:ext cx="874712"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2" r:id="rId1"/>
    <p:sldLayoutId id="2147483738" r:id="rId2"/>
    <p:sldLayoutId id="2147483743" r:id="rId3"/>
    <p:sldLayoutId id="2147483739" r:id="rId4"/>
    <p:sldLayoutId id="2147483740" r:id="rId5"/>
    <p:sldLayoutId id="2147483744" r:id="rId6"/>
    <p:sldLayoutId id="2147483745" r:id="rId7"/>
    <p:sldLayoutId id="2147483746" r:id="rId8"/>
    <p:sldLayoutId id="2147483747" r:id="rId9"/>
    <p:sldLayoutId id="2147483741" r:id="rId10"/>
    <p:sldLayoutId id="2147483748" r:id="rId11"/>
  </p:sldLayoutIdLst>
  <p:hf sldNum="0" hdr="0" dt="0"/>
  <p:txStyles>
    <p:titleStyle>
      <a:lvl1pPr algn="l" rtl="0" eaLnBrk="1" fontAlgn="base" hangingPunct="1">
        <a:lnSpc>
          <a:spcPct val="85000"/>
        </a:lnSpc>
        <a:spcBef>
          <a:spcPct val="0"/>
        </a:spcBef>
        <a:spcAft>
          <a:spcPct val="0"/>
        </a:spcAft>
        <a:defRPr sz="4800" kern="1200" spc="-50">
          <a:solidFill>
            <a:srgbClr val="404040"/>
          </a:solidFill>
          <a:latin typeface="Helvetica" charset="0"/>
          <a:ea typeface="Helvetica" charset="0"/>
          <a:cs typeface="Helvetica" charset="0"/>
        </a:defRPr>
      </a:lvl1pPr>
      <a:lvl2pPr algn="l" rtl="0" eaLnBrk="1" fontAlgn="base" hangingPunct="1">
        <a:lnSpc>
          <a:spcPct val="85000"/>
        </a:lnSpc>
        <a:spcBef>
          <a:spcPct val="0"/>
        </a:spcBef>
        <a:spcAft>
          <a:spcPct val="0"/>
        </a:spcAft>
        <a:defRPr sz="4800">
          <a:solidFill>
            <a:srgbClr val="404040"/>
          </a:solidFill>
          <a:latin typeface="Helvetica" charset="0"/>
          <a:ea typeface="Helvetica" charset="0"/>
          <a:cs typeface="Helvetica" charset="0"/>
        </a:defRPr>
      </a:lvl2pPr>
      <a:lvl3pPr algn="l" rtl="0" eaLnBrk="1" fontAlgn="base" hangingPunct="1">
        <a:lnSpc>
          <a:spcPct val="85000"/>
        </a:lnSpc>
        <a:spcBef>
          <a:spcPct val="0"/>
        </a:spcBef>
        <a:spcAft>
          <a:spcPct val="0"/>
        </a:spcAft>
        <a:defRPr sz="4800">
          <a:solidFill>
            <a:srgbClr val="404040"/>
          </a:solidFill>
          <a:latin typeface="Helvetica" charset="0"/>
          <a:ea typeface="Helvetica" charset="0"/>
          <a:cs typeface="Helvetica" charset="0"/>
        </a:defRPr>
      </a:lvl3pPr>
      <a:lvl4pPr algn="l" rtl="0" eaLnBrk="1" fontAlgn="base" hangingPunct="1">
        <a:lnSpc>
          <a:spcPct val="85000"/>
        </a:lnSpc>
        <a:spcBef>
          <a:spcPct val="0"/>
        </a:spcBef>
        <a:spcAft>
          <a:spcPct val="0"/>
        </a:spcAft>
        <a:defRPr sz="4800">
          <a:solidFill>
            <a:srgbClr val="404040"/>
          </a:solidFill>
          <a:latin typeface="Helvetica" charset="0"/>
          <a:ea typeface="Helvetica" charset="0"/>
          <a:cs typeface="Helvetica" charset="0"/>
        </a:defRPr>
      </a:lvl4pPr>
      <a:lvl5pPr algn="l" rtl="0" eaLnBrk="1" fontAlgn="base" hangingPunct="1">
        <a:lnSpc>
          <a:spcPct val="85000"/>
        </a:lnSpc>
        <a:spcBef>
          <a:spcPct val="0"/>
        </a:spcBef>
        <a:spcAft>
          <a:spcPct val="0"/>
        </a:spcAft>
        <a:defRPr sz="4800">
          <a:solidFill>
            <a:srgbClr val="404040"/>
          </a:solidFill>
          <a:latin typeface="Helvetica" charset="0"/>
          <a:ea typeface="Helvetica" charset="0"/>
          <a:cs typeface="Helvetica" charset="0"/>
        </a:defRPr>
      </a:lvl5pPr>
      <a:lvl6pPr marL="457200" algn="l" rtl="0" eaLnBrk="1" fontAlgn="base" hangingPunct="1">
        <a:lnSpc>
          <a:spcPct val="85000"/>
        </a:lnSpc>
        <a:spcBef>
          <a:spcPct val="0"/>
        </a:spcBef>
        <a:spcAft>
          <a:spcPct val="0"/>
        </a:spcAft>
        <a:defRPr sz="4800">
          <a:solidFill>
            <a:srgbClr val="404040"/>
          </a:solidFill>
          <a:latin typeface="Helvetica" charset="0"/>
          <a:ea typeface="Helvetica" charset="0"/>
          <a:cs typeface="Helvetica" charset="0"/>
        </a:defRPr>
      </a:lvl6pPr>
      <a:lvl7pPr marL="914400" algn="l" rtl="0" eaLnBrk="1" fontAlgn="base" hangingPunct="1">
        <a:lnSpc>
          <a:spcPct val="85000"/>
        </a:lnSpc>
        <a:spcBef>
          <a:spcPct val="0"/>
        </a:spcBef>
        <a:spcAft>
          <a:spcPct val="0"/>
        </a:spcAft>
        <a:defRPr sz="4800">
          <a:solidFill>
            <a:srgbClr val="404040"/>
          </a:solidFill>
          <a:latin typeface="Helvetica" charset="0"/>
          <a:ea typeface="Helvetica" charset="0"/>
          <a:cs typeface="Helvetica" charset="0"/>
        </a:defRPr>
      </a:lvl7pPr>
      <a:lvl8pPr marL="1371600" algn="l" rtl="0" eaLnBrk="1" fontAlgn="base" hangingPunct="1">
        <a:lnSpc>
          <a:spcPct val="85000"/>
        </a:lnSpc>
        <a:spcBef>
          <a:spcPct val="0"/>
        </a:spcBef>
        <a:spcAft>
          <a:spcPct val="0"/>
        </a:spcAft>
        <a:defRPr sz="4800">
          <a:solidFill>
            <a:srgbClr val="404040"/>
          </a:solidFill>
          <a:latin typeface="Helvetica" charset="0"/>
          <a:ea typeface="Helvetica" charset="0"/>
          <a:cs typeface="Helvetica" charset="0"/>
        </a:defRPr>
      </a:lvl8pPr>
      <a:lvl9pPr marL="1828800" algn="l" rtl="0" eaLnBrk="1" fontAlgn="base" hangingPunct="1">
        <a:lnSpc>
          <a:spcPct val="85000"/>
        </a:lnSpc>
        <a:spcBef>
          <a:spcPct val="0"/>
        </a:spcBef>
        <a:spcAft>
          <a:spcPct val="0"/>
        </a:spcAft>
        <a:defRPr sz="4800">
          <a:solidFill>
            <a:srgbClr val="404040"/>
          </a:solidFill>
          <a:latin typeface="Helvetica" charset="0"/>
          <a:ea typeface="Helvetica" charset="0"/>
          <a:cs typeface="Helvetica" charset="0"/>
        </a:defRPr>
      </a:lvl9pPr>
    </p:titleStyle>
    <p:bodyStyle>
      <a:lvl1pPr marL="90488" indent="-90488" algn="l" rtl="0" eaLnBrk="1" fontAlgn="base" hangingPunct="1">
        <a:lnSpc>
          <a:spcPct val="90000"/>
        </a:lnSpc>
        <a:spcBef>
          <a:spcPts val="1200"/>
        </a:spcBef>
        <a:spcAft>
          <a:spcPts val="200"/>
        </a:spcAft>
        <a:buClr>
          <a:schemeClr val="accent1"/>
        </a:buClr>
        <a:buSzPct val="100000"/>
        <a:buFont typeface="Calibri" charset="0"/>
        <a:buChar char=" "/>
        <a:defRPr sz="2000" kern="1200">
          <a:solidFill>
            <a:srgbClr val="404040"/>
          </a:solidFill>
          <a:latin typeface="Helvetica" charset="0"/>
          <a:ea typeface="Helvetica" charset="0"/>
          <a:cs typeface="Helvetica" charset="0"/>
        </a:defRPr>
      </a:lvl1pPr>
      <a:lvl2pPr marL="382588" indent="-182563" algn="l" rtl="0" eaLnBrk="1" fontAlgn="base" hangingPunct="1">
        <a:lnSpc>
          <a:spcPct val="90000"/>
        </a:lnSpc>
        <a:spcBef>
          <a:spcPts val="200"/>
        </a:spcBef>
        <a:spcAft>
          <a:spcPts val="400"/>
        </a:spcAft>
        <a:buClr>
          <a:srgbClr val="9D1535"/>
        </a:buClr>
        <a:buFont typeface="Wingdings" charset="2"/>
        <a:buChar char="§"/>
        <a:defRPr kern="1200">
          <a:solidFill>
            <a:srgbClr val="404040"/>
          </a:solidFill>
          <a:latin typeface="Helvetica" charset="0"/>
          <a:ea typeface="Helvetica" charset="0"/>
          <a:cs typeface="Helvetica" charset="0"/>
        </a:defRPr>
      </a:lvl2pPr>
      <a:lvl3pPr marL="566738" indent="-182563" algn="l" rtl="0" eaLnBrk="1" fontAlgn="base" hangingPunct="1">
        <a:lnSpc>
          <a:spcPct val="90000"/>
        </a:lnSpc>
        <a:spcBef>
          <a:spcPts val="200"/>
        </a:spcBef>
        <a:spcAft>
          <a:spcPts val="400"/>
        </a:spcAft>
        <a:buClr>
          <a:srgbClr val="D97A2A"/>
        </a:buClr>
        <a:buFont typeface="Wingdings" charset="2"/>
        <a:buChar char="§"/>
        <a:defRPr sz="1400" kern="1200">
          <a:solidFill>
            <a:srgbClr val="404040"/>
          </a:solidFill>
          <a:latin typeface="Helvetica" charset="0"/>
          <a:ea typeface="Helvetica" charset="0"/>
          <a:cs typeface="Helvetica" charset="0"/>
        </a:defRPr>
      </a:lvl3pPr>
      <a:lvl4pPr marL="749300" indent="-182563" algn="l" rtl="0" eaLnBrk="1" fontAlgn="base" hangingPunct="1">
        <a:lnSpc>
          <a:spcPct val="90000"/>
        </a:lnSpc>
        <a:spcBef>
          <a:spcPts val="200"/>
        </a:spcBef>
        <a:spcAft>
          <a:spcPts val="400"/>
        </a:spcAft>
        <a:buClr>
          <a:srgbClr val="9D1535"/>
        </a:buClr>
        <a:buFont typeface="Wingdings" charset="2"/>
        <a:buChar char="§"/>
        <a:defRPr sz="1400" kern="1200">
          <a:solidFill>
            <a:srgbClr val="404040"/>
          </a:solidFill>
          <a:latin typeface="Helvetica" charset="0"/>
          <a:ea typeface="Helvetica" charset="0"/>
          <a:cs typeface="Helvetica" charset="0"/>
        </a:defRPr>
      </a:lvl4pPr>
      <a:lvl5pPr marL="931863" indent="-182563" algn="l" rtl="0" eaLnBrk="1" fontAlgn="base" hangingPunct="1">
        <a:lnSpc>
          <a:spcPct val="90000"/>
        </a:lnSpc>
        <a:spcBef>
          <a:spcPts val="200"/>
        </a:spcBef>
        <a:spcAft>
          <a:spcPts val="400"/>
        </a:spcAft>
        <a:buClr>
          <a:srgbClr val="D97A2A"/>
        </a:buClr>
        <a:buFont typeface="Arial" charset="0"/>
        <a:buChar char="•"/>
        <a:defRPr sz="1400" kern="1200">
          <a:solidFill>
            <a:srgbClr val="404040"/>
          </a:solidFill>
          <a:latin typeface="Helvetica" charset="0"/>
          <a:ea typeface="Helvetica" charset="0"/>
          <a:cs typeface="Helvetica"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scholarcommons.scu.edu/libraries-and-service-learning/2018/"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hyperlink" Target="mailto:list@list.indiana.edu"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ti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ngage.lib.umich.edu/mini-grants/"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431925"/>
            <a:ext cx="9144000" cy="2859088"/>
          </a:xfrm>
        </p:spPr>
        <p:txBody>
          <a:bodyPr>
            <a:noAutofit/>
          </a:bodyPr>
          <a:lstStyle/>
          <a:p>
            <a:pPr fontAlgn="auto">
              <a:spcAft>
                <a:spcPts val="0"/>
              </a:spcAft>
              <a:defRPr/>
            </a:pPr>
            <a:r>
              <a:rPr lang="en-US" sz="6000" dirty="0"/>
              <a:t>Innovation and Impact Through Service Learning</a:t>
            </a:r>
          </a:p>
        </p:txBody>
      </p:sp>
      <p:sp>
        <p:nvSpPr>
          <p:cNvPr id="3" name="Subtitle 2"/>
          <p:cNvSpPr>
            <a:spLocks noGrp="1"/>
          </p:cNvSpPr>
          <p:nvPr>
            <p:ph type="subTitle" idx="1"/>
          </p:nvPr>
        </p:nvSpPr>
        <p:spPr>
          <a:xfrm>
            <a:off x="1524000" y="4486275"/>
            <a:ext cx="9144000" cy="1655763"/>
          </a:xfrm>
        </p:spPr>
        <p:txBody>
          <a:bodyPr rtlCol="0"/>
          <a:lstStyle/>
          <a:p>
            <a:pPr eaLnBrk="1" fontAlgn="auto" hangingPunct="1">
              <a:buFont typeface="Calibri" panose="020F0502020204030204" pitchFamily="34" charset="0"/>
              <a:buNone/>
              <a:defRPr/>
            </a:pPr>
            <a:r>
              <a:rPr lang="en-US" dirty="0"/>
              <a:t>Jennifer </a:t>
            </a:r>
            <a:r>
              <a:rPr lang="en-US" dirty="0" err="1"/>
              <a:t>nutefall</a:t>
            </a:r>
            <a:endParaRPr lang="en-US" dirty="0"/>
          </a:p>
          <a:p>
            <a:pPr eaLnBrk="1" fontAlgn="auto" hangingPunct="1">
              <a:buFont typeface="Calibri" panose="020F0502020204030204" pitchFamily="34" charset="0"/>
              <a:buNone/>
              <a:defRPr/>
            </a:pPr>
            <a:r>
              <a:rPr lang="en-US" dirty="0"/>
              <a:t>Santa Clara University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Partnership - AU</a:t>
            </a:r>
          </a:p>
        </p:txBody>
      </p:sp>
      <p:sp>
        <p:nvSpPr>
          <p:cNvPr id="3" name="Content Placeholder 2"/>
          <p:cNvSpPr>
            <a:spLocks noGrp="1"/>
          </p:cNvSpPr>
          <p:nvPr>
            <p:ph idx="1"/>
          </p:nvPr>
        </p:nvSpPr>
        <p:spPr/>
        <p:txBody>
          <a:bodyPr/>
          <a:lstStyle/>
          <a:p>
            <a:r>
              <a:rPr lang="en-US" dirty="0"/>
              <a:t>Librarians Alex Hodges (now at Harvard) and Olivia Ivey</a:t>
            </a:r>
          </a:p>
          <a:p>
            <a:r>
              <a:rPr lang="en-US" dirty="0"/>
              <a:t>Faculty Fellows Institute</a:t>
            </a:r>
          </a:p>
          <a:p>
            <a:pPr lvl="1"/>
            <a:r>
              <a:rPr lang="en-US" dirty="0"/>
              <a:t>Intercultural communication training</a:t>
            </a:r>
          </a:p>
          <a:p>
            <a:pPr lvl="1"/>
            <a:r>
              <a:rPr lang="en-US" dirty="0"/>
              <a:t>Instructional design support</a:t>
            </a:r>
          </a:p>
          <a:p>
            <a:pPr lvl="1"/>
            <a:r>
              <a:rPr lang="en-US" dirty="0"/>
              <a:t>Community site visits</a:t>
            </a:r>
          </a:p>
          <a:p>
            <a:pPr lvl="1"/>
            <a:r>
              <a:rPr lang="en-US" dirty="0"/>
              <a:t>Information literacy integration work</a:t>
            </a:r>
          </a:p>
          <a:p>
            <a:pPr lvl="1"/>
            <a:r>
              <a:rPr lang="en-US" dirty="0"/>
              <a:t>Cohort engagement</a:t>
            </a:r>
          </a:p>
        </p:txBody>
      </p:sp>
      <p:sp>
        <p:nvSpPr>
          <p:cNvPr id="4" name="Footer Placeholder 3"/>
          <p:cNvSpPr>
            <a:spLocks noGrp="1"/>
          </p:cNvSpPr>
          <p:nvPr>
            <p:ph type="ftr" sz="quarter" idx="11"/>
          </p:nvPr>
        </p:nvSpPr>
        <p:spPr/>
        <p:txBody>
          <a:bodyPr/>
          <a:lstStyle/>
          <a:p>
            <a:pPr>
              <a:defRPr/>
            </a:pPr>
            <a:r>
              <a:rPr lang="en-US"/>
              <a:t>AJCU 2018</a:t>
            </a:r>
          </a:p>
        </p:txBody>
      </p:sp>
      <p:pic>
        <p:nvPicPr>
          <p:cNvPr id="6" name="Picture 2" descr="https://lh5.googleusercontent.com/0KLEt6qPfGnStr5Sg2Bfwk9r7S2_59DxZfOrE2wpCe3JeZi0C6cKCOeMasZXp5IkQMrlwgszqPjfAUOKLmKxe8x7X6StQlCnVEbTFX7yyr-IGkHsk9R13o9BjnuQvuEdU4D2c60xK_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1705" y="2530363"/>
            <a:ext cx="3994589" cy="265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val="1078131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partnerships</a:t>
            </a:r>
          </a:p>
        </p:txBody>
      </p:sp>
      <p:sp>
        <p:nvSpPr>
          <p:cNvPr id="3" name="Content Placeholder 2"/>
          <p:cNvSpPr>
            <a:spLocks noGrp="1"/>
          </p:cNvSpPr>
          <p:nvPr>
            <p:ph idx="1"/>
          </p:nvPr>
        </p:nvSpPr>
        <p:spPr/>
        <p:txBody>
          <a:bodyPr/>
          <a:lstStyle/>
          <a:p>
            <a:pPr algn="ctr"/>
            <a:endParaRPr lang="en-US" sz="4000" dirty="0"/>
          </a:p>
          <a:p>
            <a:pPr algn="ctr"/>
            <a:r>
              <a:rPr lang="en-US" sz="4000" dirty="0"/>
              <a:t>University of Montana</a:t>
            </a:r>
          </a:p>
          <a:p>
            <a:pPr algn="ctr"/>
            <a:r>
              <a:rPr lang="en-US" sz="4000" dirty="0"/>
              <a:t>Sociology 442 </a:t>
            </a:r>
            <a:r>
              <a:rPr lang="mr-IN" sz="4000" dirty="0"/>
              <a:t>–</a:t>
            </a:r>
            <a:r>
              <a:rPr lang="en-US" sz="4000" dirty="0"/>
              <a:t> Service Learning</a:t>
            </a:r>
          </a:p>
          <a:p>
            <a:pPr algn="ctr"/>
            <a:endParaRPr lang="en-US" sz="4000" dirty="0"/>
          </a:p>
          <a:p>
            <a:pPr algn="ctr"/>
            <a:endParaRPr lang="en-US" sz="4000" dirty="0"/>
          </a:p>
        </p:txBody>
      </p:sp>
      <p:sp>
        <p:nvSpPr>
          <p:cNvPr id="4" name="Footer Placeholder 3"/>
          <p:cNvSpPr>
            <a:spLocks noGrp="1"/>
          </p:cNvSpPr>
          <p:nvPr>
            <p:ph type="ftr" sz="quarter" idx="11"/>
          </p:nvPr>
        </p:nvSpPr>
        <p:spPr/>
        <p:txBody>
          <a:bodyPr/>
          <a:lstStyle/>
          <a:p>
            <a:pPr>
              <a:defRPr/>
            </a:pPr>
            <a:r>
              <a:rPr lang="en-US"/>
              <a:t>AJCU 2018</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4387" y="4288161"/>
            <a:ext cx="5486400" cy="1089279"/>
          </a:xfrm>
          <a:prstGeom prst="rect">
            <a:avLst/>
          </a:prstGeom>
        </p:spPr>
      </p:pic>
    </p:spTree>
    <p:extLst>
      <p:ext uri="{BB962C8B-B14F-4D97-AF65-F5344CB8AC3E}">
        <p14:creationId xmlns:p14="http://schemas.microsoft.com/office/powerpoint/2010/main" val="2130255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Partnership </a:t>
            </a:r>
            <a:r>
              <a:rPr lang="mr-IN" dirty="0"/>
              <a:t>–</a:t>
            </a:r>
            <a:r>
              <a:rPr lang="en-US" dirty="0"/>
              <a:t> U of Montana</a:t>
            </a:r>
          </a:p>
        </p:txBody>
      </p:sp>
      <p:sp>
        <p:nvSpPr>
          <p:cNvPr id="3" name="Content Placeholder 2"/>
          <p:cNvSpPr>
            <a:spLocks noGrp="1"/>
          </p:cNvSpPr>
          <p:nvPr>
            <p:ph sz="half" idx="1"/>
          </p:nvPr>
        </p:nvSpPr>
        <p:spPr/>
        <p:txBody>
          <a:bodyPr/>
          <a:lstStyle/>
          <a:p>
            <a:r>
              <a:rPr lang="en-US" dirty="0"/>
              <a:t>Librarian: Megan Stark</a:t>
            </a:r>
          </a:p>
          <a:p>
            <a:r>
              <a:rPr lang="en-US" dirty="0"/>
              <a:t>Assignment on refugee resettlement in Missoula, MT</a:t>
            </a:r>
          </a:p>
          <a:p>
            <a:pPr lvl="1"/>
            <a:r>
              <a:rPr lang="en-US" dirty="0"/>
              <a:t>The scholarly literature, accessed via traditional searching methods, prepared students to approach this issue with broad understanding in an academic way.</a:t>
            </a:r>
          </a:p>
          <a:p>
            <a:pPr lvl="1"/>
            <a:r>
              <a:rPr lang="en-US" dirty="0"/>
              <a:t>Utilizing community information, accessed via more novel searching methods, augmented students’ broad understanding with nuance and a local focus.</a:t>
            </a:r>
          </a:p>
        </p:txBody>
      </p:sp>
      <p:sp>
        <p:nvSpPr>
          <p:cNvPr id="4" name="Footer Placeholder 3"/>
          <p:cNvSpPr>
            <a:spLocks noGrp="1"/>
          </p:cNvSpPr>
          <p:nvPr>
            <p:ph type="ftr" sz="quarter" idx="11"/>
          </p:nvPr>
        </p:nvSpPr>
        <p:spPr/>
        <p:txBody>
          <a:bodyPr/>
          <a:lstStyle/>
          <a:p>
            <a:pPr>
              <a:defRPr/>
            </a:pPr>
            <a:r>
              <a:rPr lang="en-US"/>
              <a:t>AJCU 2018</a:t>
            </a:r>
          </a:p>
        </p:txBody>
      </p:sp>
      <p:pic>
        <p:nvPicPr>
          <p:cNvPr id="5" name="Shape 249"/>
          <p:cNvPicPr preferRelativeResize="0"/>
          <p:nvPr/>
        </p:nvPicPr>
        <p:blipFill>
          <a:blip r:embed="rId3">
            <a:alphaModFix/>
          </a:blip>
          <a:stretch>
            <a:fillRect/>
          </a:stretch>
        </p:blipFill>
        <p:spPr>
          <a:xfrm>
            <a:off x="2528898" y="5189791"/>
            <a:ext cx="1298325" cy="974525"/>
          </a:xfrm>
          <a:prstGeom prst="rect">
            <a:avLst/>
          </a:prstGeom>
          <a:noFill/>
          <a:ln>
            <a:noFill/>
          </a:ln>
        </p:spPr>
      </p:pic>
      <p:pic>
        <p:nvPicPr>
          <p:cNvPr id="2050" name="Picture 2" descr="https://lh3.googleusercontent.com/2naRUuqDBPSoxRNNQlwSFubCiSK43aYLIZ3uVXHXPHjnTVCgT4KRVLqMCXVbwhEymYonf6rDkjD8wcihoRM3t4OfYWYAC6UOuVrV9Ts7xu1S4kQTZeq5fiLBLzG6ufcmvfksKyMTnio">
            <a:extLst>
              <a:ext uri="{FF2B5EF4-FFF2-40B4-BE49-F238E27FC236}">
                <a16:creationId xmlns:a16="http://schemas.microsoft.com/office/drawing/2014/main" id="{E2502F79-4B46-C349-88E8-8D2F175A56AC}"/>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218238" y="2006204"/>
            <a:ext cx="4937125" cy="3702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794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Partnership </a:t>
            </a:r>
            <a:r>
              <a:rPr lang="mr-IN" dirty="0"/>
              <a:t>–</a:t>
            </a:r>
            <a:r>
              <a:rPr lang="en-US" dirty="0"/>
              <a:t> U of Montana</a:t>
            </a:r>
          </a:p>
        </p:txBody>
      </p:sp>
      <p:sp>
        <p:nvSpPr>
          <p:cNvPr id="3" name="Content Placeholder 2"/>
          <p:cNvSpPr>
            <a:spLocks noGrp="1"/>
          </p:cNvSpPr>
          <p:nvPr>
            <p:ph idx="1"/>
          </p:nvPr>
        </p:nvSpPr>
        <p:spPr/>
        <p:txBody>
          <a:bodyPr/>
          <a:lstStyle/>
          <a:p>
            <a:r>
              <a:rPr lang="en" dirty="0"/>
              <a:t>Integrating and </a:t>
            </a:r>
            <a:r>
              <a:rPr lang="en" b="1" dirty="0"/>
              <a:t>citing community information</a:t>
            </a:r>
            <a:r>
              <a:rPr lang="en" dirty="0"/>
              <a:t> alongside academic information requires instructional modeling, sharing examples and rewarding students for work done well.</a:t>
            </a:r>
            <a:endParaRPr lang="en-US" dirty="0">
              <a:solidFill>
                <a:srgbClr val="262626"/>
              </a:solidFill>
            </a:endParaRPr>
          </a:p>
          <a:p>
            <a:pPr lvl="0"/>
            <a:r>
              <a:rPr lang="en" dirty="0">
                <a:solidFill>
                  <a:srgbClr val="262626"/>
                </a:solidFill>
              </a:rPr>
              <a:t>Once academic libraries actively </a:t>
            </a:r>
            <a:r>
              <a:rPr lang="en" b="1" dirty="0">
                <a:solidFill>
                  <a:srgbClr val="262626"/>
                </a:solidFill>
              </a:rPr>
              <a:t>partner with our communities</a:t>
            </a:r>
            <a:r>
              <a:rPr lang="en" dirty="0">
                <a:solidFill>
                  <a:srgbClr val="262626"/>
                </a:solidFill>
              </a:rPr>
              <a:t> to highlight the value their data brings to our students we might begin to ask how we could help make it easier to find and use</a:t>
            </a:r>
            <a:r>
              <a:rPr lang="en-US" dirty="0">
                <a:solidFill>
                  <a:srgbClr val="262626"/>
                </a:solidFill>
              </a:rPr>
              <a:t>.</a:t>
            </a:r>
          </a:p>
          <a:p>
            <a:pPr lvl="0"/>
            <a:r>
              <a:rPr lang="en" dirty="0">
                <a:solidFill>
                  <a:srgbClr val="262626"/>
                </a:solidFill>
              </a:rPr>
              <a:t>Academic librarians could </a:t>
            </a:r>
            <a:r>
              <a:rPr lang="en" b="1" dirty="0">
                <a:solidFill>
                  <a:srgbClr val="262626"/>
                </a:solidFill>
              </a:rPr>
              <a:t>refine our collection</a:t>
            </a:r>
            <a:r>
              <a:rPr lang="en" dirty="0">
                <a:solidFill>
                  <a:srgbClr val="262626"/>
                </a:solidFill>
              </a:rPr>
              <a:t> assessment tools beyond peer-to-peer comparisons to </a:t>
            </a:r>
            <a:r>
              <a:rPr lang="en" b="1" dirty="0">
                <a:solidFill>
                  <a:srgbClr val="262626"/>
                </a:solidFill>
              </a:rPr>
              <a:t>capture and promote the unique local information</a:t>
            </a:r>
            <a:r>
              <a:rPr lang="en" dirty="0">
                <a:solidFill>
                  <a:srgbClr val="262626"/>
                </a:solidFill>
              </a:rPr>
              <a:t> available in our communities.</a:t>
            </a:r>
            <a:endParaRPr lang="en-US" dirty="0">
              <a:solidFill>
                <a:srgbClr val="262626"/>
              </a:solidFill>
            </a:endParaRPr>
          </a:p>
          <a:p>
            <a:pPr lvl="0"/>
            <a:r>
              <a:rPr lang="en" dirty="0">
                <a:solidFill>
                  <a:srgbClr val="262626"/>
                </a:solidFill>
              </a:rPr>
              <a:t>Our general collections should contain community knowledge because of its legitimate research value for students</a:t>
            </a:r>
            <a:r>
              <a:rPr lang="en-US" dirty="0">
                <a:solidFill>
                  <a:srgbClr val="262626"/>
                </a:solidFill>
              </a:rPr>
              <a:t>.</a:t>
            </a:r>
          </a:p>
          <a:p>
            <a:endParaRPr lang="en-US" dirty="0"/>
          </a:p>
        </p:txBody>
      </p:sp>
      <p:sp>
        <p:nvSpPr>
          <p:cNvPr id="4" name="Footer Placeholder 3"/>
          <p:cNvSpPr>
            <a:spLocks noGrp="1"/>
          </p:cNvSpPr>
          <p:nvPr>
            <p:ph type="ftr" sz="quarter" idx="11"/>
          </p:nvPr>
        </p:nvSpPr>
        <p:spPr/>
        <p:txBody>
          <a:bodyPr/>
          <a:lstStyle/>
          <a:p>
            <a:pPr>
              <a:defRPr/>
            </a:pPr>
            <a:r>
              <a:rPr lang="en-US"/>
              <a:t>AJCU 2018</a:t>
            </a:r>
          </a:p>
        </p:txBody>
      </p:sp>
    </p:spTree>
    <p:extLst>
      <p:ext uri="{BB962C8B-B14F-4D97-AF65-F5344CB8AC3E}">
        <p14:creationId xmlns:p14="http://schemas.microsoft.com/office/powerpoint/2010/main" val="1618187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Colloquium on Libraries &amp; Service Learning</a:t>
            </a:r>
          </a:p>
        </p:txBody>
      </p:sp>
      <p:sp>
        <p:nvSpPr>
          <p:cNvPr id="3" name="Content Placeholder 2"/>
          <p:cNvSpPr>
            <a:spLocks noGrp="1"/>
          </p:cNvSpPr>
          <p:nvPr>
            <p:ph idx="1"/>
          </p:nvPr>
        </p:nvSpPr>
        <p:spPr/>
        <p:txBody>
          <a:bodyPr/>
          <a:lstStyle/>
          <a:p>
            <a:endParaRPr lang="en-US" dirty="0"/>
          </a:p>
          <a:p>
            <a:endParaRPr lang="en-US" dirty="0"/>
          </a:p>
          <a:p>
            <a:r>
              <a:rPr lang="en-US" dirty="0"/>
              <a:t>Date: August 9-10, 2018 at American University in Washington, DC</a:t>
            </a:r>
          </a:p>
          <a:p>
            <a:r>
              <a:rPr lang="en-US" dirty="0"/>
              <a:t>Theme: Critically engaged librarianship: Exploring service learning and community involvement</a:t>
            </a:r>
          </a:p>
          <a:p>
            <a:r>
              <a:rPr lang="en-US" dirty="0"/>
              <a:t>Website: </a:t>
            </a:r>
            <a:r>
              <a:rPr lang="en-US" dirty="0">
                <a:hlinkClick r:id="rId3"/>
              </a:rPr>
              <a:t>https://scholarcommons.scu.edu/libraries-and-service-learning/2018/</a:t>
            </a:r>
            <a:r>
              <a:rPr lang="en-US" dirty="0"/>
              <a:t> </a:t>
            </a:r>
          </a:p>
          <a:p>
            <a:r>
              <a:rPr lang="en-US" dirty="0"/>
              <a:t>Twitter: @CLSL2018</a:t>
            </a:r>
          </a:p>
        </p:txBody>
      </p:sp>
      <p:sp>
        <p:nvSpPr>
          <p:cNvPr id="4" name="Footer Placeholder 3"/>
          <p:cNvSpPr>
            <a:spLocks noGrp="1"/>
          </p:cNvSpPr>
          <p:nvPr>
            <p:ph type="ftr" sz="quarter" idx="11"/>
          </p:nvPr>
        </p:nvSpPr>
        <p:spPr/>
        <p:txBody>
          <a:bodyPr/>
          <a:lstStyle/>
          <a:p>
            <a:pPr>
              <a:defRPr/>
            </a:pPr>
            <a:r>
              <a:rPr lang="en-US"/>
              <a:t>AJCU 2018</a:t>
            </a:r>
          </a:p>
        </p:txBody>
      </p:sp>
      <p:pic>
        <p:nvPicPr>
          <p:cNvPr id="5" name="Shape 294"/>
          <p:cNvPicPr preferRelativeResize="0"/>
          <p:nvPr/>
        </p:nvPicPr>
        <p:blipFill>
          <a:blip r:embed="rId4">
            <a:alphaModFix/>
          </a:blip>
          <a:stretch>
            <a:fillRect/>
          </a:stretch>
        </p:blipFill>
        <p:spPr>
          <a:xfrm>
            <a:off x="2894247" y="2008426"/>
            <a:ext cx="5040560" cy="406723"/>
          </a:xfrm>
          <a:prstGeom prst="rect">
            <a:avLst/>
          </a:prstGeom>
          <a:noFill/>
          <a:ln>
            <a:noFill/>
          </a:ln>
        </p:spPr>
      </p:pic>
    </p:spTree>
    <p:extLst>
      <p:ext uri="{BB962C8B-B14F-4D97-AF65-F5344CB8AC3E}">
        <p14:creationId xmlns:p14="http://schemas.microsoft.com/office/powerpoint/2010/main" val="700767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Engaged library listserv</a:t>
            </a:r>
          </a:p>
        </p:txBody>
      </p:sp>
      <p:sp>
        <p:nvSpPr>
          <p:cNvPr id="3" name="Content Placeholder 2"/>
          <p:cNvSpPr>
            <a:spLocks noGrp="1"/>
          </p:cNvSpPr>
          <p:nvPr>
            <p:ph idx="1"/>
          </p:nvPr>
        </p:nvSpPr>
        <p:spPr/>
        <p:txBody>
          <a:bodyPr/>
          <a:lstStyle/>
          <a:p>
            <a:r>
              <a:rPr lang="en-US" dirty="0"/>
              <a:t>The listserv provides an opportunity for participants to engage in the sharing of research, ideas, perspectives, and best practices in library engagement with service learning.</a:t>
            </a:r>
          </a:p>
          <a:p>
            <a:r>
              <a:rPr lang="en-US" dirty="0"/>
              <a:t> </a:t>
            </a:r>
          </a:p>
          <a:p>
            <a:r>
              <a:rPr lang="en-US" dirty="0"/>
              <a:t>To subscribe to </a:t>
            </a:r>
            <a:r>
              <a:rPr lang="en-US" dirty="0" err="1"/>
              <a:t>engagedlibrary</a:t>
            </a:r>
            <a:r>
              <a:rPr lang="en-US" dirty="0"/>
              <a:t>-l, simply do the following:</a:t>
            </a:r>
          </a:p>
          <a:p>
            <a:pPr lvl="0"/>
            <a:r>
              <a:rPr lang="en-US" dirty="0"/>
              <a:t>Send a </a:t>
            </a:r>
            <a:r>
              <a:rPr lang="en-US" b="1" dirty="0"/>
              <a:t>message to </a:t>
            </a:r>
            <a:r>
              <a:rPr lang="en-US" b="1" dirty="0">
                <a:hlinkClick r:id="rId2"/>
              </a:rPr>
              <a:t>list@list.indiana.edu</a:t>
            </a:r>
            <a:r>
              <a:rPr lang="en-US" dirty="0"/>
              <a:t> from the address you want to subscribe to the list.</a:t>
            </a:r>
          </a:p>
          <a:p>
            <a:pPr lvl="0"/>
            <a:r>
              <a:rPr lang="en-US" dirty="0"/>
              <a:t>In the subject line of your message, type in: </a:t>
            </a:r>
            <a:r>
              <a:rPr lang="en-US" b="1" dirty="0"/>
              <a:t>subscribe </a:t>
            </a:r>
            <a:r>
              <a:rPr lang="en-US" b="1" dirty="0" err="1"/>
              <a:t>engagedlibrary</a:t>
            </a:r>
            <a:r>
              <a:rPr lang="en-US" b="1" dirty="0"/>
              <a:t>-l </a:t>
            </a:r>
            <a:r>
              <a:rPr lang="en-US" b="1" dirty="0" err="1"/>
              <a:t>Firstname</a:t>
            </a:r>
            <a:r>
              <a:rPr lang="en-US" b="1" dirty="0"/>
              <a:t> </a:t>
            </a:r>
            <a:r>
              <a:rPr lang="en-US" b="1" dirty="0" err="1"/>
              <a:t>Lastname</a:t>
            </a:r>
            <a:r>
              <a:rPr lang="en-US" dirty="0"/>
              <a:t> </a:t>
            </a:r>
          </a:p>
          <a:p>
            <a:pPr lvl="0"/>
            <a:r>
              <a:rPr lang="en-US" b="1" dirty="0"/>
              <a:t>Leave the message body blank</a:t>
            </a:r>
            <a:r>
              <a:rPr lang="en-US" dirty="0"/>
              <a:t>.</a:t>
            </a:r>
          </a:p>
          <a:p>
            <a:endParaRPr lang="en-US" dirty="0"/>
          </a:p>
        </p:txBody>
      </p:sp>
      <p:sp>
        <p:nvSpPr>
          <p:cNvPr id="4" name="Footer Placeholder 3"/>
          <p:cNvSpPr>
            <a:spLocks noGrp="1"/>
          </p:cNvSpPr>
          <p:nvPr>
            <p:ph type="ftr" sz="quarter" idx="11"/>
          </p:nvPr>
        </p:nvSpPr>
        <p:spPr/>
        <p:txBody>
          <a:bodyPr/>
          <a:lstStyle/>
          <a:p>
            <a:pPr>
              <a:defRPr/>
            </a:pPr>
            <a:r>
              <a:rPr lang="en-US"/>
              <a:t>AJCU 2018</a:t>
            </a:r>
          </a:p>
        </p:txBody>
      </p:sp>
    </p:spTree>
    <p:extLst>
      <p:ext uri="{BB962C8B-B14F-4D97-AF65-F5344CB8AC3E}">
        <p14:creationId xmlns:p14="http://schemas.microsoft.com/office/powerpoint/2010/main" val="1052612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t>AJCU 2018</a:t>
            </a:r>
          </a:p>
        </p:txBody>
      </p:sp>
    </p:spTree>
    <p:extLst>
      <p:ext uri="{BB962C8B-B14F-4D97-AF65-F5344CB8AC3E}">
        <p14:creationId xmlns:p14="http://schemas.microsoft.com/office/powerpoint/2010/main" val="1810370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service learning?</a:t>
            </a:r>
          </a:p>
        </p:txBody>
      </p:sp>
      <p:sp>
        <p:nvSpPr>
          <p:cNvPr id="3" name="Content Placeholder 2"/>
          <p:cNvSpPr>
            <a:spLocks noGrp="1"/>
          </p:cNvSpPr>
          <p:nvPr>
            <p:ph idx="1"/>
          </p:nvPr>
        </p:nvSpPr>
        <p:spPr/>
        <p:txBody>
          <a:bodyPr/>
          <a:lstStyle/>
          <a:p>
            <a:r>
              <a:rPr lang="en-US" dirty="0"/>
              <a:t>In these programs, field-based “experiential learning” with community partners is an instructional strategy—and often a required part of the course. The idea is to give students direct experience with issues they are studying in the curriculum and with ongoing efforts to analyze and solve problems in the community. A key element in these programs is the opportunity students have to both </a:t>
            </a:r>
            <a:r>
              <a:rPr lang="en-US" b="1" dirty="0"/>
              <a:t>apply what they are learning in real-world settings </a:t>
            </a:r>
            <a:r>
              <a:rPr lang="en-US" dirty="0"/>
              <a:t>and </a:t>
            </a:r>
            <a:r>
              <a:rPr lang="en-US" b="1" dirty="0"/>
              <a:t>reflect in a classroom setting on their service experiences</a:t>
            </a:r>
            <a:r>
              <a:rPr lang="en-US" dirty="0"/>
              <a:t>. These programs model the idea that giving something back to the community is an important college outcome, and that </a:t>
            </a:r>
            <a:r>
              <a:rPr lang="en-US" b="1" dirty="0"/>
              <a:t>working with community partners is good preparation for citizenship, work, and life</a:t>
            </a:r>
            <a:r>
              <a:rPr lang="en-US" dirty="0"/>
              <a:t>. (AAC&amp;U, 2008)</a:t>
            </a:r>
          </a:p>
          <a:p>
            <a:endParaRPr lang="en-US" dirty="0"/>
          </a:p>
        </p:txBody>
      </p:sp>
      <p:sp>
        <p:nvSpPr>
          <p:cNvPr id="4" name="Footer Placeholder 3"/>
          <p:cNvSpPr>
            <a:spLocks noGrp="1"/>
          </p:cNvSpPr>
          <p:nvPr>
            <p:ph type="ftr" sz="quarter" idx="11"/>
          </p:nvPr>
        </p:nvSpPr>
        <p:spPr/>
        <p:txBody>
          <a:bodyPr/>
          <a:lstStyle/>
          <a:p>
            <a:pPr>
              <a:defRPr/>
            </a:pPr>
            <a:r>
              <a:rPr lang="en-US"/>
              <a:t>AJCU 2018</a:t>
            </a:r>
          </a:p>
        </p:txBody>
      </p:sp>
    </p:spTree>
    <p:extLst>
      <p:ext uri="{BB962C8B-B14F-4D97-AF65-F5344CB8AC3E}">
        <p14:creationId xmlns:p14="http://schemas.microsoft.com/office/powerpoint/2010/main" val="1373509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partnerships</a:t>
            </a:r>
          </a:p>
        </p:txBody>
      </p:sp>
      <p:sp>
        <p:nvSpPr>
          <p:cNvPr id="3" name="Content Placeholder 2"/>
          <p:cNvSpPr>
            <a:spLocks noGrp="1"/>
          </p:cNvSpPr>
          <p:nvPr>
            <p:ph sz="half" idx="1"/>
          </p:nvPr>
        </p:nvSpPr>
        <p:spPr/>
        <p:txBody>
          <a:bodyPr/>
          <a:lstStyle/>
          <a:p>
            <a:endParaRPr lang="en-US" dirty="0"/>
          </a:p>
          <a:p>
            <a:endParaRPr lang="en-US" dirty="0"/>
          </a:p>
          <a:p>
            <a:endParaRPr lang="en-US" dirty="0"/>
          </a:p>
          <a:p>
            <a:endParaRPr lang="en-US" dirty="0"/>
          </a:p>
        </p:txBody>
      </p:sp>
      <p:sp>
        <p:nvSpPr>
          <p:cNvPr id="5" name="Content Placeholder 4"/>
          <p:cNvSpPr>
            <a:spLocks noGrp="1"/>
          </p:cNvSpPr>
          <p:nvPr>
            <p:ph sz="half" idx="2"/>
          </p:nvPr>
        </p:nvSpPr>
        <p:spPr/>
        <p:txBody>
          <a:bodyPr/>
          <a:lstStyle/>
          <a:p>
            <a:endParaRPr lang="en-US" dirty="0"/>
          </a:p>
          <a:p>
            <a:endParaRPr lang="en-US" dirty="0"/>
          </a:p>
          <a:p>
            <a:pPr algn="ctr"/>
            <a:endParaRPr lang="en-US" dirty="0"/>
          </a:p>
          <a:p>
            <a:endParaRPr lang="en-US" dirty="0"/>
          </a:p>
          <a:p>
            <a:endParaRPr lang="en-US" dirty="0"/>
          </a:p>
        </p:txBody>
      </p:sp>
      <p:sp>
        <p:nvSpPr>
          <p:cNvPr id="4" name="Footer Placeholder 3"/>
          <p:cNvSpPr>
            <a:spLocks noGrp="1"/>
          </p:cNvSpPr>
          <p:nvPr>
            <p:ph type="ftr" sz="quarter" idx="11"/>
          </p:nvPr>
        </p:nvSpPr>
        <p:spPr/>
        <p:txBody>
          <a:bodyPr/>
          <a:lstStyle/>
          <a:p>
            <a:pPr>
              <a:defRPr/>
            </a:pPr>
            <a:r>
              <a:rPr lang="en-US"/>
              <a:t>AJCU 2018</a:t>
            </a:r>
          </a:p>
        </p:txBody>
      </p:sp>
      <p:pic>
        <p:nvPicPr>
          <p:cNvPr id="6" name="Shape 189" descr="MLibLogo-color.png"/>
          <p:cNvPicPr preferRelativeResize="0"/>
          <p:nvPr/>
        </p:nvPicPr>
        <p:blipFill>
          <a:blip r:embed="rId3">
            <a:alphaModFix/>
          </a:blip>
          <a:stretch>
            <a:fillRect/>
          </a:stretch>
        </p:blipFill>
        <p:spPr>
          <a:xfrm>
            <a:off x="2853494" y="3634338"/>
            <a:ext cx="1863070" cy="1983824"/>
          </a:xfrm>
          <a:prstGeom prst="rect">
            <a:avLst/>
          </a:prstGeom>
          <a:noFill/>
          <a:ln>
            <a:no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2664" y="3991036"/>
            <a:ext cx="4408272" cy="87522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11900" y="2588186"/>
            <a:ext cx="4749800" cy="66040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38728" y="2185656"/>
            <a:ext cx="2362200" cy="1333500"/>
          </a:xfrm>
          <a:prstGeom prst="rect">
            <a:avLst/>
          </a:prstGeom>
        </p:spPr>
      </p:pic>
    </p:spTree>
    <p:extLst>
      <p:ext uri="{BB962C8B-B14F-4D97-AF65-F5344CB8AC3E}">
        <p14:creationId xmlns:p14="http://schemas.microsoft.com/office/powerpoint/2010/main" val="2081594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partnerships</a:t>
            </a:r>
          </a:p>
        </p:txBody>
      </p:sp>
      <p:sp>
        <p:nvSpPr>
          <p:cNvPr id="3" name="Content Placeholder 2"/>
          <p:cNvSpPr>
            <a:spLocks noGrp="1"/>
          </p:cNvSpPr>
          <p:nvPr>
            <p:ph idx="1"/>
          </p:nvPr>
        </p:nvSpPr>
        <p:spPr/>
        <p:txBody>
          <a:bodyPr/>
          <a:lstStyle/>
          <a:p>
            <a:pPr algn="ctr"/>
            <a:endParaRPr lang="en-US" sz="4000" dirty="0"/>
          </a:p>
          <a:p>
            <a:pPr algn="ctr"/>
            <a:r>
              <a:rPr lang="en-US" sz="4000" dirty="0"/>
              <a:t>Santa Clara University</a:t>
            </a:r>
          </a:p>
          <a:p>
            <a:pPr algn="ctr"/>
            <a:r>
              <a:rPr lang="en-US" sz="4000" dirty="0"/>
              <a:t>Sociology 30: Self, Community, and Society</a:t>
            </a:r>
          </a:p>
          <a:p>
            <a:pPr algn="ctr"/>
            <a:endParaRPr lang="en-US" dirty="0"/>
          </a:p>
        </p:txBody>
      </p:sp>
      <p:sp>
        <p:nvSpPr>
          <p:cNvPr id="4" name="Footer Placeholder 3"/>
          <p:cNvSpPr>
            <a:spLocks noGrp="1"/>
          </p:cNvSpPr>
          <p:nvPr>
            <p:ph type="ftr" sz="quarter" idx="11"/>
          </p:nvPr>
        </p:nvSpPr>
        <p:spPr/>
        <p:txBody>
          <a:bodyPr/>
          <a:lstStyle/>
          <a:p>
            <a:pPr>
              <a:defRPr/>
            </a:pPr>
            <a:r>
              <a:rPr lang="en-US"/>
              <a:t>AJCU 2018</a:t>
            </a:r>
          </a:p>
        </p:txBody>
      </p:sp>
    </p:spTree>
    <p:extLst>
      <p:ext uri="{BB962C8B-B14F-4D97-AF65-F5344CB8AC3E}">
        <p14:creationId xmlns:p14="http://schemas.microsoft.com/office/powerpoint/2010/main" val="2084130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Partnership - SCU</a:t>
            </a:r>
          </a:p>
        </p:txBody>
      </p:sp>
      <p:sp>
        <p:nvSpPr>
          <p:cNvPr id="3" name="Content Placeholder 2"/>
          <p:cNvSpPr>
            <a:spLocks noGrp="1"/>
          </p:cNvSpPr>
          <p:nvPr>
            <p:ph idx="1"/>
          </p:nvPr>
        </p:nvSpPr>
        <p:spPr/>
        <p:txBody>
          <a:bodyPr/>
          <a:lstStyle/>
          <a:p>
            <a:r>
              <a:rPr lang="en-US" dirty="0"/>
              <a:t>Librarian: Nicole Branch</a:t>
            </a:r>
          </a:p>
          <a:p>
            <a:r>
              <a:rPr lang="en-US" dirty="0"/>
              <a:t>Three workshops focused on finding and using data</a:t>
            </a:r>
          </a:p>
          <a:p>
            <a:pPr lvl="1"/>
            <a:r>
              <a:rPr lang="en-US" dirty="0">
                <a:solidFill>
                  <a:schemeClr val="tx1"/>
                </a:solidFill>
              </a:rPr>
              <a:t>Session 1- Searching is Strategic:  Self (school &amp; community) </a:t>
            </a:r>
          </a:p>
          <a:p>
            <a:pPr lvl="1"/>
            <a:r>
              <a:rPr lang="en-US" dirty="0">
                <a:solidFill>
                  <a:schemeClr val="tx1"/>
                </a:solidFill>
              </a:rPr>
              <a:t>Session 2- Authority is Constructed &amp; Contextual: Placement site (school &amp; community)</a:t>
            </a:r>
          </a:p>
          <a:p>
            <a:pPr lvl="1"/>
            <a:r>
              <a:rPr lang="en-US" dirty="0">
                <a:solidFill>
                  <a:schemeClr val="tx1"/>
                </a:solidFill>
              </a:rPr>
              <a:t>Session 3- Information Has Value: Conditions &amp; assets</a:t>
            </a:r>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pPr>
              <a:defRPr/>
            </a:pPr>
            <a:r>
              <a:rPr lang="en-US"/>
              <a:t>AJCU 2018</a:t>
            </a:r>
          </a:p>
        </p:txBody>
      </p:sp>
      <p:pic>
        <p:nvPicPr>
          <p:cNvPr id="1026" name="Picture 2" descr="https://lh5.googleusercontent.com/EcUHq6H9VuHEBat5gn3zyFfWInOYnunLO0p8CEiRTFLx2-NIwSLwxC5_9iDyx6Ec18bgBIcC_XSQWFnSubxyIqMNg08NuR3tZ9u1_r_vC9jxzxR9UQiFbPOYgHW3Vjj3B9Cf8qwRiQ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6963" y="3845551"/>
            <a:ext cx="9012376" cy="2979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222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Partnership - SCU</a:t>
            </a:r>
          </a:p>
        </p:txBody>
      </p:sp>
      <p:sp>
        <p:nvSpPr>
          <p:cNvPr id="3" name="Content Placeholder 2"/>
          <p:cNvSpPr>
            <a:spLocks noGrp="1"/>
          </p:cNvSpPr>
          <p:nvPr>
            <p:ph idx="1"/>
          </p:nvPr>
        </p:nvSpPr>
        <p:spPr/>
        <p:txBody>
          <a:bodyPr/>
          <a:lstStyle/>
          <a:p>
            <a:r>
              <a:rPr lang="en-US" dirty="0"/>
              <a:t>Searching is Strategic</a:t>
            </a:r>
          </a:p>
          <a:p>
            <a:pPr lvl="1"/>
            <a:r>
              <a:rPr lang="en-US" dirty="0"/>
              <a:t>Imagining data sources</a:t>
            </a:r>
          </a:p>
          <a:p>
            <a:pPr lvl="1"/>
            <a:r>
              <a:rPr lang="en-US" dirty="0"/>
              <a:t>Navigating census data</a:t>
            </a:r>
          </a:p>
          <a:p>
            <a:pPr lvl="1"/>
            <a:r>
              <a:rPr lang="en-US" dirty="0"/>
              <a:t>Navigating school data</a:t>
            </a:r>
            <a:r>
              <a:rPr lang="en-US" sz="2000" dirty="0"/>
              <a:t> </a:t>
            </a:r>
            <a:endParaRPr lang="en-US" dirty="0"/>
          </a:p>
          <a:p>
            <a:br>
              <a:rPr lang="en-US" dirty="0"/>
            </a:br>
            <a:r>
              <a:rPr lang="en-US" dirty="0"/>
              <a:t>Authority is Constructed &amp; Contextual</a:t>
            </a:r>
          </a:p>
          <a:p>
            <a:pPr lvl="1"/>
            <a:r>
              <a:rPr lang="en-US" dirty="0"/>
              <a:t>Critiquing data &amp; sources</a:t>
            </a:r>
          </a:p>
          <a:p>
            <a:pPr lvl="1"/>
            <a:r>
              <a:rPr lang="en-US" dirty="0"/>
              <a:t>Navigating census &amp; school data</a:t>
            </a:r>
          </a:p>
          <a:p>
            <a:br>
              <a:rPr lang="en-US" dirty="0"/>
            </a:br>
            <a:r>
              <a:rPr lang="en-US" dirty="0"/>
              <a:t>Information Has Value</a:t>
            </a:r>
          </a:p>
          <a:p>
            <a:pPr lvl="1"/>
            <a:r>
              <a:rPr lang="en-US" dirty="0"/>
              <a:t>Conditions/needs (health, transportation, employment, etc.)</a:t>
            </a:r>
          </a:p>
          <a:p>
            <a:pPr lvl="1"/>
            <a:r>
              <a:rPr lang="en-US" dirty="0"/>
              <a:t>Community assets (people, places, characteristics, etc.)</a:t>
            </a:r>
          </a:p>
          <a:p>
            <a:pPr lvl="1"/>
            <a:r>
              <a:rPr lang="en-US" dirty="0"/>
              <a:t>Independent exploration</a:t>
            </a:r>
          </a:p>
          <a:p>
            <a:endParaRPr lang="en-US" dirty="0"/>
          </a:p>
        </p:txBody>
      </p:sp>
      <p:sp>
        <p:nvSpPr>
          <p:cNvPr id="4" name="Footer Placeholder 3"/>
          <p:cNvSpPr>
            <a:spLocks noGrp="1"/>
          </p:cNvSpPr>
          <p:nvPr>
            <p:ph type="ftr" sz="quarter" idx="11"/>
          </p:nvPr>
        </p:nvSpPr>
        <p:spPr/>
        <p:txBody>
          <a:bodyPr/>
          <a:lstStyle/>
          <a:p>
            <a:pPr>
              <a:defRPr/>
            </a:pPr>
            <a:r>
              <a:rPr lang="en-US"/>
              <a:t>AJCU 2018</a:t>
            </a:r>
          </a:p>
        </p:txBody>
      </p:sp>
      <p:pic>
        <p:nvPicPr>
          <p:cNvPr id="6" name="Picture 2" descr="https://lh5.googleusercontent.com/T1Uumpg0yNgduVkJ1CMy22L9v6R1xlwmYmrblU1I7bKZXCMB8T8onLFneettoZfEWQ0VFr-2uLm73Ly-jmfkmwJXhKhU6q2PAUp76dQogRP-0tbTIJcse5dkX_F7XroQg2KAeN2QuW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7647" y="2039258"/>
            <a:ext cx="4457716" cy="2961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660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partnerships</a:t>
            </a:r>
          </a:p>
        </p:txBody>
      </p:sp>
      <p:sp>
        <p:nvSpPr>
          <p:cNvPr id="3" name="Content Placeholder 2"/>
          <p:cNvSpPr>
            <a:spLocks noGrp="1"/>
          </p:cNvSpPr>
          <p:nvPr>
            <p:ph idx="1"/>
          </p:nvPr>
        </p:nvSpPr>
        <p:spPr/>
        <p:txBody>
          <a:bodyPr/>
          <a:lstStyle/>
          <a:p>
            <a:pPr algn="ctr"/>
            <a:endParaRPr lang="en-US" sz="4000" dirty="0"/>
          </a:p>
          <a:p>
            <a:pPr algn="ctr"/>
            <a:r>
              <a:rPr lang="en-US" sz="4000" dirty="0"/>
              <a:t>University of Michigan </a:t>
            </a:r>
          </a:p>
          <a:p>
            <a:pPr algn="ctr"/>
            <a:r>
              <a:rPr lang="en-US" sz="4000" dirty="0"/>
              <a:t>Library Student Mini-Grants</a:t>
            </a:r>
          </a:p>
        </p:txBody>
      </p:sp>
      <p:sp>
        <p:nvSpPr>
          <p:cNvPr id="4" name="Footer Placeholder 3"/>
          <p:cNvSpPr>
            <a:spLocks noGrp="1"/>
          </p:cNvSpPr>
          <p:nvPr>
            <p:ph type="ftr" sz="quarter" idx="11"/>
          </p:nvPr>
        </p:nvSpPr>
        <p:spPr/>
        <p:txBody>
          <a:bodyPr/>
          <a:lstStyle/>
          <a:p>
            <a:pPr>
              <a:defRPr/>
            </a:pPr>
            <a:r>
              <a:rPr lang="en-US"/>
              <a:t>AJCU 2018</a:t>
            </a:r>
          </a:p>
        </p:txBody>
      </p:sp>
      <p:pic>
        <p:nvPicPr>
          <p:cNvPr id="5" name="Shape 189" descr="MLibLogo-color.png"/>
          <p:cNvPicPr preferRelativeResize="0"/>
          <p:nvPr/>
        </p:nvPicPr>
        <p:blipFill>
          <a:blip r:embed="rId3">
            <a:alphaModFix/>
          </a:blip>
          <a:stretch>
            <a:fillRect/>
          </a:stretch>
        </p:blipFill>
        <p:spPr>
          <a:xfrm>
            <a:off x="5166052" y="4180439"/>
            <a:ext cx="1863070" cy="1983824"/>
          </a:xfrm>
          <a:prstGeom prst="rect">
            <a:avLst/>
          </a:prstGeom>
          <a:noFill/>
          <a:ln>
            <a:noFill/>
          </a:ln>
        </p:spPr>
      </p:pic>
    </p:spTree>
    <p:extLst>
      <p:ext uri="{BB962C8B-B14F-4D97-AF65-F5344CB8AC3E}">
        <p14:creationId xmlns:p14="http://schemas.microsoft.com/office/powerpoint/2010/main" val="1524785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Partnership - </a:t>
            </a:r>
            <a:r>
              <a:rPr lang="en-US" dirty="0" err="1"/>
              <a:t>UMich</a:t>
            </a:r>
            <a:endParaRPr lang="en-US" dirty="0"/>
          </a:p>
        </p:txBody>
      </p:sp>
      <p:sp>
        <p:nvSpPr>
          <p:cNvPr id="3" name="Content Placeholder 2"/>
          <p:cNvSpPr>
            <a:spLocks noGrp="1"/>
          </p:cNvSpPr>
          <p:nvPr>
            <p:ph sz="half" idx="1"/>
          </p:nvPr>
        </p:nvSpPr>
        <p:spPr/>
        <p:txBody>
          <a:bodyPr/>
          <a:lstStyle/>
          <a:p>
            <a:r>
              <a:rPr lang="en-US" dirty="0"/>
              <a:t>Grants of up to $1,000 are awarded to students to support innovative and collaborative projects </a:t>
            </a:r>
          </a:p>
          <a:p>
            <a:r>
              <a:rPr lang="en-US" dirty="0"/>
              <a:t>Projects must strengthen community partnerships, enhance global scholarship, and/or advocate for diversity and inclusion</a:t>
            </a:r>
          </a:p>
          <a:p>
            <a:r>
              <a:rPr lang="en-US" dirty="0"/>
              <a:t>74 projects have been funded</a:t>
            </a:r>
          </a:p>
          <a:p>
            <a:r>
              <a:rPr lang="en-US" dirty="0"/>
              <a:t>An end-of-year symposium gave the students an opportunity to present posters on their work</a:t>
            </a:r>
          </a:p>
          <a:p>
            <a:r>
              <a:rPr lang="en-US" dirty="0">
                <a:hlinkClick r:id="rId3"/>
              </a:rPr>
              <a:t>https://engage.lib.umich.edu/mini-grants/</a:t>
            </a:r>
            <a:r>
              <a:rPr lang="en-US" dirty="0"/>
              <a:t> </a:t>
            </a:r>
          </a:p>
          <a:p>
            <a:pPr lvl="1"/>
            <a:endParaRPr lang="en-US" dirty="0"/>
          </a:p>
          <a:p>
            <a:endParaRPr lang="en-US" dirty="0"/>
          </a:p>
        </p:txBody>
      </p:sp>
      <p:sp>
        <p:nvSpPr>
          <p:cNvPr id="7" name="Content Placeholder 6"/>
          <p:cNvSpPr>
            <a:spLocks noGrp="1"/>
          </p:cNvSpPr>
          <p:nvPr>
            <p:ph sz="half" idx="2"/>
          </p:nvPr>
        </p:nvSpPr>
        <p:spPr/>
        <p:txBody>
          <a:bodyPr/>
          <a:lstStyle/>
          <a:p>
            <a:r>
              <a:rPr lang="en-US" dirty="0"/>
              <a:t>Librarian: Amanda Peters</a:t>
            </a:r>
          </a:p>
        </p:txBody>
      </p:sp>
      <p:sp>
        <p:nvSpPr>
          <p:cNvPr id="4" name="Footer Placeholder 3"/>
          <p:cNvSpPr>
            <a:spLocks noGrp="1"/>
          </p:cNvSpPr>
          <p:nvPr>
            <p:ph type="ftr" sz="quarter" idx="11"/>
          </p:nvPr>
        </p:nvSpPr>
        <p:spPr/>
        <p:txBody>
          <a:bodyPr/>
          <a:lstStyle/>
          <a:p>
            <a:pPr>
              <a:defRPr/>
            </a:pPr>
            <a:r>
              <a:rPr lang="en-US"/>
              <a:t>AJCU 2018</a:t>
            </a:r>
          </a:p>
        </p:txBody>
      </p:sp>
      <p:pic>
        <p:nvPicPr>
          <p:cNvPr id="6" name="Shape 199" descr="Fisher_Grace_200px.jpg"/>
          <p:cNvPicPr preferRelativeResize="0">
            <a:picLocks noChangeAspect="1"/>
          </p:cNvPicPr>
          <p:nvPr/>
        </p:nvPicPr>
        <p:blipFill>
          <a:blip r:embed="rId4">
            <a:alphaModFix/>
          </a:blip>
          <a:stretch>
            <a:fillRect/>
          </a:stretch>
        </p:blipFill>
        <p:spPr>
          <a:xfrm>
            <a:off x="7429962" y="2348648"/>
            <a:ext cx="2405475" cy="3017532"/>
          </a:xfrm>
          <a:prstGeom prst="rect">
            <a:avLst/>
          </a:prstGeom>
          <a:noFill/>
          <a:ln>
            <a:noFill/>
          </a:ln>
        </p:spPr>
      </p:pic>
    </p:spTree>
    <p:extLst>
      <p:ext uri="{BB962C8B-B14F-4D97-AF65-F5344CB8AC3E}">
        <p14:creationId xmlns:p14="http://schemas.microsoft.com/office/powerpoint/2010/main" val="872207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partnerships</a:t>
            </a:r>
          </a:p>
        </p:txBody>
      </p:sp>
      <p:sp>
        <p:nvSpPr>
          <p:cNvPr id="3" name="Content Placeholder 2"/>
          <p:cNvSpPr>
            <a:spLocks noGrp="1"/>
          </p:cNvSpPr>
          <p:nvPr>
            <p:ph idx="1"/>
          </p:nvPr>
        </p:nvSpPr>
        <p:spPr/>
        <p:txBody>
          <a:bodyPr/>
          <a:lstStyle/>
          <a:p>
            <a:pPr algn="ctr"/>
            <a:r>
              <a:rPr lang="en-US" sz="4000" dirty="0"/>
              <a:t>American University </a:t>
            </a:r>
          </a:p>
          <a:p>
            <a:pPr algn="ctr"/>
            <a:r>
              <a:rPr lang="en-US" sz="4000" dirty="0"/>
              <a:t>Center for Community Engagement &amp; Service</a:t>
            </a:r>
          </a:p>
          <a:p>
            <a:endParaRPr lang="en-US" dirty="0"/>
          </a:p>
        </p:txBody>
      </p:sp>
      <p:sp>
        <p:nvSpPr>
          <p:cNvPr id="4" name="Footer Placeholder 3"/>
          <p:cNvSpPr>
            <a:spLocks noGrp="1"/>
          </p:cNvSpPr>
          <p:nvPr>
            <p:ph type="ftr" sz="quarter" idx="11"/>
          </p:nvPr>
        </p:nvSpPr>
        <p:spPr/>
        <p:txBody>
          <a:bodyPr/>
          <a:lstStyle/>
          <a:p>
            <a:pPr>
              <a:defRPr/>
            </a:pPr>
            <a:r>
              <a:rPr lang="en-US"/>
              <a:t>AJCU 2018</a:t>
            </a:r>
          </a:p>
        </p:txBody>
      </p:sp>
      <p:pic>
        <p:nvPicPr>
          <p:cNvPr id="6" name="Picture 2" descr="https://lh5.googleusercontent.com/xNRIdhPKyAqS6FuUkJYlaGF-3-zcwFHBPnnqILz4Bwzz9uQEUsyx8VDgZBWJDgMeRAD6CF10L4h_c03Yr-Ffkh_62TUe42IAVl6tAkL5QvwGA-JEHS3o5CVgfolNGfUMsaHjmuDaSG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5676" y="3808976"/>
            <a:ext cx="3723821" cy="2355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31796"/>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SCU library ppt template draft" id="{B7CFCDF1-B63B-A64E-A449-A71AC6F19711}" vid="{0D4110FE-5F38-2847-846A-DAE276DC3B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SCU library ppt template draft</Template>
  <TotalTime>3557</TotalTime>
  <Words>1878</Words>
  <Application>Microsoft Macintosh PowerPoint</Application>
  <PresentationFormat>Widescreen</PresentationFormat>
  <Paragraphs>164</Paragraphs>
  <Slides>16</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Helvetica</vt:lpstr>
      <vt:lpstr>Helvetica Light</vt:lpstr>
      <vt:lpstr>Times New Roman</vt:lpstr>
      <vt:lpstr>Wingdings</vt:lpstr>
      <vt:lpstr>Retrospect</vt:lpstr>
      <vt:lpstr>Innovation and Impact Through Service Learning</vt:lpstr>
      <vt:lpstr>What is service learning?</vt:lpstr>
      <vt:lpstr>Examples of partnerships</vt:lpstr>
      <vt:lpstr>Examples of partnerships</vt:lpstr>
      <vt:lpstr>Partnership - SCU</vt:lpstr>
      <vt:lpstr>Partnership - SCU</vt:lpstr>
      <vt:lpstr>Examples of partnerships</vt:lpstr>
      <vt:lpstr>Partnership - UMich</vt:lpstr>
      <vt:lpstr>Examples of partnerships</vt:lpstr>
      <vt:lpstr>Partnership - AU</vt:lpstr>
      <vt:lpstr>Example of partnerships</vt:lpstr>
      <vt:lpstr>Partnership – U of Montana</vt:lpstr>
      <vt:lpstr>Partnership – U of Montana</vt:lpstr>
      <vt:lpstr>Colloquium on Libraries &amp; Service Learning</vt:lpstr>
      <vt:lpstr>Engaged library listserv</vt:lpstr>
      <vt:lpstr>Questions?</vt:lpstr>
    </vt:vector>
  </TitlesOfParts>
  <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Public Purposes of Libraries: Innovation and Impact Through Service Learning</dc:title>
  <dc:creator>Microsoft Office User</dc:creator>
  <cp:lastModifiedBy>Microsoft Office User</cp:lastModifiedBy>
  <cp:revision>55</cp:revision>
  <cp:lastPrinted>2017-12-20T19:40:27Z</cp:lastPrinted>
  <dcterms:created xsi:type="dcterms:W3CDTF">2017-11-13T18:14:26Z</dcterms:created>
  <dcterms:modified xsi:type="dcterms:W3CDTF">2018-03-19T02:06:32Z</dcterms:modified>
</cp:coreProperties>
</file>