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9" r:id="rId3"/>
    <p:sldId id="258" r:id="rId4"/>
    <p:sldId id="261" r:id="rId5"/>
    <p:sldId id="276" r:id="rId6"/>
    <p:sldId id="277" r:id="rId7"/>
    <p:sldId id="278" r:id="rId8"/>
    <p:sldId id="279" r:id="rId9"/>
    <p:sldId id="27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e R. Kennedy" initials="MRK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46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35E2A3-1B3E-4098-B19E-9D00DBD3238B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F5C080-94AF-42BF-97AA-A55C92A2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4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2001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31294"/>
            <a:ext cx="9144001" cy="5505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2199"/>
            <a:ext cx="4648200" cy="6100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2199"/>
            <a:ext cx="4648200" cy="6100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D159CF-CADA-4D89-8414-01AA9DDED924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0FEEE9-58A4-4BC8-BAFC-F42EF69DE3D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rdlonlin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133600"/>
            <a:ext cx="7406640" cy="1981200"/>
          </a:xfrm>
        </p:spPr>
        <p:txBody>
          <a:bodyPr>
            <a:noAutofit/>
          </a:bodyPr>
          <a:lstStyle/>
          <a:p>
            <a:r>
              <a:rPr lang="en-US" sz="3200" dirty="0"/>
              <a:t>Administrative Support for Librarian Research:  Lessons Learned from the Institute for Research Design in Librarianship (IRDL)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4495800"/>
            <a:ext cx="40386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Kristine Brancolini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AJCU Library Deans and Directors Meeting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March 19, 2018</a:t>
            </a:r>
          </a:p>
        </p:txBody>
      </p:sp>
    </p:spTree>
    <p:extLst>
      <p:ext uri="{BB962C8B-B14F-4D97-AF65-F5344CB8AC3E}">
        <p14:creationId xmlns:p14="http://schemas.microsoft.com/office/powerpoint/2010/main" val="9671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IRDL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late 2010, surveyed academic librarians regarding their research experience, research confidence, and perceived barriers to conducting research</a:t>
            </a:r>
          </a:p>
          <a:p>
            <a:r>
              <a:rPr lang="en-US" dirty="0"/>
              <a:t>Article published in </a:t>
            </a:r>
            <a:r>
              <a:rPr lang="en-US" i="1" dirty="0"/>
              <a:t>C&amp;RL</a:t>
            </a:r>
            <a:r>
              <a:rPr lang="en-US" dirty="0"/>
              <a:t> 2012*</a:t>
            </a:r>
          </a:p>
          <a:p>
            <a:r>
              <a:rPr lang="en-US" dirty="0"/>
              <a:t>Findings</a:t>
            </a:r>
          </a:p>
          <a:p>
            <a:pPr lvl="1"/>
            <a:r>
              <a:rPr lang="en-US" dirty="0"/>
              <a:t>Many academic librarians lack confidence in their research skills</a:t>
            </a:r>
          </a:p>
          <a:p>
            <a:pPr lvl="1"/>
            <a:r>
              <a:rPr lang="en-US" dirty="0"/>
              <a:t>LIS programs did not prepare them for research</a:t>
            </a:r>
          </a:p>
          <a:p>
            <a:pPr lvl="1"/>
            <a:r>
              <a:rPr lang="en-US" dirty="0"/>
              <a:t>Expected to conduct research to both improve their practice and meet the requirements of promotion and tenure</a:t>
            </a:r>
          </a:p>
          <a:p>
            <a:pPr lvl="1"/>
            <a:r>
              <a:rPr lang="en-US" dirty="0"/>
              <a:t>Need for continuing education; workshop preferred format </a:t>
            </a:r>
          </a:p>
          <a:p>
            <a:pPr marL="82296" indent="0">
              <a:buNone/>
            </a:pPr>
            <a:r>
              <a:rPr lang="en-US" dirty="0"/>
              <a:t>Created Institute for Research Design in Librarianship (IRDL) to address needs; two rounds of IMLS funding, 2013-2019. </a:t>
            </a:r>
          </a:p>
          <a:p>
            <a:pPr marL="82296" indent="0">
              <a:buNone/>
            </a:pPr>
            <a:r>
              <a:rPr lang="en-US" sz="2600" dirty="0"/>
              <a:t>*Kennedy, M. R. &amp; Brancolini, K. R. (2012). “Academic librarian research: A survey of attitudes, involvement, and perceived capabilities.” </a:t>
            </a:r>
            <a:r>
              <a:rPr lang="en-US" sz="2600" i="1" dirty="0"/>
              <a:t>College &amp; Research Libraries </a:t>
            </a:r>
            <a:r>
              <a:rPr lang="en-US" sz="2600" dirty="0"/>
              <a:t>73(5): 431-448.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8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IRDL Goals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Goal:  Increase the number of academic librarians with specific research skills in conducting and disseminating the results of research</a:t>
            </a:r>
          </a:p>
          <a:p>
            <a:r>
              <a:rPr lang="en-US" dirty="0"/>
              <a:t>Objectives:  </a:t>
            </a:r>
          </a:p>
          <a:p>
            <a:pPr lvl="1"/>
            <a:r>
              <a:rPr lang="en-US" dirty="0"/>
              <a:t>Create a year-long, research-based continuing education program for novice librarian-researchers who will complete a research project</a:t>
            </a:r>
          </a:p>
          <a:p>
            <a:r>
              <a:rPr lang="en-US" dirty="0"/>
              <a:t>Activities</a:t>
            </a:r>
          </a:p>
          <a:p>
            <a:pPr lvl="1"/>
            <a:r>
              <a:rPr lang="en-US" dirty="0"/>
              <a:t>Host a nine-day research workshop in the summer, with two instructors to provide the research curriculum and one-on-one consultation</a:t>
            </a:r>
          </a:p>
          <a:p>
            <a:pPr lvl="1"/>
            <a:r>
              <a:rPr lang="en-US" dirty="0"/>
              <a:t>Provide one-on-one research mentoring (added in second three-year grant)</a:t>
            </a:r>
          </a:p>
          <a:p>
            <a:pPr lvl="1"/>
            <a:r>
              <a:rPr lang="en-US" dirty="0"/>
              <a:t>Supplement with pre-workshop activities and ongoing support for the year</a:t>
            </a:r>
          </a:p>
        </p:txBody>
      </p:sp>
    </p:spTree>
    <p:extLst>
      <p:ext uri="{BB962C8B-B14F-4D97-AF65-F5344CB8AC3E}">
        <p14:creationId xmlns:p14="http://schemas.microsoft.com/office/powerpoint/2010/main" val="131041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Addressing Librarian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Foster an environment of collegiality and support in the research process</a:t>
            </a:r>
          </a:p>
          <a:p>
            <a:r>
              <a:rPr lang="en-US" sz="2400" dirty="0"/>
              <a:t>Provide instruction in areas needed to complete the research design for a project developed by each participant</a:t>
            </a:r>
          </a:p>
          <a:p>
            <a:r>
              <a:rPr lang="en-US" sz="2400" dirty="0"/>
              <a:t>Encourage the dissemination of research through publication or presentation</a:t>
            </a:r>
          </a:p>
          <a:p>
            <a:r>
              <a:rPr lang="en-US" sz="2400" dirty="0"/>
              <a:t>Instill confidence in Institute Scholars about the research process by providing clear instruction on each step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5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E5A9-9F40-4B2C-8AB4-58472B36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Library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E1AC-C662-4C0E-A484-857941EF6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/>
              <a:t>Based upon existing research, library dean or director must endorse and write a letter of support applicants.</a:t>
            </a:r>
          </a:p>
          <a:p>
            <a:r>
              <a:rPr lang="en-US" sz="2800" dirty="0"/>
              <a:t>The strength/enthusiasm of the letter is considered in selection process.</a:t>
            </a:r>
          </a:p>
          <a:p>
            <a:r>
              <a:rPr lang="en-US" sz="2800" dirty="0"/>
              <a:t>In our new book (Luo, Brancolini, &amp; Kennedy, 2017) on helping academic librarians become accomplished researchers, we draw upon research to give advice to librarians and library administrators.</a:t>
            </a:r>
          </a:p>
          <a:p>
            <a:r>
              <a:rPr lang="en-US" sz="2800" dirty="0"/>
              <a:t>Institutional support one of the most important predictors of research success/productivity.</a:t>
            </a:r>
          </a:p>
          <a:p>
            <a:r>
              <a:rPr lang="en-US" sz="2800" dirty="0"/>
              <a:t>Library deans and directors key to providing this support.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6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062AA-8C4D-45BF-B6D9-D8CC1A0F4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Challenges/Barriers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EF737-863A-42A1-A034-B64A5AADB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Many administrators do not themselves feel confident.</a:t>
            </a:r>
          </a:p>
          <a:p>
            <a:r>
              <a:rPr lang="en-US" dirty="0"/>
              <a:t>Some conducted research early in their careers.</a:t>
            </a:r>
          </a:p>
          <a:p>
            <a:r>
              <a:rPr lang="en-US" dirty="0"/>
              <a:t>Some do not believe it is important for librarians to conduct research.</a:t>
            </a:r>
          </a:p>
          <a:p>
            <a:r>
              <a:rPr lang="en-US" dirty="0"/>
              <a:t>Ample evidence to the contrary.</a:t>
            </a:r>
          </a:p>
          <a:p>
            <a:r>
              <a:rPr lang="en-US" dirty="0"/>
              <a:t>Assessment and evidence-based practice built on social science research methods.</a:t>
            </a:r>
          </a:p>
          <a:p>
            <a:r>
              <a:rPr lang="en-US" dirty="0"/>
              <a:t>Librarians change jobs and administrators leave. </a:t>
            </a:r>
          </a:p>
          <a:p>
            <a:r>
              <a:rPr lang="en-US" dirty="0"/>
              <a:t>If early career librarians are not thinking about research, they ought to be.</a:t>
            </a:r>
          </a:p>
          <a:p>
            <a:pPr marL="82296" lvl="0" indent="0">
              <a:buClr>
                <a:srgbClr val="964305"/>
              </a:buClr>
              <a:buNone/>
            </a:pPr>
            <a:endParaRPr lang="en-US" b="1" dirty="0">
              <a:solidFill>
                <a:prstClr val="black"/>
              </a:solidFill>
            </a:endParaRPr>
          </a:p>
          <a:p>
            <a:pPr marL="82296" lvl="0" indent="0">
              <a:buClr>
                <a:srgbClr val="964305"/>
              </a:buClr>
              <a:buNone/>
            </a:pPr>
            <a:r>
              <a:rPr lang="en-US" b="1" dirty="0">
                <a:solidFill>
                  <a:prstClr val="black"/>
                </a:solidFill>
              </a:rPr>
              <a:t>These skills are best begun in early career and developed over time. Important to create a culture of research with and for our librarians.</a:t>
            </a:r>
          </a:p>
          <a:p>
            <a:pPr marL="82296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48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3D0B9-9643-408E-AC9D-92F56483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Recommendations [1/2]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3A1BD-2D50-469B-8069-10D364654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 explicit about your expectations regarding assessment, evidence-based practice, and research</a:t>
            </a:r>
          </a:p>
          <a:p>
            <a:pPr lvl="1"/>
            <a:r>
              <a:rPr lang="en-US" dirty="0"/>
              <a:t>Performance vs. professional development</a:t>
            </a:r>
          </a:p>
          <a:p>
            <a:pPr lvl="1"/>
            <a:r>
              <a:rPr lang="en-US" dirty="0"/>
              <a:t>Annual merit increases</a:t>
            </a:r>
          </a:p>
          <a:p>
            <a:pPr lvl="1"/>
            <a:r>
              <a:rPr lang="en-US" dirty="0"/>
              <a:t>Promotion and/or tenure</a:t>
            </a:r>
          </a:p>
          <a:p>
            <a:r>
              <a:rPr lang="en-US" dirty="0"/>
              <a:t>Assess the effectiveness of your support for these activities</a:t>
            </a:r>
          </a:p>
          <a:p>
            <a:pPr lvl="1"/>
            <a:r>
              <a:rPr lang="en-US" dirty="0"/>
              <a:t>Gather data on what the institution provides, what the library provides, and gaps in support</a:t>
            </a:r>
          </a:p>
          <a:p>
            <a:pPr lvl="1"/>
            <a:r>
              <a:rPr lang="en-US" dirty="0"/>
              <a:t>Encourage librarians to create their own support mechanisms – with your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50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7628-812A-49D6-994F-66F50EBB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recommendations [2/2]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DF0E7-C5EE-497E-BC3C-E91E1143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Effectiveness of librarian support groups tends to rise and fall; reassess periodically and be prepared to make adjustments</a:t>
            </a:r>
          </a:p>
          <a:p>
            <a:pPr lvl="1"/>
            <a:r>
              <a:rPr lang="en-US" dirty="0"/>
              <a:t>Just because something isn’t working anymore doesn’t mean the need is gone</a:t>
            </a:r>
          </a:p>
          <a:p>
            <a:r>
              <a:rPr lang="en-US" dirty="0"/>
              <a:t>Librarians regularly rank “time” as the most important commodity – flexible time, short research leave, research at work</a:t>
            </a:r>
          </a:p>
          <a:p>
            <a:r>
              <a:rPr lang="en-US" dirty="0"/>
              <a:t>Recognize achievements of individuals – positive reinforcement works</a:t>
            </a:r>
          </a:p>
          <a:p>
            <a:r>
              <a:rPr lang="en-US" dirty="0"/>
              <a:t>Do not send mixed signals; back up words with deeds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8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For additional information about IRDL:  </a:t>
            </a:r>
          </a:p>
          <a:p>
            <a:pPr lvl="1"/>
            <a:r>
              <a:rPr lang="en-US" dirty="0">
                <a:hlinkClick r:id="rId2"/>
              </a:rPr>
              <a:t>http://irdlonline.org</a:t>
            </a:r>
            <a:endParaRPr lang="en-US" dirty="0"/>
          </a:p>
          <a:p>
            <a:pPr lvl="0">
              <a:buClr>
                <a:srgbClr val="964305"/>
              </a:buClr>
            </a:pPr>
            <a:r>
              <a:rPr lang="en-US" dirty="0">
                <a:solidFill>
                  <a:prstClr val="black"/>
                </a:solidFill>
              </a:rPr>
              <a:t>New book:</a:t>
            </a:r>
          </a:p>
          <a:p>
            <a:pPr lvl="1">
              <a:buClr>
                <a:srgbClr val="964305"/>
              </a:buClr>
            </a:pPr>
            <a:r>
              <a:rPr lang="en-US" sz="2400" dirty="0">
                <a:solidFill>
                  <a:prstClr val="black"/>
                </a:solidFill>
              </a:rPr>
              <a:t>Luo, Lili, Brancolini, K.R., &amp; Kennedy, M.R. (2017). </a:t>
            </a:r>
            <a:r>
              <a:rPr lang="en-US" sz="2400" i="1" dirty="0">
                <a:solidFill>
                  <a:prstClr val="black"/>
                </a:solidFill>
              </a:rPr>
              <a:t>Enhancing library and information research skills: A guide for academic librarians.  </a:t>
            </a:r>
            <a:r>
              <a:rPr lang="en-US" sz="2400" dirty="0">
                <a:solidFill>
                  <a:prstClr val="black"/>
                </a:solidFill>
              </a:rPr>
              <a:t>Santa Barbara: ABC-CLIO/Libraries Unlimited.</a:t>
            </a:r>
          </a:p>
          <a:p>
            <a:pPr lvl="1">
              <a:buClr>
                <a:srgbClr val="964305"/>
              </a:buClr>
            </a:pPr>
            <a:r>
              <a:rPr lang="en-US" sz="2400" dirty="0">
                <a:solidFill>
                  <a:prstClr val="black"/>
                </a:solidFill>
              </a:rPr>
              <a:t>See Chapter 5, “Research Support”</a:t>
            </a:r>
          </a:p>
          <a:p>
            <a:pPr lvl="1">
              <a:buClr>
                <a:srgbClr val="964305"/>
              </a:buClr>
            </a:pPr>
            <a:r>
              <a:rPr lang="en-US" sz="2400" dirty="0">
                <a:solidFill>
                  <a:prstClr val="black"/>
                </a:solidFill>
              </a:rPr>
              <a:t>See Chapter 5, “Becoming a Librarian-Researcher”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970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3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964305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F88630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711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Verdana</vt:lpstr>
      <vt:lpstr>Wingdings 2</vt:lpstr>
      <vt:lpstr>Solstice</vt:lpstr>
      <vt:lpstr>Administrative Support for Librarian Research:  Lessons Learned from the Institute for Research Design in Librarianship (IRDL) </vt:lpstr>
      <vt:lpstr>Background on IRDL</vt:lpstr>
      <vt:lpstr>IRDL Goals and Objectives</vt:lpstr>
      <vt:lpstr>Addressing Librarian Needs</vt:lpstr>
      <vt:lpstr>Role of Library Administration</vt:lpstr>
      <vt:lpstr>Challenges/Barriers</vt:lpstr>
      <vt:lpstr>Some Recommendations [1/2]</vt:lpstr>
      <vt:lpstr>Some recommendations [2/2]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R. Kennedy</dc:creator>
  <cp:lastModifiedBy>Kristine Brancolini</cp:lastModifiedBy>
  <cp:revision>36</cp:revision>
  <cp:lastPrinted>2014-08-01T21:42:33Z</cp:lastPrinted>
  <dcterms:created xsi:type="dcterms:W3CDTF">2014-07-07T20:27:01Z</dcterms:created>
  <dcterms:modified xsi:type="dcterms:W3CDTF">2018-03-18T22:20:20Z</dcterms:modified>
</cp:coreProperties>
</file>