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63" r:id="rId3"/>
    <p:sldId id="258" r:id="rId4"/>
    <p:sldId id="259" r:id="rId5"/>
    <p:sldId id="261" r:id="rId6"/>
    <p:sldId id="260" r:id="rId7"/>
    <p:sldId id="262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73364"/>
  </p:normalViewPr>
  <p:slideViewPr>
    <p:cSldViewPr snapToGrid="0" snapToObjects="1">
      <p:cViewPr varScale="1">
        <p:scale>
          <a:sx n="79" d="100"/>
          <a:sy n="79" d="100"/>
        </p:scale>
        <p:origin x="26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204A75-863E-134F-94D4-FFF0C5F80578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3B3AD20B-E69C-5A4F-8494-8B2B56F45F5D}">
      <dgm:prSet phldrT="[Text]"/>
      <dgm:spPr/>
      <dgm:t>
        <a:bodyPr/>
        <a:lstStyle/>
        <a:p>
          <a:pPr rtl="0"/>
          <a:r>
            <a:rPr lang="en-US" dirty="0"/>
            <a:t>Active Learning Spaces Symposium, Philadelphia University</a:t>
          </a:r>
        </a:p>
        <a:p>
          <a:pPr rtl="0"/>
          <a:r>
            <a:rPr lang="en-US" dirty="0"/>
            <a:t>August 2016</a:t>
          </a:r>
        </a:p>
      </dgm:t>
    </dgm:pt>
    <dgm:pt modelId="{A95AEBE2-A601-8A4D-A12A-A55301137C75}" type="parTrans" cxnId="{F26C5305-EFDA-E847-BCE7-9DDAC98400BC}">
      <dgm:prSet/>
      <dgm:spPr/>
      <dgm:t>
        <a:bodyPr/>
        <a:lstStyle/>
        <a:p>
          <a:endParaRPr lang="en-US"/>
        </a:p>
      </dgm:t>
    </dgm:pt>
    <dgm:pt modelId="{80C04F9F-51CD-DB43-80A1-CEB9540402C3}" type="sibTrans" cxnId="{F26C5305-EFDA-E847-BCE7-9DDAC98400BC}">
      <dgm:prSet/>
      <dgm:spPr/>
      <dgm:t>
        <a:bodyPr/>
        <a:lstStyle/>
        <a:p>
          <a:endParaRPr lang="en-US"/>
        </a:p>
      </dgm:t>
    </dgm:pt>
    <dgm:pt modelId="{16FE212C-3BFB-424B-97D5-617FB36CE0A8}">
      <dgm:prSet phldrT="[Text]"/>
      <dgm:spPr/>
      <dgm:t>
        <a:bodyPr/>
        <a:lstStyle/>
        <a:p>
          <a:pPr rtl="0"/>
          <a:r>
            <a:rPr lang="en-US" dirty="0"/>
            <a:t>Plan and Capital request, Fall 2017</a:t>
          </a:r>
        </a:p>
      </dgm:t>
    </dgm:pt>
    <dgm:pt modelId="{54C33C21-F295-B54B-AFB1-69789A1A2B33}" type="parTrans" cxnId="{954EC899-07FE-2546-A7D8-C0A567763AF7}">
      <dgm:prSet/>
      <dgm:spPr/>
      <dgm:t>
        <a:bodyPr/>
        <a:lstStyle/>
        <a:p>
          <a:endParaRPr lang="en-US"/>
        </a:p>
      </dgm:t>
    </dgm:pt>
    <dgm:pt modelId="{405B6D35-761C-5143-9387-D7C23274ADF8}" type="sibTrans" cxnId="{954EC899-07FE-2546-A7D8-C0A567763AF7}">
      <dgm:prSet/>
      <dgm:spPr/>
      <dgm:t>
        <a:bodyPr/>
        <a:lstStyle/>
        <a:p>
          <a:endParaRPr lang="en-US"/>
        </a:p>
      </dgm:t>
    </dgm:pt>
    <dgm:pt modelId="{3F838E43-FCA7-1B44-9E18-060F05ED6AED}">
      <dgm:prSet phldrT="[Text]"/>
      <dgm:spPr/>
      <dgm:t>
        <a:bodyPr/>
        <a:lstStyle/>
        <a:p>
          <a:pPr rtl="0"/>
          <a:r>
            <a:rPr lang="en-US" dirty="0"/>
            <a:t>Renovation and Installation, Summer 2017</a:t>
          </a:r>
        </a:p>
      </dgm:t>
    </dgm:pt>
    <dgm:pt modelId="{3A5D230B-2FEA-DD4B-AFCE-6C10CF4471D9}" type="parTrans" cxnId="{0C4A5CA5-59B3-9C45-AAEF-68F3354973B8}">
      <dgm:prSet/>
      <dgm:spPr/>
      <dgm:t>
        <a:bodyPr/>
        <a:lstStyle/>
        <a:p>
          <a:endParaRPr lang="en-US"/>
        </a:p>
      </dgm:t>
    </dgm:pt>
    <dgm:pt modelId="{6E7E60FD-5F41-E341-A011-BAA1E8D8C073}" type="sibTrans" cxnId="{0C4A5CA5-59B3-9C45-AAEF-68F3354973B8}">
      <dgm:prSet/>
      <dgm:spPr/>
      <dgm:t>
        <a:bodyPr/>
        <a:lstStyle/>
        <a:p>
          <a:endParaRPr lang="en-US"/>
        </a:p>
      </dgm:t>
    </dgm:pt>
    <dgm:pt modelId="{8FDD44F7-3899-5543-AD3E-B0F5CF55EF2B}" type="pres">
      <dgm:prSet presAssocID="{31204A75-863E-134F-94D4-FFF0C5F80578}" presName="Name0" presStyleCnt="0">
        <dgm:presLayoutVars>
          <dgm:dir/>
          <dgm:resizeHandles val="exact"/>
        </dgm:presLayoutVars>
      </dgm:prSet>
      <dgm:spPr/>
    </dgm:pt>
    <dgm:pt modelId="{E17C1C15-62DE-FA4B-A606-38C5D26A9775}" type="pres">
      <dgm:prSet presAssocID="{3B3AD20B-E69C-5A4F-8494-8B2B56F45F5D}" presName="parTxOnly" presStyleLbl="node1" presStyleIdx="0" presStyleCnt="3">
        <dgm:presLayoutVars>
          <dgm:bulletEnabled val="1"/>
        </dgm:presLayoutVars>
      </dgm:prSet>
      <dgm:spPr/>
    </dgm:pt>
    <dgm:pt modelId="{70BECD52-5D3F-6C4D-AD32-BC5FD91D4C6A}" type="pres">
      <dgm:prSet presAssocID="{80C04F9F-51CD-DB43-80A1-CEB9540402C3}" presName="parSpace" presStyleCnt="0"/>
      <dgm:spPr/>
    </dgm:pt>
    <dgm:pt modelId="{DB13A95B-DDCB-C647-BC28-1568007CA457}" type="pres">
      <dgm:prSet presAssocID="{16FE212C-3BFB-424B-97D5-617FB36CE0A8}" presName="parTxOnly" presStyleLbl="node1" presStyleIdx="1" presStyleCnt="3">
        <dgm:presLayoutVars>
          <dgm:bulletEnabled val="1"/>
        </dgm:presLayoutVars>
      </dgm:prSet>
      <dgm:spPr/>
    </dgm:pt>
    <dgm:pt modelId="{914CA7AE-2A2D-DA4A-831F-8CC1B32C2825}" type="pres">
      <dgm:prSet presAssocID="{405B6D35-761C-5143-9387-D7C23274ADF8}" presName="parSpace" presStyleCnt="0"/>
      <dgm:spPr/>
    </dgm:pt>
    <dgm:pt modelId="{17E2192A-9C97-6843-8EEB-21C14F09281C}" type="pres">
      <dgm:prSet presAssocID="{3F838E43-FCA7-1B44-9E18-060F05ED6AED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F26C5305-EFDA-E847-BCE7-9DDAC98400BC}" srcId="{31204A75-863E-134F-94D4-FFF0C5F80578}" destId="{3B3AD20B-E69C-5A4F-8494-8B2B56F45F5D}" srcOrd="0" destOrd="0" parTransId="{A95AEBE2-A601-8A4D-A12A-A55301137C75}" sibTransId="{80C04F9F-51CD-DB43-80A1-CEB9540402C3}"/>
    <dgm:cxn modelId="{5E76F837-6731-954B-A92F-AB0E5D8F1420}" type="presOf" srcId="{3F838E43-FCA7-1B44-9E18-060F05ED6AED}" destId="{17E2192A-9C97-6843-8EEB-21C14F09281C}" srcOrd="0" destOrd="0" presId="urn:microsoft.com/office/officeart/2005/8/layout/hChevron3"/>
    <dgm:cxn modelId="{63714C94-82CF-CF43-A8CB-FEF54DDCC63E}" type="presOf" srcId="{3B3AD20B-E69C-5A4F-8494-8B2B56F45F5D}" destId="{E17C1C15-62DE-FA4B-A606-38C5D26A9775}" srcOrd="0" destOrd="0" presId="urn:microsoft.com/office/officeart/2005/8/layout/hChevron3"/>
    <dgm:cxn modelId="{954EC899-07FE-2546-A7D8-C0A567763AF7}" srcId="{31204A75-863E-134F-94D4-FFF0C5F80578}" destId="{16FE212C-3BFB-424B-97D5-617FB36CE0A8}" srcOrd="1" destOrd="0" parTransId="{54C33C21-F295-B54B-AFB1-69789A1A2B33}" sibTransId="{405B6D35-761C-5143-9387-D7C23274ADF8}"/>
    <dgm:cxn modelId="{0C4A5CA5-59B3-9C45-AAEF-68F3354973B8}" srcId="{31204A75-863E-134F-94D4-FFF0C5F80578}" destId="{3F838E43-FCA7-1B44-9E18-060F05ED6AED}" srcOrd="2" destOrd="0" parTransId="{3A5D230B-2FEA-DD4B-AFCE-6C10CF4471D9}" sibTransId="{6E7E60FD-5F41-E341-A011-BAA1E8D8C073}"/>
    <dgm:cxn modelId="{891A42E4-1959-0946-B07C-E15F83D3A5CB}" type="presOf" srcId="{16FE212C-3BFB-424B-97D5-617FB36CE0A8}" destId="{DB13A95B-DDCB-C647-BC28-1568007CA457}" srcOrd="0" destOrd="0" presId="urn:microsoft.com/office/officeart/2005/8/layout/hChevron3"/>
    <dgm:cxn modelId="{2A16CCEE-A939-924F-B432-3B2D9C3F1467}" type="presOf" srcId="{31204A75-863E-134F-94D4-FFF0C5F80578}" destId="{8FDD44F7-3899-5543-AD3E-B0F5CF55EF2B}" srcOrd="0" destOrd="0" presId="urn:microsoft.com/office/officeart/2005/8/layout/hChevron3"/>
    <dgm:cxn modelId="{5D5D8E07-EBF7-A145-91F3-CF8E1E32C246}" type="presParOf" srcId="{8FDD44F7-3899-5543-AD3E-B0F5CF55EF2B}" destId="{E17C1C15-62DE-FA4B-A606-38C5D26A9775}" srcOrd="0" destOrd="0" presId="urn:microsoft.com/office/officeart/2005/8/layout/hChevron3"/>
    <dgm:cxn modelId="{1022FF20-9095-F347-802F-0C58004EF68F}" type="presParOf" srcId="{8FDD44F7-3899-5543-AD3E-B0F5CF55EF2B}" destId="{70BECD52-5D3F-6C4D-AD32-BC5FD91D4C6A}" srcOrd="1" destOrd="0" presId="urn:microsoft.com/office/officeart/2005/8/layout/hChevron3"/>
    <dgm:cxn modelId="{9DB7B52F-B091-FC42-9991-0E61704D4984}" type="presParOf" srcId="{8FDD44F7-3899-5543-AD3E-B0F5CF55EF2B}" destId="{DB13A95B-DDCB-C647-BC28-1568007CA457}" srcOrd="2" destOrd="0" presId="urn:microsoft.com/office/officeart/2005/8/layout/hChevron3"/>
    <dgm:cxn modelId="{BD4B858A-5A7A-104E-9F90-9A20078332B2}" type="presParOf" srcId="{8FDD44F7-3899-5543-AD3E-B0F5CF55EF2B}" destId="{914CA7AE-2A2D-DA4A-831F-8CC1B32C2825}" srcOrd="3" destOrd="0" presId="urn:microsoft.com/office/officeart/2005/8/layout/hChevron3"/>
    <dgm:cxn modelId="{8BB97886-F77B-4E4E-B021-1E38EBAFA132}" type="presParOf" srcId="{8FDD44F7-3899-5543-AD3E-B0F5CF55EF2B}" destId="{17E2192A-9C97-6843-8EEB-21C14F09281C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7C1C15-62DE-FA4B-A606-38C5D26A9775}">
      <dsp:nvSpPr>
        <dsp:cNvPr id="0" name=""/>
        <dsp:cNvSpPr/>
      </dsp:nvSpPr>
      <dsp:spPr>
        <a:xfrm>
          <a:off x="3465" y="1569532"/>
          <a:ext cx="3030680" cy="121227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Active Learning Spaces Symposium, Philadelphia University</a:t>
          </a: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August 2016</a:t>
          </a:r>
        </a:p>
      </dsp:txBody>
      <dsp:txXfrm>
        <a:off x="3465" y="1569532"/>
        <a:ext cx="2727612" cy="1212272"/>
      </dsp:txXfrm>
    </dsp:sp>
    <dsp:sp modelId="{DB13A95B-DDCB-C647-BC28-1568007CA457}">
      <dsp:nvSpPr>
        <dsp:cNvPr id="0" name=""/>
        <dsp:cNvSpPr/>
      </dsp:nvSpPr>
      <dsp:spPr>
        <a:xfrm>
          <a:off x="2428009" y="1569532"/>
          <a:ext cx="3030680" cy="12122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Plan and Capital request, Fall 2017</a:t>
          </a:r>
        </a:p>
      </dsp:txBody>
      <dsp:txXfrm>
        <a:off x="3034145" y="1569532"/>
        <a:ext cx="1818408" cy="1212272"/>
      </dsp:txXfrm>
    </dsp:sp>
    <dsp:sp modelId="{17E2192A-9C97-6843-8EEB-21C14F09281C}">
      <dsp:nvSpPr>
        <dsp:cNvPr id="0" name=""/>
        <dsp:cNvSpPr/>
      </dsp:nvSpPr>
      <dsp:spPr>
        <a:xfrm>
          <a:off x="4852554" y="1569532"/>
          <a:ext cx="3030680" cy="12122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Renovation and Installation, Summer 2017</a:t>
          </a:r>
        </a:p>
      </dsp:txBody>
      <dsp:txXfrm>
        <a:off x="5458690" y="1569532"/>
        <a:ext cx="1818408" cy="12122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BFE3C-7DED-6C44-9A57-7C898F4C9F6B}" type="datetimeFigureOut">
              <a:rPr lang="en-US" smtClean="0"/>
              <a:t>3/18/18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A43B3-F78E-6047-9FA9-1EE9C6E7D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269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Mersive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Solstice, the second new tool introduced, is a wireless display technology that is installed in the classroom to promote wireless visual collaboration between personal devices, monitors, computers and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Wifi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connected devices in the classroom. </a:t>
            </a: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Mersive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Solstice provides the collaborative platform to work in small groups of 5 for team projects and connect to the classroom presentation system to share with the entire class.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A43B3-F78E-6047-9FA9-1EE9C6E7D8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83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Increased number of workstations (30 vs. 24)</a:t>
            </a:r>
          </a:p>
          <a:p>
            <a:pPr marL="0" indent="0">
              <a:buNone/>
            </a:pPr>
            <a:r>
              <a:rPr lang="en-US" dirty="0"/>
              <a:t>Allows for the instructor and librarian to move freely through the lab</a:t>
            </a:r>
          </a:p>
          <a:p>
            <a:pPr marL="0" indent="0">
              <a:buNone/>
            </a:pPr>
            <a:r>
              <a:rPr lang="en-US" dirty="0"/>
              <a:t>Allows for breakouts for guided team exercises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good use as a overflow group-work space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faculty like it for training (SAP for upper level Accounting, SPSS for Marketing)</a:t>
            </a:r>
          </a:p>
          <a:p>
            <a:pPr lvl="0"/>
            <a:r>
              <a:rPr lang="en-US" dirty="0"/>
              <a:t>Career services staff like it for open-period student sessions</a:t>
            </a:r>
          </a:p>
          <a:p>
            <a:pPr lvl="0"/>
            <a:r>
              <a:rPr lang="en-US" dirty="0"/>
              <a:t>easy to understand solstice software - so you don't need to use the lab workstations to use the pods (expandable, BYOD friendly)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A43B3-F78E-6047-9FA9-1EE9C6E7D8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82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received funding because we were including other departments, mainly academic technology and the office of teaching and learning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A43B3-F78E-6047-9FA9-1EE9C6E7D8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84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FDD8C-53C5-BD4C-A1C9-45790323C44D}" type="datetimeFigureOut">
              <a:rPr lang="en-US" smtClean="0"/>
              <a:t>3/18/18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D38F7-2439-0A4D-86D7-D983C472A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140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FDD8C-53C5-BD4C-A1C9-45790323C44D}" type="datetimeFigureOut">
              <a:rPr lang="en-US" smtClean="0"/>
              <a:t>3/18/18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D38F7-2439-0A4D-86D7-D983C472A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41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FDD8C-53C5-BD4C-A1C9-45790323C44D}" type="datetimeFigureOut">
              <a:rPr lang="en-US" smtClean="0"/>
              <a:t>3/18/18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D38F7-2439-0A4D-86D7-D983C472A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78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FDD8C-53C5-BD4C-A1C9-45790323C44D}" type="datetimeFigureOut">
              <a:rPr lang="en-US" smtClean="0"/>
              <a:t>3/18/18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D38F7-2439-0A4D-86D7-D983C472A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20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FDD8C-53C5-BD4C-A1C9-45790323C44D}" type="datetimeFigureOut">
              <a:rPr lang="en-US" smtClean="0"/>
              <a:t>3/18/18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D38F7-2439-0A4D-86D7-D983C472A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247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FDD8C-53C5-BD4C-A1C9-45790323C44D}" type="datetimeFigureOut">
              <a:rPr lang="en-US" smtClean="0"/>
              <a:t>3/18/18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D38F7-2439-0A4D-86D7-D983C472A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39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FDD8C-53C5-BD4C-A1C9-45790323C44D}" type="datetimeFigureOut">
              <a:rPr lang="en-US" smtClean="0"/>
              <a:t>3/18/18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D38F7-2439-0A4D-86D7-D983C472A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7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FDD8C-53C5-BD4C-A1C9-45790323C44D}" type="datetimeFigureOut">
              <a:rPr lang="en-US" smtClean="0"/>
              <a:t>3/18/18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D38F7-2439-0A4D-86D7-D983C472A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7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FDD8C-53C5-BD4C-A1C9-45790323C44D}" type="datetimeFigureOut">
              <a:rPr lang="en-US" smtClean="0"/>
              <a:t>3/18/18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D38F7-2439-0A4D-86D7-D983C472A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739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FDD8C-53C5-BD4C-A1C9-45790323C44D}" type="datetimeFigureOut">
              <a:rPr lang="en-US" smtClean="0"/>
              <a:t>3/18/18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D38F7-2439-0A4D-86D7-D983C472A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14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FDD8C-53C5-BD4C-A1C9-45790323C44D}" type="datetimeFigureOut">
              <a:rPr lang="en-US" smtClean="0"/>
              <a:t>3/18/18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D38F7-2439-0A4D-86D7-D983C472A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465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FDD8C-53C5-BD4C-A1C9-45790323C44D}" type="datetimeFigureOut">
              <a:rPr lang="en-US" smtClean="0"/>
              <a:t>3/18/18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D38F7-2439-0A4D-86D7-D983C472A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442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FEF9B-EBBA-4D42-820C-8562869C29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AF1C90-92C5-1542-8A22-84C4C2673B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6A724E-F749-224A-BBF8-9F3CFC7F72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09" y="532436"/>
            <a:ext cx="8134109" cy="555584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0687ABA-4C7D-9142-9702-8C5D471822A9}"/>
              </a:ext>
            </a:extLst>
          </p:cNvPr>
          <p:cNvSpPr/>
          <p:nvPr/>
        </p:nvSpPr>
        <p:spPr>
          <a:xfrm>
            <a:off x="1061977" y="1122364"/>
            <a:ext cx="618377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Post Learning Commons and Drexel Library </a:t>
            </a:r>
          </a:p>
          <a:p>
            <a:r>
              <a:rPr lang="en-US" sz="2800" dirty="0"/>
              <a:t>Saint Joseph’s University</a:t>
            </a:r>
          </a:p>
          <a:p>
            <a:endParaRPr lang="en-US" sz="2800" dirty="0"/>
          </a:p>
          <a:p>
            <a:r>
              <a:rPr lang="en-US" sz="2800" dirty="0"/>
              <a:t>Renovation of Library Instruction Lab 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Anne Krakow </a:t>
            </a:r>
          </a:p>
        </p:txBody>
      </p:sp>
    </p:spTree>
    <p:extLst>
      <p:ext uri="{BB962C8B-B14F-4D97-AF65-F5344CB8AC3E}">
        <p14:creationId xmlns:p14="http://schemas.microsoft.com/office/powerpoint/2010/main" val="663335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E6009-C517-0A42-9AAC-5C4B549E5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process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9853D98-271D-1E41-A9E9-6469630D28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54232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802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FDC37-794B-8642-9DAD-2DC3A5685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E2FC349-F181-8342-97A7-D7EF0B4D7B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4581" y="924361"/>
            <a:ext cx="5989562" cy="449217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E8B5D25-42A3-B948-8A41-E9F1BB94A672}"/>
              </a:ext>
            </a:extLst>
          </p:cNvPr>
          <p:cNvSpPr txBox="1"/>
          <p:nvPr/>
        </p:nvSpPr>
        <p:spPr>
          <a:xfrm>
            <a:off x="440871" y="1877786"/>
            <a:ext cx="222371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Six stations</a:t>
            </a:r>
          </a:p>
          <a:p>
            <a:endParaRPr lang="en-US" sz="2400" dirty="0"/>
          </a:p>
          <a:p>
            <a:r>
              <a:rPr lang="en-US" sz="2400" dirty="0"/>
              <a:t>Large screen, projector and podium for instructor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57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40CF7-7A7A-5E47-AAFF-F49804811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286" y="365126"/>
            <a:ext cx="2233914" cy="1325563"/>
          </a:xfrm>
        </p:spPr>
        <p:txBody>
          <a:bodyPr/>
          <a:lstStyle/>
          <a:p>
            <a:r>
              <a:rPr lang="en-US" dirty="0"/>
              <a:t>Pods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6CE47ED-B949-5B45-B740-2E46E3F2F1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36921" y="691306"/>
            <a:ext cx="5801784" cy="43513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9438A9-7BF1-4C4B-9D94-9B470F7CE69E}"/>
              </a:ext>
            </a:extLst>
          </p:cNvPr>
          <p:cNvSpPr txBox="1"/>
          <p:nvPr/>
        </p:nvSpPr>
        <p:spPr>
          <a:xfrm>
            <a:off x="509285" y="1690689"/>
            <a:ext cx="238087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Five individual desk tops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Main screen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Mersive</a:t>
            </a:r>
            <a:r>
              <a:rPr lang="en-US" sz="2400" dirty="0"/>
              <a:t> Solstice software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484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AB57-51C4-9F40-8A89-9ABDE65FC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Positive Feedback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B7110-B6E9-3C4A-ADF8-FCEF6FCCD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Increased number of workstations (30 vs. 24)</a:t>
            </a:r>
          </a:p>
          <a:p>
            <a:r>
              <a:rPr lang="en-US" dirty="0"/>
              <a:t>Allows for the instructor and librarian to move freely through the lab</a:t>
            </a:r>
          </a:p>
          <a:p>
            <a:r>
              <a:rPr lang="en-US" dirty="0"/>
              <a:t>Allows for breakouts for guided team exercises</a:t>
            </a:r>
          </a:p>
          <a:p>
            <a:pPr lvl="0"/>
            <a:r>
              <a:rPr lang="en-US" dirty="0"/>
              <a:t>Good use as a overflow group-work space</a:t>
            </a:r>
          </a:p>
          <a:p>
            <a:pPr lvl="0"/>
            <a:r>
              <a:rPr lang="en-US" dirty="0"/>
              <a:t>Faculty like it for training (SAP for upper level Accounting, SPSS for Marketing)</a:t>
            </a:r>
          </a:p>
          <a:p>
            <a:pPr lvl="0"/>
            <a:r>
              <a:rPr lang="en-US" dirty="0"/>
              <a:t>Career services staff like it for open-period student sessions</a:t>
            </a:r>
          </a:p>
          <a:p>
            <a:pPr lvl="0"/>
            <a:r>
              <a:rPr lang="en-US" dirty="0" err="1"/>
              <a:t>Mersive</a:t>
            </a:r>
            <a:r>
              <a:rPr lang="en-US" dirty="0"/>
              <a:t> solstice software easy to use</a:t>
            </a:r>
          </a:p>
        </p:txBody>
      </p:sp>
    </p:spTree>
    <p:extLst>
      <p:ext uri="{BB962C8B-B14F-4D97-AF65-F5344CB8AC3E}">
        <p14:creationId xmlns:p14="http://schemas.microsoft.com/office/powerpoint/2010/main" val="502427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3256D-86AE-E749-B55C-9A402E291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71FDC-6D93-B447-828B-BA75B76F6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1502229"/>
            <a:ext cx="6841671" cy="46747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Fall 2017</a:t>
            </a:r>
          </a:p>
          <a:p>
            <a:r>
              <a:rPr lang="en-US" dirty="0"/>
              <a:t>Instruction: 85</a:t>
            </a:r>
          </a:p>
          <a:p>
            <a:r>
              <a:rPr lang="en-US" dirty="0"/>
              <a:t>ATDL: 20</a:t>
            </a:r>
          </a:p>
          <a:p>
            <a:r>
              <a:rPr lang="en-US" dirty="0"/>
              <a:t>Library Staff: 2</a:t>
            </a:r>
          </a:p>
          <a:p>
            <a:r>
              <a:rPr lang="en-US" dirty="0"/>
              <a:t>Other: 16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Spring 2018 </a:t>
            </a:r>
          </a:p>
          <a:p>
            <a:r>
              <a:rPr lang="en-US" dirty="0"/>
              <a:t>Instruction: 69</a:t>
            </a:r>
          </a:p>
          <a:p>
            <a:r>
              <a:rPr lang="en-US" dirty="0"/>
              <a:t>ATDL: 19</a:t>
            </a:r>
          </a:p>
          <a:p>
            <a:r>
              <a:rPr lang="en-US" dirty="0"/>
              <a:t>Library Staff: 1</a:t>
            </a:r>
          </a:p>
          <a:p>
            <a:r>
              <a:rPr lang="en-US" dirty="0"/>
              <a:t>Other: 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750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0CE01-5551-C74F-B609-082A62920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use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99E93-982F-B845-B97E-D7FD84152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Academic technology: Faculty training and workshops (Canvas)</a:t>
            </a:r>
          </a:p>
          <a:p>
            <a:endParaRPr lang="en-US" dirty="0"/>
          </a:p>
          <a:p>
            <a:r>
              <a:rPr lang="en-US" dirty="0"/>
              <a:t>Career Services</a:t>
            </a:r>
          </a:p>
          <a:p>
            <a:endParaRPr lang="en-US" dirty="0"/>
          </a:p>
          <a:p>
            <a:r>
              <a:rPr lang="en-US" dirty="0"/>
              <a:t>Office of Teaching and Learning</a:t>
            </a:r>
          </a:p>
        </p:txBody>
      </p:sp>
    </p:spTree>
    <p:extLst>
      <p:ext uri="{BB962C8B-B14F-4D97-AF65-F5344CB8AC3E}">
        <p14:creationId xmlns:p14="http://schemas.microsoft.com/office/powerpoint/2010/main" val="674670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C07BE-D062-544B-BF3F-5C043F74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0939F-54D2-934F-B0A5-E7BF5C5AF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901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167</Words>
  <Application>Microsoft Macintosh PowerPoint</Application>
  <PresentationFormat>On-screen Show (4:3)</PresentationFormat>
  <Paragraphs>61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Planning process</vt:lpstr>
      <vt:lpstr>PowerPoint Presentation</vt:lpstr>
      <vt:lpstr>Pods</vt:lpstr>
      <vt:lpstr>Positive Feedback  </vt:lpstr>
      <vt:lpstr>PowerPoint Presentation</vt:lpstr>
      <vt:lpstr>Campus use  </vt:lpstr>
      <vt:lpstr>PowerPoint Presentation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15</cp:revision>
  <dcterms:created xsi:type="dcterms:W3CDTF">2018-03-18T16:13:49Z</dcterms:created>
  <dcterms:modified xsi:type="dcterms:W3CDTF">2018-03-19T03:30:52Z</dcterms:modified>
</cp:coreProperties>
</file>