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2" r:id="rId5"/>
    <p:sldId id="264" r:id="rId6"/>
    <p:sldId id="268" r:id="rId7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66693293773058E-2"/>
          <c:y val="3.3460331027619319E-2"/>
          <c:w val="0.91918644680284534"/>
          <c:h val="0.888479123745885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DVDs Total Circulation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Sheet1!$B$2:$B$17</c:f>
              <c:numCache>
                <c:formatCode>#,##0</c:formatCode>
                <c:ptCount val="14"/>
                <c:pt idx="0">
                  <c:v>29965</c:v>
                </c:pt>
                <c:pt idx="1">
                  <c:v>32997</c:v>
                </c:pt>
                <c:pt idx="2">
                  <c:v>45525</c:v>
                </c:pt>
                <c:pt idx="3">
                  <c:v>50770</c:v>
                </c:pt>
                <c:pt idx="4">
                  <c:v>43039</c:v>
                </c:pt>
                <c:pt idx="5">
                  <c:v>36900</c:v>
                </c:pt>
                <c:pt idx="6">
                  <c:v>26504</c:v>
                </c:pt>
                <c:pt idx="7">
                  <c:v>21180</c:v>
                </c:pt>
                <c:pt idx="8">
                  <c:v>15803</c:v>
                </c:pt>
                <c:pt idx="9">
                  <c:v>10284</c:v>
                </c:pt>
                <c:pt idx="10">
                  <c:v>7219</c:v>
                </c:pt>
                <c:pt idx="11">
                  <c:v>4060</c:v>
                </c:pt>
                <c:pt idx="12">
                  <c:v>2871</c:v>
                </c:pt>
                <c:pt idx="13">
                  <c:v>2004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33-4E5A-9748-08F45608ED4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5579680"/>
        <c:axId val="245580512"/>
      </c:lineChart>
      <c:catAx>
        <c:axId val="24557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580512"/>
        <c:crosses val="autoZero"/>
        <c:auto val="1"/>
        <c:lblAlgn val="ctr"/>
        <c:lblOffset val="100"/>
        <c:noMultiLvlLbl val="0"/>
      </c:catAx>
      <c:valAx>
        <c:axId val="24558051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579680"/>
        <c:crosses val="autoZero"/>
        <c:crossBetween val="between"/>
      </c:valAx>
      <c:spPr>
        <a:noFill/>
        <a:ln w="15875" cmpd="sng">
          <a:solidFill>
            <a:schemeClr val="accent1">
              <a:lumMod val="20000"/>
              <a:lumOff val="8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4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5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8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2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5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3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16C23-72E1-4EB6-B354-3B9D5D41A5B9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2454-A98F-4A74-90BF-CA57F8BFB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5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" y="578407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i="1" dirty="0" smtClean="0"/>
          </a:p>
          <a:p>
            <a:pPr marL="0" indent="0" algn="r">
              <a:buNone/>
            </a:pPr>
            <a:r>
              <a:rPr lang="en-US" sz="1600" b="1" i="1" dirty="0" smtClean="0"/>
              <a:t>March </a:t>
            </a:r>
            <a:r>
              <a:rPr lang="en-US" sz="1600" b="1" i="1" dirty="0"/>
              <a:t>2018</a:t>
            </a:r>
            <a:endParaRPr lang="en-US" sz="1600" dirty="0"/>
          </a:p>
          <a:p>
            <a:pPr marL="0" indent="0" algn="r">
              <a:buNone/>
            </a:pPr>
            <a:r>
              <a:rPr lang="en-US" sz="1600" b="1" i="1" dirty="0"/>
              <a:t>AJCU Library Deans and Directors Meeting</a:t>
            </a:r>
            <a:endParaRPr lang="en-US" sz="1600" dirty="0"/>
          </a:p>
          <a:p>
            <a:pPr marL="0" indent="0" algn="ctr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" b="1279"/>
          <a:stretch/>
        </p:blipFill>
        <p:spPr>
          <a:xfrm>
            <a:off x="1665888" y="146304"/>
            <a:ext cx="8860221" cy="590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0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849" y="153252"/>
            <a:ext cx="10515600" cy="716544"/>
          </a:xfrm>
        </p:spPr>
        <p:txBody>
          <a:bodyPr/>
          <a:lstStyle/>
          <a:p>
            <a:pPr algn="ctr"/>
            <a:r>
              <a:rPr lang="en-US" dirty="0" smtClean="0"/>
              <a:t>Fordham DVD Usage 2004 - </a:t>
            </a:r>
            <a:r>
              <a:rPr lang="en-US" sz="4000" dirty="0" smtClean="0"/>
              <a:t>2017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808003"/>
              </p:ext>
            </p:extLst>
          </p:nvPr>
        </p:nvGraphicFramePr>
        <p:xfrm>
          <a:off x="1918010" y="869796"/>
          <a:ext cx="7839309" cy="570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103">
                  <a:extLst>
                    <a:ext uri="{9D8B030D-6E8A-4147-A177-3AD203B41FA5}">
                      <a16:colId xmlns:a16="http://schemas.microsoft.com/office/drawing/2014/main" val="4138428299"/>
                    </a:ext>
                  </a:extLst>
                </a:gridCol>
                <a:gridCol w="2613103">
                  <a:extLst>
                    <a:ext uri="{9D8B030D-6E8A-4147-A177-3AD203B41FA5}">
                      <a16:colId xmlns:a16="http://schemas.microsoft.com/office/drawing/2014/main" val="2283168120"/>
                    </a:ext>
                  </a:extLst>
                </a:gridCol>
                <a:gridCol w="2613103">
                  <a:extLst>
                    <a:ext uri="{9D8B030D-6E8A-4147-A177-3AD203B41FA5}">
                      <a16:colId xmlns:a16="http://schemas.microsoft.com/office/drawing/2014/main" val="2060634711"/>
                    </a:ext>
                  </a:extLst>
                </a:gridCol>
              </a:tblGrid>
              <a:tr h="3554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Calendar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vs. Previous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DVDs Total Circulation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667757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29,965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814930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32,997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2812554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45,525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07923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50,770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2936370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43,039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4390386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36,900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114817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26,504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905388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3600997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15,803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677675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10,284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4182975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7,219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4132129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9107047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2,871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662936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2126090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08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7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Fordham DVD </a:t>
            </a:r>
            <a:r>
              <a:rPr lang="en-US" dirty="0" smtClean="0"/>
              <a:t>Circulation </a:t>
            </a:r>
            <a:r>
              <a:rPr lang="en-US" dirty="0"/>
              <a:t>2004 - </a:t>
            </a:r>
            <a:r>
              <a:rPr lang="en-US" sz="4000" dirty="0"/>
              <a:t>2017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529805"/>
              </p:ext>
            </p:extLst>
          </p:nvPr>
        </p:nvGraphicFramePr>
        <p:xfrm>
          <a:off x="838200" y="1371600"/>
          <a:ext cx="10515600" cy="467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6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692" y="167268"/>
            <a:ext cx="10290713" cy="6467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Fordham </a:t>
            </a:r>
            <a:r>
              <a:rPr lang="en-US" dirty="0" err="1" smtClean="0"/>
              <a:t>Kanopy</a:t>
            </a:r>
            <a:r>
              <a:rPr lang="en-US" dirty="0" smtClean="0"/>
              <a:t> Usage 2015 - 2017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424747"/>
              </p:ext>
            </p:extLst>
          </p:nvPr>
        </p:nvGraphicFramePr>
        <p:xfrm>
          <a:off x="485078" y="932409"/>
          <a:ext cx="10773939" cy="5513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463">
                  <a:extLst>
                    <a:ext uri="{9D8B030D-6E8A-4147-A177-3AD203B41FA5}">
                      <a16:colId xmlns:a16="http://schemas.microsoft.com/office/drawing/2014/main" val="2672825161"/>
                    </a:ext>
                  </a:extLst>
                </a:gridCol>
                <a:gridCol w="1914805">
                  <a:extLst>
                    <a:ext uri="{9D8B030D-6E8A-4147-A177-3AD203B41FA5}">
                      <a16:colId xmlns:a16="http://schemas.microsoft.com/office/drawing/2014/main" val="1631691459"/>
                    </a:ext>
                  </a:extLst>
                </a:gridCol>
                <a:gridCol w="1539134">
                  <a:extLst>
                    <a:ext uri="{9D8B030D-6E8A-4147-A177-3AD203B41FA5}">
                      <a16:colId xmlns:a16="http://schemas.microsoft.com/office/drawing/2014/main" val="1625212824"/>
                    </a:ext>
                  </a:extLst>
                </a:gridCol>
                <a:gridCol w="1539134">
                  <a:extLst>
                    <a:ext uri="{9D8B030D-6E8A-4147-A177-3AD203B41FA5}">
                      <a16:colId xmlns:a16="http://schemas.microsoft.com/office/drawing/2014/main" val="1303926892"/>
                    </a:ext>
                  </a:extLst>
                </a:gridCol>
                <a:gridCol w="1679226">
                  <a:extLst>
                    <a:ext uri="{9D8B030D-6E8A-4147-A177-3AD203B41FA5}">
                      <a16:colId xmlns:a16="http://schemas.microsoft.com/office/drawing/2014/main" val="87235134"/>
                    </a:ext>
                  </a:extLst>
                </a:gridCol>
                <a:gridCol w="1496698">
                  <a:extLst>
                    <a:ext uri="{9D8B030D-6E8A-4147-A177-3AD203B41FA5}">
                      <a16:colId xmlns:a16="http://schemas.microsoft.com/office/drawing/2014/main" val="246620063"/>
                    </a:ext>
                  </a:extLst>
                </a:gridCol>
                <a:gridCol w="1441479">
                  <a:extLst>
                    <a:ext uri="{9D8B030D-6E8A-4147-A177-3AD203B41FA5}">
                      <a16:colId xmlns:a16="http://schemas.microsoft.com/office/drawing/2014/main" val="4034378091"/>
                    </a:ext>
                  </a:extLst>
                </a:gridCol>
              </a:tblGrid>
              <a:tr h="41170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Visits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Pages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Plays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Minutes (000)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Pages/Visit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Plays/Visit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364708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904912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3,434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3,778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530942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431930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9,837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4,898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.66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935765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54236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15,849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21,306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36804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150143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04569"/>
                  </a:ext>
                </a:extLst>
              </a:tr>
              <a:tr h="9394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unique visitor sessions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video pages browsed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videos played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minutes viewed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pages per visit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plays per visit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973373"/>
                  </a:ext>
                </a:extLst>
              </a:tr>
              <a:tr h="4117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17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7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29" y="86345"/>
            <a:ext cx="10515600" cy="70539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Top Subjects Played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4793"/>
              </p:ext>
            </p:extLst>
          </p:nvPr>
        </p:nvGraphicFramePr>
        <p:xfrm>
          <a:off x="2798960" y="702523"/>
          <a:ext cx="6099714" cy="5950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411">
                  <a:extLst>
                    <a:ext uri="{9D8B030D-6E8A-4147-A177-3AD203B41FA5}">
                      <a16:colId xmlns:a16="http://schemas.microsoft.com/office/drawing/2014/main" val="2631775340"/>
                    </a:ext>
                  </a:extLst>
                </a:gridCol>
                <a:gridCol w="1282390">
                  <a:extLst>
                    <a:ext uri="{9D8B030D-6E8A-4147-A177-3AD203B41FA5}">
                      <a16:colId xmlns:a16="http://schemas.microsoft.com/office/drawing/2014/main" val="869101899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954274501"/>
                    </a:ext>
                  </a:extLst>
                </a:gridCol>
                <a:gridCol w="1405053">
                  <a:extLst>
                    <a:ext uri="{9D8B030D-6E8A-4147-A177-3AD203B41FA5}">
                      <a16:colId xmlns:a16="http://schemas.microsoft.com/office/drawing/2014/main" val="2916549201"/>
                    </a:ext>
                  </a:extLst>
                </a:gridCol>
                <a:gridCol w="1471962">
                  <a:extLst>
                    <a:ext uri="{9D8B030D-6E8A-4147-A177-3AD203B41FA5}">
                      <a16:colId xmlns:a16="http://schemas.microsoft.com/office/drawing/2014/main" val="3353110947"/>
                    </a:ext>
                  </a:extLst>
                </a:gridCol>
              </a:tblGrid>
              <a:tr h="3550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909977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Movies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5698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Politics &amp; Current Affairs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7575847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Documentaries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Media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3523583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World Cinema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Health &amp; Wellness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8747881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European/Baltic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3679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Early Film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526870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Drama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3409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Asian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991948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Classic Cinema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African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3582744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Psychology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Gender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8329159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Race &amp; Class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Media &amp; Popular Culture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9418737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Staff Picks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1638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Everyday Health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615855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Ethnicity &amp; Identity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1579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Comedy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0264991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Sociology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1537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 American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8320978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North American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1371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Art &amp; Artists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2810226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Historical Perspectives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9031887"/>
                  </a:ext>
                </a:extLst>
              </a:tr>
              <a:tr h="382078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History - Modern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Human Rights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4294749"/>
                  </a:ext>
                </a:extLst>
              </a:tr>
              <a:tr h="3550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Mental Health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LGBT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105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3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1778" y="719328"/>
            <a:ext cx="9680448" cy="5425440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14372" y="2039359"/>
            <a:ext cx="7975260" cy="27853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7500" b="0" spc="250" dirty="0" smtClean="0">
                <a:ln w="0">
                  <a:solidFill>
                    <a:schemeClr val="bg1">
                      <a:lumMod val="95000"/>
                      <a:alpha val="80000"/>
                    </a:schemeClr>
                  </a:solidFill>
                </a:ln>
                <a:solidFill>
                  <a:schemeClr val="bg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</a:t>
            </a:r>
            <a:r>
              <a:rPr lang="en-US" sz="17500" b="0" spc="250" dirty="0" smtClean="0">
                <a:ln w="0">
                  <a:solidFill>
                    <a:schemeClr val="bg2">
                      <a:lumMod val="50000"/>
                      <a:alpha val="80000"/>
                    </a:schemeClr>
                  </a:solidFill>
                </a:ln>
                <a:solidFill>
                  <a:schemeClr val="bg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sz="17500" b="0" spc="250" dirty="0" smtClean="0">
                <a:ln w="0">
                  <a:solidFill>
                    <a:schemeClr val="bg1">
                      <a:alpha val="80000"/>
                    </a:schemeClr>
                  </a:solidFill>
                </a:ln>
                <a:solidFill>
                  <a:schemeClr val="bg1">
                    <a:alpha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End</a:t>
            </a:r>
            <a:endParaRPr lang="en-US" sz="17500" b="0" spc="250" dirty="0">
              <a:ln w="0">
                <a:solidFill>
                  <a:schemeClr val="bg1">
                    <a:alpha val="80000"/>
                  </a:schemeClr>
                </a:solidFill>
              </a:ln>
              <a:solidFill>
                <a:schemeClr val="bg1">
                  <a:alpha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19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264</Words>
  <Application>Microsoft Office PowerPoint</Application>
  <PresentationFormat>Widescreen</PresentationFormat>
  <Paragraphs>150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Times New Roman</vt:lpstr>
      <vt:lpstr>Office Theme</vt:lpstr>
      <vt:lpstr>PowerPoint Presentation</vt:lpstr>
      <vt:lpstr>Fordham DVD Usage 2004 - 2017</vt:lpstr>
      <vt:lpstr>Fordham DVD Circulation 2004 - 2017</vt:lpstr>
      <vt:lpstr>Fordham Kanopy Usage 2015 - 2017</vt:lpstr>
      <vt:lpstr>Top Subjects Played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Fordham University Kanopy Usage</dc:title>
  <dc:creator>LYNN PARLIMAN</dc:creator>
  <cp:lastModifiedBy>Linda Anne Loschiavo</cp:lastModifiedBy>
  <cp:revision>45</cp:revision>
  <cp:lastPrinted>2018-03-14T20:18:46Z</cp:lastPrinted>
  <dcterms:created xsi:type="dcterms:W3CDTF">2018-03-14T19:25:10Z</dcterms:created>
  <dcterms:modified xsi:type="dcterms:W3CDTF">2018-03-16T14:37:04Z</dcterms:modified>
</cp:coreProperties>
</file>