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4" r:id="rId4"/>
    <p:sldId id="263" r:id="rId5"/>
    <p:sldId id="257" r:id="rId6"/>
    <p:sldId id="261" r:id="rId7"/>
    <p:sldId id="258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F4429-A5F2-47C9-ADEE-5A93611B14CA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F7C24-9C88-4B82-93D5-2CC16F71A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440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6F571-985D-43F3-AE0C-D8CA493D961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68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6F571-985D-43F3-AE0C-D8CA493D96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401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46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59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14460" y="2912971"/>
            <a:ext cx="10629840" cy="3213193"/>
          </a:xfrm>
        </p:spPr>
        <p:txBody>
          <a:bodyPr/>
          <a:lstStyle>
            <a:lvl1pPr marL="457200" marR="0" indent="-4572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3200">
                <a:latin typeface="Myriad Pro" pitchFamily="34" charset="0"/>
                <a:cs typeface="Myriad Pro" pitchFamily="34" charset="0"/>
              </a:defRPr>
            </a:lvl1pPr>
          </a:lstStyle>
          <a:p>
            <a:pPr eaLnBrk="1" hangingPunct="1"/>
            <a:r>
              <a:rPr lang="en-US" sz="3000" dirty="0">
                <a:cs typeface="Arial" charset="0"/>
              </a:rPr>
              <a:t>Chapter or point No. 1</a:t>
            </a:r>
          </a:p>
          <a:p>
            <a:pPr eaLnBrk="1" hangingPunct="1"/>
            <a:r>
              <a:rPr lang="en-US" sz="3000" dirty="0">
                <a:cs typeface="Arial" charset="0"/>
              </a:rPr>
              <a:t>Chapter or point No. 2</a:t>
            </a:r>
          </a:p>
          <a:p>
            <a:pPr eaLnBrk="1" hangingPunct="1"/>
            <a:r>
              <a:rPr lang="en-US" sz="3000" dirty="0">
                <a:cs typeface="Arial" charset="0"/>
              </a:rPr>
              <a:t>Chapter or point No. 3</a:t>
            </a:r>
          </a:p>
        </p:txBody>
      </p:sp>
      <p:pic>
        <p:nvPicPr>
          <p:cNvPr id="7" name="Picture 6" descr="bgrdTo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8651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14462" y="1769970"/>
            <a:ext cx="10629837" cy="1143000"/>
          </a:xfrm>
        </p:spPr>
        <p:txBody>
          <a:bodyPr>
            <a:normAutofit/>
          </a:bodyPr>
          <a:lstStyle>
            <a:lvl1pPr algn="l">
              <a:defRPr sz="3600" b="1" cap="all">
                <a:solidFill>
                  <a:srgbClr val="800000"/>
                </a:solidFill>
                <a:latin typeface="Myriad Pro" pitchFamily="34" charset="0"/>
                <a:cs typeface="Myriad Pro" pitchFamily="34" charset="0"/>
              </a:defRPr>
            </a:lvl1pPr>
          </a:lstStyle>
          <a:p>
            <a:r>
              <a:rPr lang="en-US" dirty="0"/>
              <a:t>Overview/summary</a:t>
            </a:r>
          </a:p>
        </p:txBody>
      </p:sp>
      <p:sp>
        <p:nvSpPr>
          <p:cNvPr id="6" name="Text Placehold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711201" y="6411503"/>
            <a:ext cx="5242983" cy="266700"/>
          </a:xfrm>
        </p:spPr>
        <p:txBody>
          <a:bodyPr lIns="0">
            <a:normAutofit/>
          </a:bodyPr>
          <a:lstStyle>
            <a:lvl1pPr marL="0" indent="0" eaLnBrk="1" hangingPunct="1">
              <a:buNone/>
              <a:defRPr sz="900" kern="900" cap="all" spc="300" baseline="0">
                <a:solidFill>
                  <a:schemeClr val="tx1">
                    <a:lumMod val="50000"/>
                    <a:lumOff val="50000"/>
                  </a:schemeClr>
                </a:solidFill>
                <a:latin typeface="Myriad Pro"/>
                <a:cs typeface="Myriad Pro"/>
              </a:defRPr>
            </a:lvl1pPr>
          </a:lstStyle>
          <a:p>
            <a:pPr eaLnBrk="1" hangingPunct="1"/>
            <a:r>
              <a:rPr lang="en-US" sz="900" dirty="0">
                <a:solidFill>
                  <a:srgbClr val="7F7F7F"/>
                </a:solidFill>
              </a:rPr>
              <a:t>Type LOYOLA UNIVERSITY CHICAGO, if needed</a:t>
            </a:r>
          </a:p>
        </p:txBody>
      </p:sp>
    </p:spTree>
    <p:extLst>
      <p:ext uri="{BB962C8B-B14F-4D97-AF65-F5344CB8AC3E}">
        <p14:creationId xmlns:p14="http://schemas.microsoft.com/office/powerpoint/2010/main" val="1726205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checkersMaroonFinal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445794"/>
            <a:ext cx="8534400" cy="1383243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i="1" baseline="0">
                <a:solidFill>
                  <a:schemeClr val="bg1"/>
                </a:solidFill>
                <a:latin typeface="Minion Pro" pitchFamily="18" charset="0"/>
                <a:cs typeface="Minion Pro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Support headline goes here. One or two lines.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501948"/>
            <a:ext cx="10363200" cy="1470025"/>
          </a:xfrm>
        </p:spPr>
        <p:txBody>
          <a:bodyPr>
            <a:normAutofit/>
          </a:bodyPr>
          <a:lstStyle>
            <a:lvl1pPr>
              <a:defRPr sz="1800" b="1" cap="all">
                <a:solidFill>
                  <a:srgbClr val="FFCC00"/>
                </a:solidFill>
                <a:latin typeface="Myriad Pro" pitchFamily="34" charset="0"/>
                <a:cs typeface="Myriad Pro" pitchFamily="34" charset="0"/>
              </a:defRPr>
            </a:lvl1pPr>
          </a:lstStyle>
          <a:p>
            <a:r>
              <a:rPr lang="en-US" dirty="0"/>
              <a:t>CLICK TO EDIT DEPARTMENT NAME HERE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1828800" y="2468053"/>
            <a:ext cx="8534400" cy="860453"/>
          </a:xfrm>
        </p:spPr>
        <p:txBody>
          <a:bodyPr>
            <a:normAutofit/>
          </a:bodyPr>
          <a:lstStyle>
            <a:lvl1pPr marL="0" indent="0" algn="ctr">
              <a:buNone/>
              <a:defRPr sz="5400" b="1" cap="all" baseline="0">
                <a:solidFill>
                  <a:srgbClr val="FFFFFF"/>
                </a:solidFill>
                <a:latin typeface="Myriad Pro" pitchFamily="34" charset="0"/>
                <a:cs typeface="Myriad Pro" pitchFamily="34" charset="0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  <p:pic>
        <p:nvPicPr>
          <p:cNvPr id="6" name="Picture 6" descr="LUC_reversed_color_notag.ti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034" y="5105401"/>
            <a:ext cx="141393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012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57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11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66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65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7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33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6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81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40F45-5631-4498-846C-D28815D4F7FC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7969F-D2A0-44C6-91E2-A559092EC5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31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New Jobs for Librarians</a:t>
            </a:r>
            <a:br>
              <a:rPr lang="en-US" b="1" dirty="0" smtClean="0"/>
            </a:br>
            <a:r>
              <a:rPr lang="en-US" b="1" dirty="0" smtClean="0"/>
              <a:t>Loyola University Chicago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04580"/>
            <a:ext cx="9144000" cy="12680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Marianne Ryan</a:t>
            </a:r>
          </a:p>
          <a:p>
            <a:r>
              <a:rPr lang="en-US" dirty="0" smtClean="0"/>
              <a:t>AJCU </a:t>
            </a:r>
            <a:r>
              <a:rPr lang="en-US" dirty="0"/>
              <a:t>Annual Conference – </a:t>
            </a:r>
            <a:r>
              <a:rPr lang="en-US" dirty="0" smtClean="0"/>
              <a:t>Loyola Marymount University</a:t>
            </a:r>
            <a:endParaRPr lang="en-US" dirty="0"/>
          </a:p>
          <a:p>
            <a:r>
              <a:rPr lang="en-US" dirty="0" smtClean="0"/>
              <a:t>March 19, 2018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1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2860" y="1825625"/>
            <a:ext cx="11033185" cy="435133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Lens of new </a:t>
            </a:r>
            <a:r>
              <a:rPr lang="en-US" sz="3200" dirty="0" smtClean="0"/>
              <a:t>leadership</a:t>
            </a:r>
          </a:p>
          <a:p>
            <a:pPr marL="0" indent="0">
              <a:buNone/>
            </a:pPr>
            <a:endParaRPr lang="en-US" sz="3200" dirty="0" smtClean="0"/>
          </a:p>
          <a:p>
            <a:r>
              <a:rPr lang="en-US" sz="3200" dirty="0" smtClean="0"/>
              <a:t>Opportunity </a:t>
            </a:r>
            <a:r>
              <a:rPr lang="en-US" sz="3200" dirty="0" smtClean="0"/>
              <a:t>of vacant </a:t>
            </a:r>
            <a:r>
              <a:rPr lang="en-US" sz="3200" dirty="0" smtClean="0"/>
              <a:t>positions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 smtClean="0"/>
              <a:t> Alignment with evolving academic library </a:t>
            </a:r>
            <a:r>
              <a:rPr lang="en-US" sz="3200" dirty="0" smtClean="0"/>
              <a:t>directions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3200" dirty="0"/>
              <a:t> </a:t>
            </a:r>
            <a:r>
              <a:rPr lang="en-US" sz="3200" dirty="0" smtClean="0"/>
              <a:t>Alignment with university’s strategic plan and priorities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r>
              <a:rPr lang="en-US" sz="3200" dirty="0" smtClean="0"/>
              <a:t>Expectations </a:t>
            </a:r>
            <a:r>
              <a:rPr lang="en-US" sz="3200" dirty="0"/>
              <a:t>of university administration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3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16468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895600" y="2754172"/>
            <a:ext cx="6400800" cy="1383243"/>
          </a:xfrm>
        </p:spPr>
        <p:txBody>
          <a:bodyPr/>
          <a:lstStyle/>
          <a:p>
            <a:r>
              <a:rPr lang="en-US" dirty="0"/>
              <a:t>Current Organizational Structure Analysis</a:t>
            </a:r>
          </a:p>
          <a:p>
            <a:r>
              <a:rPr lang="en-US" dirty="0"/>
              <a:t>FY 2019 Staffing Plan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895600" y="2058613"/>
            <a:ext cx="6400800" cy="86045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Human Capital Management </a:t>
            </a:r>
          </a:p>
        </p:txBody>
      </p:sp>
    </p:spTree>
    <p:extLst>
      <p:ext uri="{BB962C8B-B14F-4D97-AF65-F5344CB8AC3E}">
        <p14:creationId xmlns:p14="http://schemas.microsoft.com/office/powerpoint/2010/main" val="315769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25663" y="1573427"/>
            <a:ext cx="8139616" cy="50333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800" b="1" dirty="0">
                <a:solidFill>
                  <a:srgbClr val="800000"/>
                </a:solidFill>
              </a:rPr>
              <a:t>Organizational Chart Review</a:t>
            </a:r>
          </a:p>
          <a:p>
            <a:r>
              <a:rPr lang="en-US" sz="6400" dirty="0">
                <a:latin typeface="+mn-lt"/>
              </a:rPr>
              <a:t>Any expected transitions (retirements, transfers)?</a:t>
            </a:r>
          </a:p>
          <a:p>
            <a:endParaRPr lang="en-US" sz="6400" dirty="0">
              <a:latin typeface="+mn-lt"/>
            </a:endParaRPr>
          </a:p>
          <a:p>
            <a:r>
              <a:rPr lang="en-US" sz="6400" dirty="0">
                <a:latin typeface="+mn-lt"/>
              </a:rPr>
              <a:t>Are new hires going to replace current employees or go into new types of jobs?</a:t>
            </a:r>
          </a:p>
          <a:p>
            <a:pPr lvl="1"/>
            <a:endParaRPr lang="en-US" sz="6400" dirty="0"/>
          </a:p>
          <a:p>
            <a:r>
              <a:rPr lang="en-US" sz="6400" dirty="0">
                <a:solidFill>
                  <a:srgbClr val="E9A311"/>
                </a:solidFill>
                <a:latin typeface="+mn-lt"/>
              </a:rPr>
              <a:t>Do any positions have additional capacity?</a:t>
            </a:r>
          </a:p>
          <a:p>
            <a:endParaRPr lang="en-US" sz="6400" dirty="0">
              <a:latin typeface="+mn-lt"/>
            </a:endParaRPr>
          </a:p>
          <a:p>
            <a:r>
              <a:rPr lang="en-US" sz="6400" dirty="0">
                <a:latin typeface="+mn-lt"/>
              </a:rPr>
              <a:t>Which positions could be shared with another division/school?</a:t>
            </a:r>
          </a:p>
          <a:p>
            <a:endParaRPr lang="en-US" sz="6400" dirty="0">
              <a:latin typeface="+mn-lt"/>
            </a:endParaRPr>
          </a:p>
          <a:p>
            <a:r>
              <a:rPr lang="en-US" sz="6400" dirty="0">
                <a:solidFill>
                  <a:srgbClr val="E9A311"/>
                </a:solidFill>
                <a:latin typeface="+mn-lt"/>
              </a:rPr>
              <a:t>Can managers increase span of control (i.e., manage more staff)? </a:t>
            </a:r>
          </a:p>
          <a:p>
            <a:pPr marL="457200" lvl="1" indent="0">
              <a:buNone/>
            </a:pPr>
            <a:endParaRPr lang="en-US" sz="6400" dirty="0"/>
          </a:p>
          <a:p>
            <a:r>
              <a:rPr lang="en-US" sz="6400" dirty="0">
                <a:solidFill>
                  <a:srgbClr val="E9A311"/>
                </a:solidFill>
                <a:latin typeface="+mn-lt"/>
              </a:rPr>
              <a:t>Is centralizing the functions of a position (along with other existing like positions) an option to reduce duplication and costs?</a:t>
            </a:r>
          </a:p>
          <a:p>
            <a:endParaRPr lang="en-US" sz="6400" dirty="0">
              <a:latin typeface="+mn-lt"/>
            </a:endParaRPr>
          </a:p>
          <a:p>
            <a:r>
              <a:rPr lang="en-US" sz="6400" dirty="0">
                <a:latin typeface="+mn-lt"/>
              </a:rPr>
              <a:t>Which positions are mission critical?</a:t>
            </a:r>
          </a:p>
          <a:p>
            <a:pPr marL="0" indent="0">
              <a:buNone/>
            </a:pPr>
            <a:endParaRPr lang="en-US" sz="6400" dirty="0">
              <a:latin typeface="+mn-lt"/>
            </a:endParaRPr>
          </a:p>
          <a:p>
            <a:r>
              <a:rPr lang="en-US" sz="6400" dirty="0">
                <a:latin typeface="+mn-lt"/>
              </a:rPr>
              <a:t>Is the scope of the position clearly defined so that it does not overlap with other positions?</a:t>
            </a:r>
          </a:p>
          <a:p>
            <a:pPr marL="0" indent="0">
              <a:buNone/>
            </a:pPr>
            <a:endParaRPr lang="en-US" sz="6400" dirty="0">
              <a:latin typeface="+mn-lt"/>
            </a:endParaRPr>
          </a:p>
          <a:p>
            <a:r>
              <a:rPr lang="en-US" sz="6400" dirty="0">
                <a:latin typeface="+mn-lt"/>
              </a:rPr>
              <a:t>Is improvement in performance needed?</a:t>
            </a:r>
          </a:p>
          <a:p>
            <a:pPr marL="0" indent="0">
              <a:buNone/>
            </a:pPr>
            <a:endParaRPr lang="en-US" sz="6200" dirty="0"/>
          </a:p>
          <a:p>
            <a:endParaRPr lang="en-US" sz="6200" dirty="0"/>
          </a:p>
          <a:p>
            <a:endParaRPr lang="en-US" sz="6200" dirty="0"/>
          </a:p>
          <a:p>
            <a:pPr marL="457200" lvl="1" indent="0">
              <a:buNone/>
            </a:pPr>
            <a:endParaRPr lang="en-US" sz="5000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12808" y="296562"/>
            <a:ext cx="9946255" cy="1276864"/>
          </a:xfrm>
        </p:spPr>
        <p:txBody>
          <a:bodyPr>
            <a:normAutofit/>
          </a:bodyPr>
          <a:lstStyle/>
          <a:p>
            <a:r>
              <a:rPr lang="en-US" dirty="0" smtClean="0"/>
              <a:t>current </a:t>
            </a:r>
            <a:r>
              <a:rPr lang="en-US" dirty="0"/>
              <a:t>organizational structure</a:t>
            </a:r>
          </a:p>
        </p:txBody>
      </p:sp>
    </p:spTree>
    <p:extLst>
      <p:ext uri="{BB962C8B-B14F-4D97-AF65-F5344CB8AC3E}">
        <p14:creationId xmlns:p14="http://schemas.microsoft.com/office/powerpoint/2010/main" val="20388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567" y="0"/>
            <a:ext cx="88968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3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How?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D63B-1787-2A49-9732-5E4514905736}" type="slidenum">
              <a:rPr lang="en-US" smtClean="0"/>
              <a:t>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8200" y="2087503"/>
            <a:ext cx="103531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Grounding </a:t>
            </a:r>
            <a:r>
              <a:rPr lang="en-US" sz="3200" dirty="0"/>
              <a:t>in reasonable goals identified by library-wide </a:t>
            </a:r>
            <a:r>
              <a:rPr lang="en-US" sz="3200" dirty="0" smtClean="0"/>
              <a:t>participation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Framing </a:t>
            </a:r>
            <a:r>
              <a:rPr lang="en-US" sz="3200" dirty="0"/>
              <a:t>within the university’s strategic </a:t>
            </a:r>
            <a:r>
              <a:rPr lang="en-US" sz="3200" dirty="0" smtClean="0"/>
              <a:t>vision and HCMI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 </a:t>
            </a:r>
            <a:r>
              <a:rPr lang="en-US" sz="3200" dirty="0" smtClean="0"/>
              <a:t>Investing in </a:t>
            </a:r>
            <a:r>
              <a:rPr lang="en-US" sz="3200" dirty="0"/>
              <a:t>staff and </a:t>
            </a:r>
            <a:r>
              <a:rPr lang="en-US" sz="3200" dirty="0" smtClean="0"/>
              <a:t>committing to make </a:t>
            </a:r>
            <a:r>
              <a:rPr lang="en-US" sz="3200" dirty="0"/>
              <a:t>the libraries </a:t>
            </a:r>
            <a:r>
              <a:rPr lang="en-US" sz="3200" dirty="0" smtClean="0"/>
              <a:t>  more </a:t>
            </a:r>
            <a:r>
              <a:rPr lang="en-US" sz="3200" dirty="0"/>
              <a:t>vibrant, </a:t>
            </a:r>
            <a:r>
              <a:rPr lang="en-US" sz="3200" dirty="0" smtClean="0"/>
              <a:t>equitable, </a:t>
            </a:r>
            <a:r>
              <a:rPr lang="en-US" sz="3200" dirty="0" smtClean="0"/>
              <a:t>collaborative, and </a:t>
            </a:r>
            <a:r>
              <a:rPr lang="en-US" sz="3200" dirty="0"/>
              <a:t>distinctive</a:t>
            </a:r>
          </a:p>
        </p:txBody>
      </p:sp>
    </p:spTree>
    <p:extLst>
      <p:ext uri="{BB962C8B-B14F-4D97-AF65-F5344CB8AC3E}">
        <p14:creationId xmlns:p14="http://schemas.microsoft.com/office/powerpoint/2010/main" val="189493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Old becomes new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72001"/>
          </a:xfrm>
        </p:spPr>
        <p:txBody>
          <a:bodyPr>
            <a:noAutofit/>
          </a:bodyPr>
          <a:lstStyle/>
          <a:p>
            <a:r>
              <a:rPr lang="en-US" sz="3000" dirty="0" smtClean="0"/>
              <a:t>Reference &amp; Instruction Librarian – Government Information </a:t>
            </a:r>
          </a:p>
          <a:p>
            <a:pPr marL="0" indent="0">
              <a:buNone/>
            </a:pPr>
            <a:r>
              <a:rPr lang="en-US" sz="3000" dirty="0" smtClean="0">
                <a:sym typeface="Wingdings" panose="05000000000000000000" pitchFamily="2" charset="2"/>
              </a:rPr>
              <a:t>    Civic Engagement Coordinator</a:t>
            </a:r>
          </a:p>
          <a:p>
            <a:r>
              <a:rPr lang="en-US" sz="3000" dirty="0" smtClean="0">
                <a:sym typeface="Wingdings" panose="05000000000000000000" pitchFamily="2" charset="2"/>
              </a:rPr>
              <a:t>Reference &amp; Instruction Librarian – Chemistry &amp; Nursing </a:t>
            </a:r>
          </a:p>
          <a:p>
            <a:pPr marL="0" indent="0">
              <a:buNone/>
            </a:pPr>
            <a:r>
              <a:rPr lang="en-US" sz="3000" dirty="0" smtClean="0">
                <a:sym typeface="Wingdings" panose="05000000000000000000" pitchFamily="2" charset="2"/>
              </a:rPr>
              <a:t>   </a:t>
            </a:r>
            <a:r>
              <a:rPr lang="en-US" sz="3000" dirty="0">
                <a:sym typeface="Wingdings" panose="05000000000000000000" pitchFamily="2" charset="2"/>
              </a:rPr>
              <a:t> </a:t>
            </a:r>
            <a:r>
              <a:rPr lang="en-US" sz="3000" dirty="0" smtClean="0">
                <a:sym typeface="Wingdings" panose="05000000000000000000" pitchFamily="2" charset="2"/>
              </a:rPr>
              <a:t>Assessment Coordinator</a:t>
            </a:r>
          </a:p>
          <a:p>
            <a:r>
              <a:rPr lang="en-US" sz="3000" dirty="0" smtClean="0">
                <a:sym typeface="Wingdings" panose="05000000000000000000" pitchFamily="2" charset="2"/>
              </a:rPr>
              <a:t>Reference &amp; Instruction Librarian – Math &amp; Computer Science </a:t>
            </a:r>
          </a:p>
          <a:p>
            <a:pPr marL="0" indent="0">
              <a:buNone/>
            </a:pPr>
            <a:r>
              <a:rPr lang="en-US" sz="3000" dirty="0">
                <a:sym typeface="Wingdings" panose="05000000000000000000" pitchFamily="2" charset="2"/>
              </a:rPr>
              <a:t> </a:t>
            </a:r>
            <a:r>
              <a:rPr lang="en-US" sz="3000" dirty="0" smtClean="0">
                <a:sym typeface="Wingdings" panose="05000000000000000000" pitchFamily="2" charset="2"/>
              </a:rPr>
              <a:t>   Organizational Development Specialist</a:t>
            </a:r>
          </a:p>
          <a:p>
            <a:r>
              <a:rPr lang="en-US" sz="3000" dirty="0" smtClean="0">
                <a:sym typeface="Wingdings" panose="05000000000000000000" pitchFamily="2" charset="2"/>
              </a:rPr>
              <a:t>Cataloging Assistant and Serials Assistant </a:t>
            </a:r>
          </a:p>
          <a:p>
            <a:pPr marL="0" indent="0">
              <a:buNone/>
            </a:pPr>
            <a:r>
              <a:rPr lang="en-US" sz="3000" dirty="0">
                <a:sym typeface="Wingdings" panose="05000000000000000000" pitchFamily="2" charset="2"/>
              </a:rPr>
              <a:t> </a:t>
            </a:r>
            <a:r>
              <a:rPr lang="en-US" sz="3000" dirty="0" smtClean="0">
                <a:sym typeface="Wingdings" panose="05000000000000000000" pitchFamily="2" charset="2"/>
              </a:rPr>
              <a:t>   combined to become Metadata Librarian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5425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5886"/>
            <a:ext cx="10515600" cy="468414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Being short staffed as (at least) a short-term way of life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“I didn’t think this included </a:t>
            </a:r>
            <a:r>
              <a:rPr lang="en-US" i="1" dirty="0" smtClean="0"/>
              <a:t>my</a:t>
            </a:r>
            <a:r>
              <a:rPr lang="en-US" dirty="0" smtClean="0"/>
              <a:t> department.”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You can’t please everyone . . 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Waiting for the other shoe to drop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“Will we have to apply for our jobs?”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Diversity and inclusion—except . . 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30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316</Words>
  <Application>Microsoft Office PowerPoint</Application>
  <PresentationFormat>Widescreen</PresentationFormat>
  <Paragraphs>68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Minion Pro</vt:lpstr>
      <vt:lpstr>Myriad Pro</vt:lpstr>
      <vt:lpstr>Wingdings</vt:lpstr>
      <vt:lpstr>Office Theme</vt:lpstr>
      <vt:lpstr>New Jobs for Librarians Loyola University Chicago</vt:lpstr>
      <vt:lpstr>Why?</vt:lpstr>
      <vt:lpstr>PowerPoint Presentation</vt:lpstr>
      <vt:lpstr>current organizational structure</vt:lpstr>
      <vt:lpstr>PowerPoint Presentation</vt:lpstr>
      <vt:lpstr>How?</vt:lpstr>
      <vt:lpstr>Old becomes new</vt:lpstr>
      <vt:lpstr>Challenges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Ryan, Marianne</dc:creator>
  <cp:lastModifiedBy>Ryan, Marianne</cp:lastModifiedBy>
  <cp:revision>7</cp:revision>
  <dcterms:created xsi:type="dcterms:W3CDTF">2018-03-19T04:03:38Z</dcterms:created>
  <dcterms:modified xsi:type="dcterms:W3CDTF">2018-03-19T13:46:57Z</dcterms:modified>
</cp:coreProperties>
</file>