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y="5143500" cx="9144000"/>
  <p:notesSz cx="6858000" cy="9144000"/>
  <p:embeddedFontLst>
    <p:embeddedFont>
      <p:font typeface="Average"/>
      <p:regular r:id="rId38"/>
    </p:embeddedFont>
    <p:embeddedFont>
      <p:font typeface="Oswald"/>
      <p:regular r:id="rId39"/>
      <p:bold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swald-bold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font" Target="fonts/Oswald-regular.fntdata"/><Relationship Id="rId16" Type="http://schemas.openxmlformats.org/officeDocument/2006/relationships/slide" Target="slides/slide12.xml"/><Relationship Id="rId38" Type="http://schemas.openxmlformats.org/officeDocument/2006/relationships/font" Target="fonts/Average-regular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Shape 11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Shape 14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Shape 15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51" name="Shape 5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Shape 2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Shape 4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Shape 42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Shape 43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hatisdigitalhumanities.com/" TargetMode="External"/><Relationship Id="rId4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ctrTitle"/>
          </p:nvPr>
        </p:nvSpPr>
        <p:spPr>
          <a:xfrm>
            <a:off x="264925" y="990800"/>
            <a:ext cx="87168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State of the Art:</a:t>
            </a:r>
            <a:endParaRPr sz="4200"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Libraries &amp; Digital Humanities, Right Now</a:t>
            </a:r>
            <a:endParaRPr sz="4200"/>
          </a:p>
        </p:txBody>
      </p:sp>
      <p:sp>
        <p:nvSpPr>
          <p:cNvPr id="60" name="Shape 60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Miriam Posner, University of California, Los Angeles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Slides &amp; links: bit.ly/posnerajcu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Presented</a:t>
            </a:r>
            <a:endParaRPr/>
          </a:p>
        </p:txBody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Visualized</a:t>
            </a:r>
            <a:endParaRPr sz="1800"/>
          </a:p>
          <a:p>
            <a:pPr indent="0" lvl="0" marL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Made web-accessible</a:t>
            </a:r>
            <a:endParaRPr sz="1800"/>
          </a:p>
          <a:p>
            <a:pPr indent="0" lvl="0" marL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Mapped</a:t>
            </a:r>
            <a:endParaRPr sz="1800"/>
          </a:p>
          <a:p>
            <a:pPr indent="0" lvl="0" marL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Made searchable</a:t>
            </a:r>
            <a:endParaRPr sz="1800"/>
          </a:p>
          <a:p>
            <a:pPr indent="0" lvl="0" marL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Made interactive</a:t>
            </a:r>
            <a:endParaRPr sz="1800"/>
          </a:p>
          <a:p>
            <a:pPr indent="0" lvl="0" marL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Shape 112"/>
          <p:cNvSpPr txBox="1"/>
          <p:nvPr>
            <p:ph idx="2" type="body"/>
          </p:nvPr>
        </p:nvSpPr>
        <p:spPr>
          <a:xfrm>
            <a:off x="2661525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Rendered in 3D</a:t>
            </a:r>
            <a:endParaRPr sz="1800"/>
          </a:p>
          <a:p>
            <a:pPr indent="0" lvl="0" marL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Incorporated in a multimedia story</a:t>
            </a:r>
            <a:endParaRPr sz="1800"/>
          </a:p>
          <a:p>
            <a:pPr indent="0" lvl="0" marL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Deformed</a:t>
            </a:r>
            <a:endParaRPr sz="1800"/>
          </a:p>
          <a:p>
            <a:pPr indent="0" lvl="0" marL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Incorporated in an article</a:t>
            </a:r>
            <a:endParaRPr sz="1800"/>
          </a:p>
          <a:p>
            <a:pPr indent="0" lvl="0" marL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...et cetera!</a:t>
            </a:r>
            <a:endParaRPr sz="1800"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6013" y="205800"/>
            <a:ext cx="6471965" cy="483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1738" y="152400"/>
            <a:ext cx="6440519" cy="483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3413" y="152400"/>
            <a:ext cx="6457163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1825" y="66750"/>
            <a:ext cx="5797499" cy="448522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 txBox="1"/>
          <p:nvPr>
            <p:ph idx="4294967295" type="subTitle"/>
          </p:nvPr>
        </p:nvSpPr>
        <p:spPr>
          <a:xfrm>
            <a:off x="2174375" y="4613850"/>
            <a:ext cx="4952400" cy="5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https://archive.org/details/howdidtheymakethat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>
            <p:ph type="title"/>
          </p:nvPr>
        </p:nvSpPr>
        <p:spPr>
          <a:xfrm>
            <a:off x="311700" y="19093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0"/>
              <a:t>How do libraries do digital humanities?</a:t>
            </a:r>
            <a:endParaRPr sz="9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>
            <p:ph type="title"/>
          </p:nvPr>
        </p:nvSpPr>
        <p:spPr>
          <a:xfrm>
            <a:off x="808625" y="18405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Models</a:t>
            </a:r>
            <a:endParaRPr>
              <a:solidFill>
                <a:schemeClr val="accent4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Dedicated center and staff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Distributed approach (multiple hubs)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One expert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Distributed expertise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type="title"/>
          </p:nvPr>
        </p:nvSpPr>
        <p:spPr>
          <a:xfrm>
            <a:off x="275225" y="178750"/>
            <a:ext cx="4798500" cy="47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Activities</a:t>
            </a:r>
            <a:endParaRPr>
              <a:solidFill>
                <a:schemeClr val="accent4"/>
              </a:solidFill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Workshops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Provision of data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Data curation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Consultations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Project partnerships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Grantwriting &amp; advice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Char char="●"/>
            </a:pPr>
            <a:r>
              <a:rPr lang="en"/>
              <a:t>Preservation</a:t>
            </a:r>
            <a:endParaRPr/>
          </a:p>
        </p:txBody>
      </p:sp>
      <p:sp>
        <p:nvSpPr>
          <p:cNvPr id="149" name="Shape 149"/>
          <p:cNvSpPr txBox="1"/>
          <p:nvPr/>
        </p:nvSpPr>
        <p:spPr>
          <a:xfrm>
            <a:off x="4980862" y="974450"/>
            <a:ext cx="3926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57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Char char="●"/>
            </a:pPr>
            <a:r>
              <a:rPr lang="en" sz="3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Infrastructure</a:t>
            </a:r>
            <a:endParaRPr sz="36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57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Char char="●"/>
            </a:pPr>
            <a:r>
              <a:rPr lang="en" sz="3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Lab space</a:t>
            </a:r>
            <a:endParaRPr sz="36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57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Char char="●"/>
            </a:pPr>
            <a:r>
              <a:rPr lang="en" sz="3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Fellowships</a:t>
            </a:r>
            <a:endParaRPr sz="36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57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Char char="●"/>
            </a:pPr>
            <a:r>
              <a:rPr lang="en" sz="3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Events/speakers</a:t>
            </a:r>
            <a:endParaRPr sz="36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57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Char char="●"/>
            </a:pPr>
            <a:r>
              <a:rPr lang="en" sz="3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Digitization</a:t>
            </a:r>
            <a:endParaRPr sz="36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457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Char char="●"/>
            </a:pPr>
            <a:r>
              <a:rPr lang="en" sz="36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Repository services</a:t>
            </a:r>
            <a:endParaRPr sz="36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hape 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4025" y="152400"/>
            <a:ext cx="32258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 txBox="1"/>
          <p:nvPr>
            <p:ph type="title"/>
          </p:nvPr>
        </p:nvSpPr>
        <p:spPr>
          <a:xfrm>
            <a:off x="311700" y="445025"/>
            <a:ext cx="3372600" cy="397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ACRL Open-Access Ebook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type="title"/>
          </p:nvPr>
        </p:nvSpPr>
        <p:spPr>
          <a:xfrm>
            <a:off x="311700" y="445025"/>
            <a:ext cx="3372600" cy="397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ACRL SPEC Kit #350</a:t>
            </a:r>
            <a:endParaRPr/>
          </a:p>
        </p:txBody>
      </p:sp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2575" y="1527600"/>
            <a:ext cx="5154900" cy="361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type="title"/>
          </p:nvPr>
        </p:nvSpPr>
        <p:spPr>
          <a:xfrm>
            <a:off x="311700" y="2554250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digital humanities?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>
            <p:ph type="title"/>
          </p:nvPr>
        </p:nvSpPr>
        <p:spPr>
          <a:xfrm>
            <a:off x="352875" y="2804000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What digital humanities librarians </a:t>
            </a:r>
            <a:r>
              <a:rPr lang="en" sz="7200">
                <a:solidFill>
                  <a:schemeClr val="accent4"/>
                </a:solidFill>
              </a:rPr>
              <a:t>want you to know</a:t>
            </a:r>
            <a:r>
              <a:rPr lang="en" sz="7200"/>
              <a:t> about how to </a:t>
            </a:r>
            <a:r>
              <a:rPr lang="en" sz="7200">
                <a:solidFill>
                  <a:schemeClr val="accent4"/>
                </a:solidFill>
              </a:rPr>
              <a:t>help them do their jobs</a:t>
            </a:r>
            <a:endParaRPr sz="72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makes it hard for DH librarians to do their jobs?</a:t>
            </a:r>
            <a:endParaRPr/>
          </a:p>
        </p:txBody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Insufficient training opportunities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Lack of support for librarian-conceived initiatives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Too many tasks, too little time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Responsibility, but not authority (or resources)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Inflexible IT infrastructure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Lack of incentive to take risks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Challenge of faculty collaborations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Diffusion of efforts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Lack of an institutional commitment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hape 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6100" y="831513"/>
            <a:ext cx="6251800" cy="3480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>
            <p:ph type="title"/>
          </p:nvPr>
        </p:nvSpPr>
        <p:spPr>
          <a:xfrm>
            <a:off x="311700" y="209552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0"/>
              <a:t>“Take something off our plate.”</a:t>
            </a:r>
            <a:endParaRPr sz="9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type="title"/>
          </p:nvPr>
        </p:nvSpPr>
        <p:spPr>
          <a:xfrm>
            <a:off x="311700" y="2878150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0"/>
              <a:t>“We need backup when working with faculty.”</a:t>
            </a:r>
            <a:endParaRPr sz="9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>
            <p:ph type="title"/>
          </p:nvPr>
        </p:nvSpPr>
        <p:spPr>
          <a:xfrm>
            <a:off x="273900" y="2795725"/>
            <a:ext cx="85962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0"/>
              <a:t>“It helps if you understand our field.”</a:t>
            </a:r>
            <a:endParaRPr sz="9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/>
          <p:nvPr>
            <p:ph type="title"/>
          </p:nvPr>
        </p:nvSpPr>
        <p:spPr>
          <a:xfrm>
            <a:off x="311700" y="29110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0"/>
              <a:t>“Small projects can be great investments!”</a:t>
            </a:r>
            <a:endParaRPr sz="90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>
            <p:ph type="title"/>
          </p:nvPr>
        </p:nvSpPr>
        <p:spPr>
          <a:xfrm>
            <a:off x="311700" y="27030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“We all need to be thinking seriously, from the start, about sustainability.”</a:t>
            </a:r>
            <a:endParaRPr sz="7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>
            <p:ph type="title"/>
          </p:nvPr>
        </p:nvSpPr>
        <p:spPr>
          <a:xfrm>
            <a:off x="311700" y="1936950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“No one person can do everything!”</a:t>
            </a:r>
            <a:endParaRPr sz="7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>
            <p:ph type="title"/>
          </p:nvPr>
        </p:nvSpPr>
        <p:spPr>
          <a:xfrm>
            <a:off x="311700" y="23323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“We need to be written into grants and given credit for our work.”</a:t>
            </a:r>
            <a:endParaRPr sz="7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Shape 7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839204" cy="381299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hape 71"/>
          <p:cNvSpPr txBox="1"/>
          <p:nvPr>
            <p:ph idx="4294967295" type="subTitle"/>
          </p:nvPr>
        </p:nvSpPr>
        <p:spPr>
          <a:xfrm>
            <a:off x="2753850" y="4138475"/>
            <a:ext cx="3636300" cy="52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www.whatisdigitalhumanities.com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>
            <p:ph type="title"/>
          </p:nvPr>
        </p:nvSpPr>
        <p:spPr>
          <a:xfrm>
            <a:off x="311700" y="18133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“People are way more important than stuff.”</a:t>
            </a:r>
            <a:endParaRPr sz="70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>
            <p:ph type="title"/>
          </p:nvPr>
        </p:nvSpPr>
        <p:spPr>
          <a:xfrm>
            <a:off x="311700" y="18133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“Everything takes longer than you think it will.”</a:t>
            </a:r>
            <a:endParaRPr sz="70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>
            <p:ph type="title"/>
          </p:nvPr>
        </p:nvSpPr>
        <p:spPr>
          <a:xfrm>
            <a:off x="311700" y="18133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“Beware the lure of shiny objects.”</a:t>
            </a:r>
            <a:endParaRPr sz="70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/>
          <p:nvPr>
            <p:ph type="title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4"/>
                </a:solidFill>
              </a:rPr>
              <a:t>The short version: </a:t>
            </a:r>
            <a:endParaRPr sz="6000">
              <a:solidFill>
                <a:schemeClr val="accent4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Trust your experts, learn what they need, and be unwavering about priorities.</a:t>
            </a:r>
            <a:endParaRPr sz="6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2513" y="1362075"/>
            <a:ext cx="7038975" cy="24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>
            <a:off x="732425" y="20691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Myth:</a:t>
            </a:r>
            <a:endParaRPr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Digital humanities= big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Interfaces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Archives, exhibits, and editions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Experiments with access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Maps</a:t>
            </a:r>
            <a:endParaRPr/>
          </a:p>
          <a:p>
            <a:pPr indent="0" lvl="0" mar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Visualizations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type="title"/>
          </p:nvPr>
        </p:nvSpPr>
        <p:spPr>
          <a:xfrm>
            <a:off x="732425" y="20691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Myth:</a:t>
            </a:r>
            <a:endParaRPr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goal of digital scholarship is to use a machine to discover the truth.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type="title"/>
          </p:nvPr>
        </p:nvSpPr>
        <p:spPr>
          <a:xfrm>
            <a:off x="311700" y="445025"/>
            <a:ext cx="8520600" cy="39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</a:rPr>
              <a:t>Digital humanities projects consist of…</a:t>
            </a:r>
            <a:endParaRPr>
              <a:solidFill>
                <a:schemeClr val="accent4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sources, processed and presented.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Sources</a:t>
            </a:r>
            <a:endParaRPr/>
          </a:p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Files</a:t>
            </a:r>
            <a:endParaRPr sz="1800"/>
          </a:p>
          <a:p>
            <a:pPr indent="0" lvl="0" marL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Images</a:t>
            </a:r>
            <a:endParaRPr sz="1800"/>
          </a:p>
          <a:p>
            <a:pPr indent="0" lvl="0" marL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Sound</a:t>
            </a:r>
            <a:endParaRPr sz="1800"/>
          </a:p>
          <a:p>
            <a:pPr indent="0" lvl="0" marL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Text</a:t>
            </a:r>
            <a:endParaRPr sz="1800"/>
          </a:p>
          <a:p>
            <a:pPr indent="0" lvl="0" marL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Numbers</a:t>
            </a:r>
            <a:endParaRPr sz="1800"/>
          </a:p>
          <a:p>
            <a:pPr indent="0" lvl="0" marL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Shape 98"/>
          <p:cNvSpPr txBox="1"/>
          <p:nvPr>
            <p:ph idx="2" type="body"/>
          </p:nvPr>
        </p:nvSpPr>
        <p:spPr>
          <a:xfrm>
            <a:off x="1975725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Documents</a:t>
            </a:r>
            <a:endParaRPr sz="1800"/>
          </a:p>
          <a:p>
            <a:pPr indent="0" lvl="0" marL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Artifacts</a:t>
            </a:r>
            <a:endParaRPr sz="1800"/>
          </a:p>
          <a:p>
            <a:pPr indent="0" lvl="0" marL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Letters</a:t>
            </a:r>
            <a:endParaRPr sz="1800"/>
          </a:p>
          <a:p>
            <a:pPr indent="0" lvl="0" marL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Books</a:t>
            </a:r>
            <a:endParaRPr sz="1800"/>
          </a:p>
          <a:p>
            <a:pPr indent="0" lvl="0" marL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...et cetera!</a:t>
            </a:r>
            <a:endParaRPr sz="1800"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Processed</a:t>
            </a:r>
            <a:endParaRPr/>
          </a:p>
        </p:txBody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Organized</a:t>
            </a:r>
            <a:endParaRPr sz="1800"/>
          </a:p>
          <a:p>
            <a:pPr indent="0" lvl="0" marL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Edited</a:t>
            </a:r>
            <a:endParaRPr sz="1800"/>
          </a:p>
          <a:p>
            <a:pPr indent="0" lvl="0" marL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Corrected</a:t>
            </a:r>
            <a:endParaRPr sz="1800"/>
          </a:p>
          <a:p>
            <a:pPr indent="0" lvl="0" marL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Queried</a:t>
            </a:r>
            <a:endParaRPr sz="1800"/>
          </a:p>
          <a:p>
            <a:pPr indent="0" lvl="0" marL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Scanned</a:t>
            </a:r>
            <a:endParaRPr sz="1800"/>
          </a:p>
          <a:p>
            <a:pPr indent="0" lvl="0" marL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Shape 105"/>
          <p:cNvSpPr txBox="1"/>
          <p:nvPr>
            <p:ph idx="2" type="body"/>
          </p:nvPr>
        </p:nvSpPr>
        <p:spPr>
          <a:xfrm>
            <a:off x="1975725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Enhanced</a:t>
            </a:r>
            <a:endParaRPr sz="1800"/>
          </a:p>
          <a:p>
            <a:pPr indent="0" lvl="0" marL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Augmented</a:t>
            </a:r>
            <a:endParaRPr sz="1800"/>
          </a:p>
          <a:p>
            <a:pPr indent="0" lvl="0" marL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Digitized</a:t>
            </a:r>
            <a:endParaRPr sz="1800"/>
          </a:p>
          <a:p>
            <a:pPr indent="0" lvl="0" marL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Photographed</a:t>
            </a:r>
            <a:endParaRPr sz="1800"/>
          </a:p>
          <a:p>
            <a:pPr indent="0" lvl="0" marL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...et cetera!</a:t>
            </a:r>
            <a:endParaRPr sz="1800"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