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89" r:id="rId2"/>
    <p:sldMasterId id="2147483673" r:id="rId3"/>
    <p:sldMasterId id="2147483864" r:id="rId4"/>
    <p:sldMasterId id="2147483725" r:id="rId5"/>
    <p:sldMasterId id="2147483697" r:id="rId6"/>
    <p:sldMasterId id="2147483663" r:id="rId7"/>
  </p:sldMasterIdLst>
  <p:notesMasterIdLst>
    <p:notesMasterId r:id="rId16"/>
  </p:notesMasterIdLst>
  <p:sldIdLst>
    <p:sldId id="450" r:id="rId8"/>
    <p:sldId id="456" r:id="rId9"/>
    <p:sldId id="451" r:id="rId10"/>
    <p:sldId id="454" r:id="rId11"/>
    <p:sldId id="458" r:id="rId12"/>
    <p:sldId id="457" r:id="rId13"/>
    <p:sldId id="455" r:id="rId14"/>
    <p:sldId id="439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2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-28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– foundational principles and historical development of DS</a:t>
            </a:r>
          </a:p>
          <a:p>
            <a:r>
              <a:rPr lang="en-US" dirty="0"/>
              <a:t>2016 – identifying co-researchers / partners</a:t>
            </a:r>
          </a:p>
          <a:p>
            <a:r>
              <a:rPr lang="en-US" dirty="0"/>
              <a:t>2017 – community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0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 contacts with liaisons and Digital </a:t>
            </a:r>
            <a:r>
              <a:rPr lang="en-US"/>
              <a:t>Scholarship Librarian:</a:t>
            </a:r>
            <a:endParaRPr lang="en-US" dirty="0"/>
          </a:p>
          <a:p>
            <a:endParaRPr lang="en-US" dirty="0"/>
          </a:p>
          <a:p>
            <a:r>
              <a:rPr lang="en-US" dirty="0"/>
              <a:t>History – near west side history project</a:t>
            </a:r>
          </a:p>
          <a:p>
            <a:r>
              <a:rPr lang="en-US" dirty="0"/>
              <a:t>            --  </a:t>
            </a:r>
            <a:r>
              <a:rPr lang="en-US" dirty="0" err="1"/>
              <a:t>protest@MU</a:t>
            </a:r>
            <a:r>
              <a:rPr lang="en-US" dirty="0"/>
              <a:t> 	</a:t>
            </a:r>
          </a:p>
          <a:p>
            <a:r>
              <a:rPr lang="en-US" dirty="0"/>
              <a:t>Theology – Syriaca.org</a:t>
            </a:r>
          </a:p>
          <a:p>
            <a:r>
              <a:rPr lang="en-US" dirty="0"/>
              <a:t>Counseling Psychology – </a:t>
            </a:r>
            <a:r>
              <a:rPr lang="en-US" dirty="0" err="1"/>
              <a:t>jnl</a:t>
            </a:r>
            <a:r>
              <a:rPr lang="en-US" dirty="0"/>
              <a:t> text mining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8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faculty to Libraries’ working group to advise and consult</a:t>
            </a:r>
          </a:p>
          <a:p>
            <a:endParaRPr lang="en-US" dirty="0"/>
          </a:p>
          <a:p>
            <a:r>
              <a:rPr lang="en-US" dirty="0"/>
              <a:t>Campus Working Group invited to be facilitated by </a:t>
            </a:r>
            <a:r>
              <a:rPr lang="en-US" dirty="0" err="1"/>
              <a:t>Ctr</a:t>
            </a:r>
            <a:r>
              <a:rPr lang="en-US" dirty="0"/>
              <a:t>…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ORSP – data management; increasing impact of research</a:t>
            </a:r>
          </a:p>
          <a:p>
            <a:endParaRPr lang="en-US" dirty="0"/>
          </a:p>
          <a:p>
            <a:r>
              <a:rPr lang="en-US" dirty="0"/>
              <a:t>ORI – 707 Hub </a:t>
            </a:r>
          </a:p>
          <a:p>
            <a:endParaRPr lang="en-US" dirty="0"/>
          </a:p>
          <a:p>
            <a:r>
              <a:rPr lang="en-US" dirty="0"/>
              <a:t>Media Lab (</a:t>
            </a:r>
            <a:r>
              <a:rPr lang="en-US" dirty="0" err="1"/>
              <a:t>Wakerly</a:t>
            </a:r>
            <a:r>
              <a:rPr lang="en-US" dirty="0"/>
              <a:t>) – College of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3/19/2018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history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syriaca.org/" TargetMode="External"/><Relationship Id="rId4" Type="http://schemas.openxmlformats.org/officeDocument/2006/relationships/hyperlink" Target="https://protestatmu.wordpres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0" cap="none" dirty="0"/>
              <a:t>Scott Mandernack</a:t>
            </a:r>
            <a:br>
              <a:rPr lang="en-US" sz="2800" b="0" cap="none" dirty="0"/>
            </a:br>
            <a:r>
              <a:rPr lang="en-US" sz="2800" b="0" cap="none" dirty="0"/>
              <a:t>Marquette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78389"/>
            <a:ext cx="7772400" cy="112514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dirty="0"/>
              <a:t>Digital Scholarship Collaborations </a:t>
            </a:r>
          </a:p>
        </p:txBody>
      </p:sp>
    </p:spTree>
    <p:extLst>
      <p:ext uri="{BB962C8B-B14F-4D97-AF65-F5344CB8AC3E}">
        <p14:creationId xmlns:p14="http://schemas.microsoft.com/office/powerpoint/2010/main" val="121383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63C9-49A0-4667-A3CC-FA6C6489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26954"/>
            <a:ext cx="7683500" cy="857250"/>
          </a:xfrm>
        </p:spPr>
        <p:txBody>
          <a:bodyPr/>
          <a:lstStyle/>
          <a:p>
            <a:r>
              <a:rPr lang="en-US" dirty="0"/>
              <a:t>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74EB-9622-4086-B733-8A7DFBC1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48946"/>
            <a:ext cx="7683500" cy="2748528"/>
          </a:xfrm>
        </p:spPr>
        <p:txBody>
          <a:bodyPr/>
          <a:lstStyle/>
          <a:p>
            <a:r>
              <a:rPr lang="en-US" dirty="0"/>
              <a:t>Meetings with department chairs</a:t>
            </a:r>
          </a:p>
          <a:p>
            <a:pPr lvl="1"/>
            <a:r>
              <a:rPr lang="en-US" dirty="0"/>
              <a:t>Preliminary assessment of current activities</a:t>
            </a:r>
          </a:p>
          <a:p>
            <a:pPr lvl="1"/>
            <a:r>
              <a:rPr lang="en-US" dirty="0"/>
              <a:t>Identify needs</a:t>
            </a:r>
          </a:p>
          <a:p>
            <a:pPr lvl="1"/>
            <a:r>
              <a:rPr lang="en-US" dirty="0"/>
              <a:t>Future directions</a:t>
            </a:r>
          </a:p>
          <a:p>
            <a:pPr lvl="2"/>
            <a:r>
              <a:rPr lang="en-US" dirty="0"/>
              <a:t>Centralization of digital scholarship services desired</a:t>
            </a:r>
          </a:p>
        </p:txBody>
      </p:sp>
    </p:spTree>
    <p:extLst>
      <p:ext uri="{BB962C8B-B14F-4D97-AF65-F5344CB8AC3E}">
        <p14:creationId xmlns:p14="http://schemas.microsoft.com/office/powerpoint/2010/main" val="404543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717327"/>
            <a:ext cx="7683500" cy="857250"/>
          </a:xfrm>
        </p:spPr>
        <p:txBody>
          <a:bodyPr/>
          <a:lstStyle/>
          <a:p>
            <a:r>
              <a:rPr lang="en-US" dirty="0"/>
              <a:t>Early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711499"/>
            <a:ext cx="7683500" cy="2581101"/>
          </a:xfrm>
        </p:spPr>
        <p:txBody>
          <a:bodyPr/>
          <a:lstStyle/>
          <a:p>
            <a:r>
              <a:rPr lang="en-US" dirty="0"/>
              <a:t>History Department – </a:t>
            </a:r>
          </a:p>
          <a:p>
            <a:pPr lvl="1"/>
            <a:r>
              <a:rPr lang="en-US" sz="1800" dirty="0"/>
              <a:t>2015 – Imagining Digital Scholarship: A Symposium</a:t>
            </a:r>
          </a:p>
          <a:p>
            <a:pPr lvl="1"/>
            <a:r>
              <a:rPr lang="en-US" sz="1800" dirty="0"/>
              <a:t>2016 – Digital Scholarship Symposium II</a:t>
            </a:r>
          </a:p>
          <a:p>
            <a:pPr lvl="1"/>
            <a:r>
              <a:rPr lang="en-US" sz="1800" dirty="0"/>
              <a:t>2017 – Digital Scholarship and Community Engagement</a:t>
            </a:r>
          </a:p>
        </p:txBody>
      </p:sp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88564D-C614-438C-AA5D-75541F66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69027"/>
            <a:ext cx="76835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Campus Digital Scholarship Working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95EADD-52B0-43B1-8577-BE2C3C482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712399"/>
            <a:ext cx="7683500" cy="2748528"/>
          </a:xfrm>
        </p:spPr>
        <p:txBody>
          <a:bodyPr/>
          <a:lstStyle/>
          <a:p>
            <a:pPr lvl="1"/>
            <a:r>
              <a:rPr lang="en-US" dirty="0"/>
              <a:t>Provost appointed, 2016 </a:t>
            </a:r>
          </a:p>
          <a:p>
            <a:pPr lvl="2"/>
            <a:r>
              <a:rPr lang="en-US" dirty="0"/>
              <a:t>Foster culture of DS</a:t>
            </a:r>
          </a:p>
          <a:p>
            <a:pPr lvl="2"/>
            <a:r>
              <a:rPr lang="en-US" dirty="0"/>
              <a:t>Facilitate digital scholarship</a:t>
            </a:r>
          </a:p>
          <a:p>
            <a:pPr lvl="2"/>
            <a:r>
              <a:rPr lang="en-US" dirty="0"/>
              <a:t>Make DS sustainable</a:t>
            </a:r>
          </a:p>
          <a:p>
            <a:pPr lvl="1"/>
            <a:r>
              <a:rPr lang="en-US" dirty="0"/>
              <a:t>Co-sponsored Symposia II and III</a:t>
            </a:r>
          </a:p>
        </p:txBody>
      </p:sp>
    </p:spTree>
    <p:extLst>
      <p:ext uri="{BB962C8B-B14F-4D97-AF65-F5344CB8AC3E}">
        <p14:creationId xmlns:p14="http://schemas.microsoft.com/office/powerpoint/2010/main" val="305823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D889-66F7-487E-B07D-89315062D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69027"/>
            <a:ext cx="7683500" cy="857250"/>
          </a:xfrm>
        </p:spPr>
        <p:txBody>
          <a:bodyPr/>
          <a:lstStyle/>
          <a:p>
            <a:r>
              <a:rPr lang="en-US" dirty="0"/>
              <a:t>Project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43EC3-18E7-470B-B5DC-8A63565B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421087"/>
            <a:ext cx="7683500" cy="2748528"/>
          </a:xfrm>
        </p:spPr>
        <p:txBody>
          <a:bodyPr/>
          <a:lstStyle/>
          <a:p>
            <a:pPr lvl="1"/>
            <a:r>
              <a:rPr lang="en-US" sz="1800" dirty="0"/>
              <a:t>Near West Side History Project (</a:t>
            </a:r>
            <a:r>
              <a:rPr lang="en-US" sz="1800" dirty="0">
                <a:hlinkClick r:id="rId3"/>
              </a:rPr>
              <a:t>www.nwshistory.org</a:t>
            </a:r>
            <a:r>
              <a:rPr lang="en-US" sz="1800" dirty="0"/>
              <a:t>) </a:t>
            </a:r>
          </a:p>
          <a:p>
            <a:pPr lvl="2"/>
            <a:r>
              <a:rPr lang="en-US" sz="1600" dirty="0"/>
              <a:t>digital mapping / data visualization</a:t>
            </a:r>
          </a:p>
          <a:p>
            <a:pPr lvl="1"/>
            <a:r>
              <a:rPr lang="en-US" sz="1800" dirty="0"/>
              <a:t>Protests @ MU (</a:t>
            </a:r>
            <a:r>
              <a:rPr lang="en-US" sz="1800" dirty="0">
                <a:hlinkClick r:id="rId4"/>
              </a:rPr>
              <a:t>https://protestatmu.wordpress.com/</a:t>
            </a:r>
            <a:r>
              <a:rPr lang="en-US" sz="1800" dirty="0"/>
              <a:t>) </a:t>
            </a:r>
          </a:p>
          <a:p>
            <a:pPr lvl="2"/>
            <a:r>
              <a:rPr lang="en-US" sz="1600" dirty="0"/>
              <a:t>Interactive timeline</a:t>
            </a:r>
          </a:p>
          <a:p>
            <a:pPr lvl="1"/>
            <a:r>
              <a:rPr lang="en-US" sz="1800" dirty="0"/>
              <a:t>Syriaca.org (</a:t>
            </a:r>
            <a:r>
              <a:rPr lang="en-US" sz="1800" dirty="0">
                <a:hlinkClick r:id="rId5"/>
              </a:rPr>
              <a:t>http://syriaca.org</a:t>
            </a:r>
            <a:r>
              <a:rPr lang="en-US" sz="1800" dirty="0"/>
              <a:t>)   </a:t>
            </a:r>
          </a:p>
          <a:p>
            <a:pPr lvl="2"/>
            <a:r>
              <a:rPr lang="en-US" sz="1400" dirty="0"/>
              <a:t>Text encoding</a:t>
            </a:r>
          </a:p>
          <a:p>
            <a:pPr lvl="1"/>
            <a:r>
              <a:rPr lang="en-US" sz="1800" dirty="0"/>
              <a:t>Counseling psychology journal text mining project</a:t>
            </a:r>
          </a:p>
        </p:txBody>
      </p:sp>
    </p:spTree>
    <p:extLst>
      <p:ext uri="{BB962C8B-B14F-4D97-AF65-F5344CB8AC3E}">
        <p14:creationId xmlns:p14="http://schemas.microsoft.com/office/powerpoint/2010/main" val="133298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0874-1312-40EF-B8C3-CFD5A246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760935"/>
            <a:ext cx="7683500" cy="857250"/>
          </a:xfrm>
        </p:spPr>
        <p:txBody>
          <a:bodyPr/>
          <a:lstStyle/>
          <a:p>
            <a:r>
              <a:rPr lang="en-US" dirty="0"/>
              <a:t>Course-related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D3B1-B06C-48A4-B342-877654AEC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23387"/>
            <a:ext cx="7683500" cy="2748528"/>
          </a:xfrm>
        </p:spPr>
        <p:txBody>
          <a:bodyPr/>
          <a:lstStyle/>
          <a:p>
            <a:r>
              <a:rPr lang="en-US" sz="2000" dirty="0"/>
              <a:t>EDPL 6712 – digital mapping; data visualization</a:t>
            </a:r>
          </a:p>
          <a:p>
            <a:r>
              <a:rPr lang="en-US" sz="2000" dirty="0"/>
              <a:t>ENGL 2200 – create online poetry anthologies</a:t>
            </a:r>
          </a:p>
          <a:p>
            <a:r>
              <a:rPr lang="en-US" sz="2000" dirty="0"/>
              <a:t>PHIL 3770 – create online magazine</a:t>
            </a:r>
          </a:p>
          <a:p>
            <a:r>
              <a:rPr lang="en-US" sz="2000" dirty="0"/>
              <a:t>SOCI 4450 – create wiki-based shared notebook of readings</a:t>
            </a:r>
          </a:p>
          <a:p>
            <a:r>
              <a:rPr lang="en-US" sz="2000" dirty="0"/>
              <a:t>THEO 4000 – create online archaeological exhibits</a:t>
            </a:r>
          </a:p>
          <a:p>
            <a:r>
              <a:rPr lang="en-US" sz="2000" dirty="0"/>
              <a:t>SOCS (sequence of courses) – data compilation and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7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8D87-55D4-4959-AA56-67F5AC4E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collaborations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AD96-CD01-424C-BC3B-ADDB7720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914699"/>
            <a:ext cx="7910302" cy="2748528"/>
          </a:xfrm>
        </p:spPr>
        <p:txBody>
          <a:bodyPr/>
          <a:lstStyle/>
          <a:p>
            <a:r>
              <a:rPr lang="en-US" sz="2000" dirty="0"/>
              <a:t>Expand Libraries’ Digital Scholarship Working Group</a:t>
            </a:r>
          </a:p>
          <a:p>
            <a:r>
              <a:rPr lang="en-US" sz="2000" dirty="0"/>
              <a:t>Center for the Advancement of the Humanities</a:t>
            </a:r>
          </a:p>
          <a:p>
            <a:r>
              <a:rPr lang="en-US" sz="2000" dirty="0"/>
              <a:t>Office of Research and Sponsored Programs </a:t>
            </a:r>
          </a:p>
          <a:p>
            <a:r>
              <a:rPr lang="en-US" sz="2000" dirty="0"/>
              <a:t>Office of Research and Innovation</a:t>
            </a:r>
          </a:p>
          <a:p>
            <a:r>
              <a:rPr lang="en-US" sz="2000" dirty="0"/>
              <a:t>Media Lab for Innovation and Creativity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93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22425"/>
            <a:ext cx="20669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155</TotalTime>
  <Words>295</Words>
  <Application>Microsoft Office PowerPoint</Application>
  <PresentationFormat>On-screen Show (16:9)</PresentationFormat>
  <Paragraphs>61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Scott Mandernack Marquette University</vt:lpstr>
      <vt:lpstr>Preliminaries</vt:lpstr>
      <vt:lpstr>Early partner</vt:lpstr>
      <vt:lpstr>Campus Digital Scholarship Working Group</vt:lpstr>
      <vt:lpstr>Project collaborations</vt:lpstr>
      <vt:lpstr>Course-related collaborations</vt:lpstr>
      <vt:lpstr>Developing collaborations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Mandernack, Scott</dc:creator>
  <cp:lastModifiedBy>Mandernack, Scott</cp:lastModifiedBy>
  <cp:revision>61</cp:revision>
  <cp:lastPrinted>2015-01-06T16:53:34Z</cp:lastPrinted>
  <dcterms:created xsi:type="dcterms:W3CDTF">2018-03-14T16:10:10Z</dcterms:created>
  <dcterms:modified xsi:type="dcterms:W3CDTF">2018-03-20T04:04:10Z</dcterms:modified>
</cp:coreProperties>
</file>