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85" autoAdjust="0"/>
    <p:restoredTop sz="94660"/>
  </p:normalViewPr>
  <p:slideViewPr>
    <p:cSldViewPr snapToGrid="0">
      <p:cViewPr varScale="1">
        <p:scale>
          <a:sx n="114" d="100"/>
          <a:sy n="114" d="100"/>
        </p:scale>
        <p:origin x="4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776B-2531-4B39-8AA5-8C6F38442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A0B05-9522-44BE-AF72-49E2E16A8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836C6B-95E3-41FE-B23A-932B57BA0A85}"/>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2AFDEF6D-A65A-436E-9DE4-EB6B070AB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CB6F4-5E4F-4AA0-B1CA-AEDBB36FDB28}"/>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37328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896D2-FADF-4F4E-8F94-C5D11AF5DC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FB572-2401-48A3-BAF8-A9A2ADCA75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2ECCC-A190-4DA2-B7D0-F4981826F28B}"/>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AAD5267F-ACDF-48AD-B112-7ADB9CCF7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D658F-EAFE-44AF-BA46-748531655838}"/>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201002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497A1-7C41-4FAC-8531-83ABB42CC4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6B08F0-F3EC-4112-B3EC-1358C4E6F5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C6E-392A-4271-B3ED-D1320E891665}"/>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4A889335-3C97-47D2-8F85-60A50F6D7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444E2-2DDE-49AF-B27A-C1A169739588}"/>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361489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2CA3-7367-4FDE-B00B-D31E7D41D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87236-2F43-40D7-9CFC-F48E11DDE5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0645-5271-4A8D-AA55-45278C545920}"/>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F35FA12B-74C7-437D-A3EE-20E6163FD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1283A-73D1-4A4C-8E07-6502010B6F32}"/>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377028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3632-E3C0-4B32-B849-F1BF483728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6D5DB4-B21E-4508-A6A7-AFE8112C9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758BBF-C773-492B-88C5-579BBD8B02D6}"/>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BC4CEFE8-DB38-48E4-A3D2-83D38CB31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E9E0D-1B4A-46D8-9456-2B89BB1FFFA1}"/>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166552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16D1-1D45-4128-B961-6CFDED465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937C1-32AF-4696-B001-04925E9DB1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869B50-C471-43A5-8194-B4ED8DB547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76D70-A919-4008-89C1-DC1E33C27B09}"/>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6" name="Footer Placeholder 5">
            <a:extLst>
              <a:ext uri="{FF2B5EF4-FFF2-40B4-BE49-F238E27FC236}">
                <a16:creationId xmlns:a16="http://schemas.microsoft.com/office/drawing/2014/main" id="{961B7725-9EB6-43A9-91C5-428081FC3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6D69E-BFE3-4E1D-A664-CFBD2C2B912E}"/>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51644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0719-92E6-4346-B484-9B24C6B7E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44C07-9F63-401B-B04E-CF1F99A38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E0A695-4C03-482F-8878-AFFB073BE2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2A5051-71C6-4BDF-B8FC-039021815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2DB35B-B563-4C5A-9FA8-19614C5552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09ACD0-F4F1-4140-B8A1-E078370E4F98}"/>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8" name="Footer Placeholder 7">
            <a:extLst>
              <a:ext uri="{FF2B5EF4-FFF2-40B4-BE49-F238E27FC236}">
                <a16:creationId xmlns:a16="http://schemas.microsoft.com/office/drawing/2014/main" id="{F4894A8A-5FF3-4BEF-857D-5A718BCCE7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06969-D623-4F7E-BAF8-1D3B844CF556}"/>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255334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8D59-CC22-4DBF-9FD6-E23248613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5CFD04-1FC3-4730-923B-BDD1AE769158}"/>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4" name="Footer Placeholder 3">
            <a:extLst>
              <a:ext uri="{FF2B5EF4-FFF2-40B4-BE49-F238E27FC236}">
                <a16:creationId xmlns:a16="http://schemas.microsoft.com/office/drawing/2014/main" id="{B002ED74-F0C0-4459-96F2-7211B30E4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25C5F-AC9A-45FE-A80D-62E85AF10DF0}"/>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4053043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776FE-B79C-47D9-B3C3-CA84DB7AF299}"/>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3" name="Footer Placeholder 2">
            <a:extLst>
              <a:ext uri="{FF2B5EF4-FFF2-40B4-BE49-F238E27FC236}">
                <a16:creationId xmlns:a16="http://schemas.microsoft.com/office/drawing/2014/main" id="{68BF3812-03E0-42F2-ADF5-39CA7498D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6A33B5-2A31-4D2F-9459-D4A923E907C9}"/>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112316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B59-5CE7-4D41-A3D5-06E34D49C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8C742F-89AA-4F95-920B-B0206AF6BA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1F0999-6769-4408-B691-D6F13284E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86874F-3D55-4529-A713-8E56B9F902EA}"/>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6" name="Footer Placeholder 5">
            <a:extLst>
              <a:ext uri="{FF2B5EF4-FFF2-40B4-BE49-F238E27FC236}">
                <a16:creationId xmlns:a16="http://schemas.microsoft.com/office/drawing/2014/main" id="{6648F804-25E3-4FAB-93C1-C84872680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3AEA5-CD13-4695-9B7A-A5F307862CC4}"/>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625457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099E-7D43-49A2-BA2A-25C28443D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E85687-A827-4A53-B342-0D743F584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AED00D-3A12-48E7-A5CF-FD9AB1C61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8287F5-2BF5-4FED-A56D-1748144AA500}"/>
              </a:ext>
            </a:extLst>
          </p:cNvPr>
          <p:cNvSpPr>
            <a:spLocks noGrp="1"/>
          </p:cNvSpPr>
          <p:nvPr>
            <p:ph type="dt" sz="half" idx="10"/>
          </p:nvPr>
        </p:nvSpPr>
        <p:spPr/>
        <p:txBody>
          <a:bodyPr/>
          <a:lstStyle/>
          <a:p>
            <a:fld id="{D53D57FE-484B-49DF-9613-4E54363D3AC4}" type="datetimeFigureOut">
              <a:rPr lang="en-US" smtClean="0"/>
              <a:t>3/19/2018</a:t>
            </a:fld>
            <a:endParaRPr lang="en-US"/>
          </a:p>
        </p:txBody>
      </p:sp>
      <p:sp>
        <p:nvSpPr>
          <p:cNvPr id="6" name="Footer Placeholder 5">
            <a:extLst>
              <a:ext uri="{FF2B5EF4-FFF2-40B4-BE49-F238E27FC236}">
                <a16:creationId xmlns:a16="http://schemas.microsoft.com/office/drawing/2014/main" id="{4D033A74-4851-4227-B607-F8F028200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F0F7D-FF9B-4246-8451-38AA1708B8E4}"/>
              </a:ext>
            </a:extLst>
          </p:cNvPr>
          <p:cNvSpPr>
            <a:spLocks noGrp="1"/>
          </p:cNvSpPr>
          <p:nvPr>
            <p:ph type="sldNum" sz="quarter" idx="12"/>
          </p:nvPr>
        </p:nvSpPr>
        <p:spPr/>
        <p:txBody>
          <a:bodyPr/>
          <a:lstStyle/>
          <a:p>
            <a:fld id="{6E0A7896-0EF5-4587-93C8-AB5F745B790C}" type="slidenum">
              <a:rPr lang="en-US" smtClean="0"/>
              <a:t>‹#›</a:t>
            </a:fld>
            <a:endParaRPr lang="en-US"/>
          </a:p>
        </p:txBody>
      </p:sp>
    </p:spTree>
    <p:extLst>
      <p:ext uri="{BB962C8B-B14F-4D97-AF65-F5344CB8AC3E}">
        <p14:creationId xmlns:p14="http://schemas.microsoft.com/office/powerpoint/2010/main" val="359587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593E43-7567-46CB-800A-3388099AE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B6AE2-556B-4775-8058-AB40C2034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6B78-613E-469C-B613-8E8B5C932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D57FE-484B-49DF-9613-4E54363D3AC4}" type="datetimeFigureOut">
              <a:rPr lang="en-US" smtClean="0"/>
              <a:t>3/19/2018</a:t>
            </a:fld>
            <a:endParaRPr lang="en-US"/>
          </a:p>
        </p:txBody>
      </p:sp>
      <p:sp>
        <p:nvSpPr>
          <p:cNvPr id="5" name="Footer Placeholder 4">
            <a:extLst>
              <a:ext uri="{FF2B5EF4-FFF2-40B4-BE49-F238E27FC236}">
                <a16:creationId xmlns:a16="http://schemas.microsoft.com/office/drawing/2014/main" id="{CD9108F6-0C68-47B9-B5C1-BB0CB5973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BB266A-53CA-444C-BD87-6DBE29826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A7896-0EF5-4587-93C8-AB5F745B790C}" type="slidenum">
              <a:rPr lang="en-US" smtClean="0"/>
              <a:t>‹#›</a:t>
            </a:fld>
            <a:endParaRPr lang="en-US"/>
          </a:p>
        </p:txBody>
      </p:sp>
    </p:spTree>
    <p:extLst>
      <p:ext uri="{BB962C8B-B14F-4D97-AF65-F5344CB8AC3E}">
        <p14:creationId xmlns:p14="http://schemas.microsoft.com/office/powerpoint/2010/main" val="1935097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1B7B7-4DC8-44E6-B152-B5CF0903A3B7}"/>
              </a:ext>
            </a:extLst>
          </p:cNvPr>
          <p:cNvPicPr>
            <a:picLocks noChangeAspect="1"/>
          </p:cNvPicPr>
          <p:nvPr/>
        </p:nvPicPr>
        <p:blipFill>
          <a:blip r:embed="rId2">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tretch>
            <a:fillRect/>
          </a:stretch>
        </p:blipFill>
        <p:spPr>
          <a:xfrm>
            <a:off x="515004" y="388822"/>
            <a:ext cx="7112508" cy="6024372"/>
          </a:xfrm>
          <a:prstGeom prst="rect">
            <a:avLst/>
          </a:prstGeom>
        </p:spPr>
      </p:pic>
      <p:pic>
        <p:nvPicPr>
          <p:cNvPr id="7" name="Picture 6">
            <a:extLst>
              <a:ext uri="{FF2B5EF4-FFF2-40B4-BE49-F238E27FC236}">
                <a16:creationId xmlns:a16="http://schemas.microsoft.com/office/drawing/2014/main" id="{3DD4F6B4-4D28-4A08-8AE9-FE8C558B8792}"/>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FilmGrain/>
                    </a14:imgEffect>
                  </a14:imgLayer>
                </a14:imgProps>
              </a:ext>
            </a:extLst>
          </a:blip>
          <a:stretch>
            <a:fillRect/>
          </a:stretch>
        </p:blipFill>
        <p:spPr>
          <a:xfrm>
            <a:off x="4594208" y="1586204"/>
            <a:ext cx="2441074" cy="3159967"/>
          </a:xfrm>
          <a:prstGeom prst="rect">
            <a:avLst/>
          </a:prstGeom>
        </p:spPr>
      </p:pic>
      <p:sp>
        <p:nvSpPr>
          <p:cNvPr id="10" name="TextBox 9">
            <a:extLst>
              <a:ext uri="{FF2B5EF4-FFF2-40B4-BE49-F238E27FC236}">
                <a16:creationId xmlns:a16="http://schemas.microsoft.com/office/drawing/2014/main" id="{6F328053-F75A-493F-BB90-6942CFD86B5D}"/>
              </a:ext>
            </a:extLst>
          </p:cNvPr>
          <p:cNvSpPr txBox="1"/>
          <p:nvPr/>
        </p:nvSpPr>
        <p:spPr>
          <a:xfrm>
            <a:off x="4874339" y="1923490"/>
            <a:ext cx="2077816" cy="2437462"/>
          </a:xfrm>
          <a:prstGeom prst="rect">
            <a:avLst/>
          </a:prstGeom>
          <a:noFill/>
        </p:spPr>
        <p:txBody>
          <a:bodyPr wrap="square" rtlCol="0">
            <a:spAutoFit/>
          </a:bodyPr>
          <a:lstStyle/>
          <a:p>
            <a:pPr>
              <a:lnSpc>
                <a:spcPct val="107000"/>
              </a:lnSpc>
              <a:spcAft>
                <a:spcPts val="800"/>
              </a:spcAft>
            </a:pPr>
            <a:r>
              <a:rPr lang="en-US" sz="2400" b="1" dirty="0">
                <a:latin typeface="Bookman Old Style" panose="02050604050505020204" pitchFamily="18" charset="0"/>
                <a:ea typeface="Calibri" panose="020F0502020204030204" pitchFamily="34" charset="0"/>
                <a:cs typeface="Times New Roman" panose="02020603050405020304" pitchFamily="18" charset="0"/>
              </a:rPr>
              <a:t>Digital Humanities and the Fordham University Library</a:t>
            </a:r>
            <a:endParaRPr lang="en-US"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9C79A74-EE5C-4CC3-9376-313438F8B6D1}"/>
              </a:ext>
            </a:extLst>
          </p:cNvPr>
          <p:cNvSpPr txBox="1"/>
          <p:nvPr/>
        </p:nvSpPr>
        <p:spPr>
          <a:xfrm>
            <a:off x="7956468" y="5355771"/>
            <a:ext cx="3716976" cy="646331"/>
          </a:xfrm>
          <a:prstGeom prst="rect">
            <a:avLst/>
          </a:prstGeom>
          <a:noFill/>
        </p:spPr>
        <p:txBody>
          <a:bodyPr wrap="square" rtlCol="0">
            <a:spAutoFit/>
          </a:bodyPr>
          <a:lstStyle/>
          <a:p>
            <a:r>
              <a:rPr lang="en-US" sz="3600" b="1" dirty="0">
                <a:solidFill>
                  <a:srgbClr val="C00000"/>
                </a:solidFill>
                <a:latin typeface="Bookman Old Style" panose="02050604050505020204" pitchFamily="18" charset="0"/>
              </a:rPr>
              <a:t>The Latest……</a:t>
            </a:r>
          </a:p>
        </p:txBody>
      </p:sp>
    </p:spTree>
    <p:extLst>
      <p:ext uri="{BB962C8B-B14F-4D97-AF65-F5344CB8AC3E}">
        <p14:creationId xmlns:p14="http://schemas.microsoft.com/office/powerpoint/2010/main" val="1056824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8F18C2-FA8B-444A-96AE-9DE85671A6B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1F6EE98C-9641-407B-8B9F-0C87F9EA9157}"/>
              </a:ext>
            </a:extLst>
          </p:cNvPr>
          <p:cNvSpPr/>
          <p:nvPr/>
        </p:nvSpPr>
        <p:spPr>
          <a:xfrm>
            <a:off x="964174" y="2350056"/>
            <a:ext cx="4500465" cy="1569660"/>
          </a:xfrm>
          <a:prstGeom prst="rect">
            <a:avLst/>
          </a:prstGeom>
        </p:spPr>
        <p:txBody>
          <a:bodyPr wrap="square">
            <a:spAutoFit/>
          </a:bodyPr>
          <a:lstStyle/>
          <a:p>
            <a:pPr algn="ctr"/>
            <a:r>
              <a:rPr lang="en-US" sz="2400" dirty="0">
                <a:latin typeface="Bookman Old Style" panose="02050604050505020204" pitchFamily="18" charset="0"/>
              </a:rPr>
              <a:t>Fordham University Library received its second digital conversion grant</a:t>
            </a:r>
          </a:p>
          <a:p>
            <a:pPr algn="ctr"/>
            <a:r>
              <a:rPr lang="en-US" sz="2400" dirty="0">
                <a:latin typeface="Bookman Old Style" panose="02050604050505020204" pitchFamily="18" charset="0"/>
              </a:rPr>
              <a:t>in as many years. </a:t>
            </a:r>
          </a:p>
        </p:txBody>
      </p:sp>
      <p:sp>
        <p:nvSpPr>
          <p:cNvPr id="5" name="Rectangle 4">
            <a:extLst>
              <a:ext uri="{FF2B5EF4-FFF2-40B4-BE49-F238E27FC236}">
                <a16:creationId xmlns:a16="http://schemas.microsoft.com/office/drawing/2014/main" id="{7AA100A7-13D7-46D6-AE52-1C088EBDF9D6}"/>
              </a:ext>
            </a:extLst>
          </p:cNvPr>
          <p:cNvSpPr/>
          <p:nvPr/>
        </p:nvSpPr>
        <p:spPr>
          <a:xfrm>
            <a:off x="6428792" y="561497"/>
            <a:ext cx="5533054" cy="5693866"/>
          </a:xfrm>
          <a:prstGeom prst="rect">
            <a:avLst/>
          </a:prstGeom>
        </p:spPr>
        <p:txBody>
          <a:bodyPr wrap="square">
            <a:spAutoFit/>
          </a:bodyPr>
          <a:lstStyle/>
          <a:p>
            <a:r>
              <a:rPr lang="en-US" sz="2800" dirty="0">
                <a:latin typeface="Bookman Old Style" panose="02050604050505020204" pitchFamily="18" charset="0"/>
              </a:rPr>
              <a:t>The grant covered:</a:t>
            </a:r>
          </a:p>
          <a:p>
            <a:endParaRPr lang="en-US" sz="2800" dirty="0">
              <a:latin typeface="Bookman Old Style" panose="02050604050505020204" pitchFamily="18" charset="0"/>
            </a:endParaRPr>
          </a:p>
          <a:p>
            <a:r>
              <a:rPr lang="en-US" sz="2800" dirty="0">
                <a:latin typeface="Bookman Old Style" panose="02050604050505020204" pitchFamily="18" charset="0"/>
              </a:rPr>
              <a:t>4 medieval manuscripts</a:t>
            </a:r>
          </a:p>
          <a:p>
            <a:endParaRPr lang="en-US" sz="2800" dirty="0">
              <a:latin typeface="Bookman Old Style" panose="02050604050505020204" pitchFamily="18" charset="0"/>
            </a:endParaRPr>
          </a:p>
          <a:p>
            <a:r>
              <a:rPr lang="en-US" sz="2800" dirty="0">
                <a:latin typeface="Bookman Old Style" panose="02050604050505020204" pitchFamily="18" charset="0"/>
              </a:rPr>
              <a:t>2 manuscript sermons from </a:t>
            </a:r>
          </a:p>
          <a:p>
            <a:r>
              <a:rPr lang="en-US" sz="2800" dirty="0">
                <a:latin typeface="Bookman Old Style" panose="02050604050505020204" pitchFamily="18" charset="0"/>
              </a:rPr>
              <a:t>   18th century Mexico</a:t>
            </a:r>
          </a:p>
          <a:p>
            <a:endParaRPr lang="en-US" sz="2800" dirty="0">
              <a:latin typeface="Bookman Old Style" panose="02050604050505020204" pitchFamily="18" charset="0"/>
            </a:endParaRPr>
          </a:p>
          <a:p>
            <a:r>
              <a:rPr lang="en-US" sz="2800" dirty="0">
                <a:latin typeface="Bookman Old Style" panose="02050604050505020204" pitchFamily="18" charset="0"/>
              </a:rPr>
              <a:t>3 early twentieth century</a:t>
            </a:r>
          </a:p>
          <a:p>
            <a:r>
              <a:rPr lang="en-US" sz="2800" dirty="0">
                <a:latin typeface="Bookman Old Style" panose="02050604050505020204" pitchFamily="18" charset="0"/>
              </a:rPr>
              <a:t>   hand-copied Fordham </a:t>
            </a:r>
          </a:p>
          <a:p>
            <a:r>
              <a:rPr lang="en-US" sz="2800" dirty="0">
                <a:latin typeface="Bookman Old Style" panose="02050604050505020204" pitchFamily="18" charset="0"/>
              </a:rPr>
              <a:t>   student periodicals</a:t>
            </a:r>
          </a:p>
          <a:p>
            <a:endParaRPr lang="en-US" sz="2800" dirty="0">
              <a:latin typeface="Bookman Old Style" panose="02050604050505020204" pitchFamily="18" charset="0"/>
            </a:endParaRPr>
          </a:p>
          <a:p>
            <a:r>
              <a:rPr lang="en-US" sz="2800" dirty="0">
                <a:latin typeface="Bookman Old Style" panose="02050604050505020204" pitchFamily="18" charset="0"/>
              </a:rPr>
              <a:t>&amp; selections from Fordham’s</a:t>
            </a:r>
          </a:p>
          <a:p>
            <a:r>
              <a:rPr lang="en-US" sz="2800" dirty="0">
                <a:latin typeface="Bookman Old Style" panose="02050604050505020204" pitchFamily="18" charset="0"/>
              </a:rPr>
              <a:t>    Judaica collection. </a:t>
            </a:r>
          </a:p>
        </p:txBody>
      </p:sp>
    </p:spTree>
    <p:extLst>
      <p:ext uri="{BB962C8B-B14F-4D97-AF65-F5344CB8AC3E}">
        <p14:creationId xmlns:p14="http://schemas.microsoft.com/office/powerpoint/2010/main" val="110527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ED1E2-0763-40A5-A620-CB4DFEBF825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p:blipFill>
        <p:spPr>
          <a:xfrm>
            <a:off x="0" y="0"/>
            <a:ext cx="12191980" cy="6857990"/>
          </a:xfrm>
          <a:prstGeom prst="rect">
            <a:avLst/>
          </a:prstGeom>
        </p:spPr>
      </p:pic>
      <p:pic>
        <p:nvPicPr>
          <p:cNvPr id="13" name="Picture 12">
            <a:extLst>
              <a:ext uri="{FF2B5EF4-FFF2-40B4-BE49-F238E27FC236}">
                <a16:creationId xmlns:a16="http://schemas.microsoft.com/office/drawing/2014/main" id="{39E7BC9D-AD1A-4A4D-B6D0-243A1C1213D3}"/>
              </a:ext>
            </a:extLst>
          </p:cNvPr>
          <p:cNvPicPr>
            <a:picLocks noChangeAspect="1"/>
          </p:cNvPicPr>
          <p:nvPr/>
        </p:nvPicPr>
        <p:blipFill>
          <a:blip r:embed="rId4">
            <a:duotone>
              <a:prstClr val="black"/>
              <a:srgbClr val="D9C3A5">
                <a:tint val="50000"/>
                <a:satMod val="180000"/>
              </a:srgbClr>
            </a:duotone>
          </a:blip>
          <a:stretch>
            <a:fillRect/>
          </a:stretch>
        </p:blipFill>
        <p:spPr>
          <a:xfrm rot="5400000">
            <a:off x="3601246" y="152570"/>
            <a:ext cx="5204102" cy="6736702"/>
          </a:xfrm>
          <a:prstGeom prst="rect">
            <a:avLst/>
          </a:prstGeom>
        </p:spPr>
      </p:pic>
      <p:pic>
        <p:nvPicPr>
          <p:cNvPr id="6" name="Picture 5">
            <a:extLst>
              <a:ext uri="{FF2B5EF4-FFF2-40B4-BE49-F238E27FC236}">
                <a16:creationId xmlns:a16="http://schemas.microsoft.com/office/drawing/2014/main" id="{5A9A5736-2588-4DD3-865D-0471A79A7A3F}"/>
              </a:ext>
            </a:extLst>
          </p:cNvPr>
          <p:cNvPicPr>
            <a:picLocks noChangeAspect="1"/>
          </p:cNvPicPr>
          <p:nvPr/>
        </p:nvPicPr>
        <p:blipFill rotWithShape="1">
          <a:blip r:embed="rId5"/>
          <a:srcRect l="30697" r="33042"/>
          <a:stretch/>
        </p:blipFill>
        <p:spPr>
          <a:xfrm>
            <a:off x="5502010" y="2272856"/>
            <a:ext cx="1402573" cy="1485218"/>
          </a:xfrm>
          <a:prstGeom prst="rect">
            <a:avLst/>
          </a:prstGeom>
        </p:spPr>
      </p:pic>
      <p:sp>
        <p:nvSpPr>
          <p:cNvPr id="10" name="Rectangle 9">
            <a:extLst>
              <a:ext uri="{FF2B5EF4-FFF2-40B4-BE49-F238E27FC236}">
                <a16:creationId xmlns:a16="http://schemas.microsoft.com/office/drawing/2014/main" id="{636EC382-2B67-4943-962A-2AF5AA38F325}"/>
              </a:ext>
            </a:extLst>
          </p:cNvPr>
          <p:cNvSpPr/>
          <p:nvPr/>
        </p:nvSpPr>
        <p:spPr>
          <a:xfrm>
            <a:off x="3190954" y="1561290"/>
            <a:ext cx="6167650" cy="769441"/>
          </a:xfrm>
          <a:prstGeom prst="rect">
            <a:avLst/>
          </a:prstGeom>
        </p:spPr>
        <p:txBody>
          <a:bodyPr wrap="none">
            <a:spAutoFit/>
          </a:bodyPr>
          <a:lstStyle/>
          <a:p>
            <a:r>
              <a:rPr lang="en-US" sz="4400" dirty="0">
                <a:latin typeface="French Script MT" panose="03020402040607040605" pitchFamily="66" charset="0"/>
              </a:rPr>
              <a:t>Materials are currently available on </a:t>
            </a:r>
          </a:p>
        </p:txBody>
      </p:sp>
      <p:sp>
        <p:nvSpPr>
          <p:cNvPr id="11" name="Rectangle 10">
            <a:extLst>
              <a:ext uri="{FF2B5EF4-FFF2-40B4-BE49-F238E27FC236}">
                <a16:creationId xmlns:a16="http://schemas.microsoft.com/office/drawing/2014/main" id="{5226C48D-DE06-49F3-889D-71C4FD6D93D5}"/>
              </a:ext>
            </a:extLst>
          </p:cNvPr>
          <p:cNvSpPr/>
          <p:nvPr/>
        </p:nvSpPr>
        <p:spPr>
          <a:xfrm>
            <a:off x="3119472" y="3700199"/>
            <a:ext cx="6310614" cy="2123658"/>
          </a:xfrm>
          <a:prstGeom prst="rect">
            <a:avLst/>
          </a:prstGeom>
        </p:spPr>
        <p:txBody>
          <a:bodyPr wrap="square">
            <a:spAutoFit/>
          </a:bodyPr>
          <a:lstStyle/>
          <a:p>
            <a:pPr algn="ctr"/>
            <a:r>
              <a:rPr lang="en-US" sz="4400" dirty="0">
                <a:latin typeface="French Script MT" panose="03020402040607040605" pitchFamily="66" charset="0"/>
              </a:rPr>
              <a:t>but will be uploaded to </a:t>
            </a:r>
          </a:p>
          <a:p>
            <a:pPr algn="ctr"/>
            <a:r>
              <a:rPr lang="en-US" sz="4400" dirty="0">
                <a:latin typeface="French Script MT" panose="03020402040607040605" pitchFamily="66" charset="0"/>
              </a:rPr>
              <a:t>Fordham’s digital collection </a:t>
            </a:r>
          </a:p>
          <a:p>
            <a:pPr algn="ctr"/>
            <a:r>
              <a:rPr lang="en-US" sz="4400" dirty="0">
                <a:latin typeface="French Script MT" panose="03020402040607040605" pitchFamily="66" charset="0"/>
              </a:rPr>
              <a:t>within the next few months.</a:t>
            </a:r>
          </a:p>
        </p:txBody>
      </p:sp>
    </p:spTree>
    <p:extLst>
      <p:ext uri="{BB962C8B-B14F-4D97-AF65-F5344CB8AC3E}">
        <p14:creationId xmlns:p14="http://schemas.microsoft.com/office/powerpoint/2010/main" val="226479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EA0718-5A6E-4C2C-A039-1C11FBE4B02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35186" y="624806"/>
            <a:ext cx="9321627" cy="4762135"/>
          </a:xfrm>
          <a:prstGeom prst="rect">
            <a:avLst/>
          </a:prstGeom>
        </p:spPr>
      </p:pic>
      <p:sp>
        <p:nvSpPr>
          <p:cNvPr id="8"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7A564D-643A-448A-B560-5F3B3C764896}"/>
              </a:ext>
            </a:extLst>
          </p:cNvPr>
          <p:cNvSpPr txBox="1"/>
          <p:nvPr/>
        </p:nvSpPr>
        <p:spPr>
          <a:xfrm>
            <a:off x="3483908" y="5620830"/>
            <a:ext cx="6055455" cy="523220"/>
          </a:xfrm>
          <a:prstGeom prst="rect">
            <a:avLst/>
          </a:prstGeom>
          <a:noFill/>
        </p:spPr>
        <p:txBody>
          <a:bodyPr wrap="square" rtlCol="0">
            <a:spAutoFit/>
          </a:bodyPr>
          <a:lstStyle/>
          <a:p>
            <a:r>
              <a:rPr lang="en-US" sz="2800" b="1" dirty="0">
                <a:solidFill>
                  <a:schemeClr val="bg1">
                    <a:lumMod val="95000"/>
                  </a:schemeClr>
                </a:solidFill>
                <a:latin typeface="Bookman Old Style" panose="02050604050505020204" pitchFamily="18" charset="0"/>
              </a:rPr>
              <a:t>We keep on moving forward!</a:t>
            </a:r>
          </a:p>
        </p:txBody>
      </p:sp>
    </p:spTree>
    <p:extLst>
      <p:ext uri="{BB962C8B-B14F-4D97-AF65-F5344CB8AC3E}">
        <p14:creationId xmlns:p14="http://schemas.microsoft.com/office/powerpoint/2010/main" val="1856126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6C6E64-7E0B-4F42-BE01-9B08E5921A79}"/>
              </a:ext>
            </a:extLst>
          </p:cNvPr>
          <p:cNvPicPr>
            <a:picLocks noChangeAspect="1"/>
          </p:cNvPicPr>
          <p:nvPr/>
        </p:nvPicPr>
        <p:blipFill>
          <a:blip r:embed="rId2"/>
          <a:stretch>
            <a:fillRect/>
          </a:stretch>
        </p:blipFill>
        <p:spPr>
          <a:xfrm>
            <a:off x="2283414" y="1795939"/>
            <a:ext cx="2143125" cy="2143125"/>
          </a:xfrm>
          <a:prstGeom prst="rect">
            <a:avLst/>
          </a:prstGeom>
        </p:spPr>
      </p:pic>
      <p:sp>
        <p:nvSpPr>
          <p:cNvPr id="7" name="Rectangle 6">
            <a:extLst>
              <a:ext uri="{FF2B5EF4-FFF2-40B4-BE49-F238E27FC236}">
                <a16:creationId xmlns:a16="http://schemas.microsoft.com/office/drawing/2014/main" id="{7F042FDE-68F7-477E-9A95-C14B7321A918}"/>
              </a:ext>
            </a:extLst>
          </p:cNvPr>
          <p:cNvSpPr/>
          <p:nvPr/>
        </p:nvSpPr>
        <p:spPr>
          <a:xfrm>
            <a:off x="4426539" y="3939064"/>
            <a:ext cx="6939961" cy="2246769"/>
          </a:xfrm>
          <a:prstGeom prst="rect">
            <a:avLst/>
          </a:prstGeom>
        </p:spPr>
        <p:txBody>
          <a:bodyPr wrap="square">
            <a:spAutoFit/>
          </a:bodyPr>
          <a:lstStyle/>
          <a:p>
            <a:r>
              <a:rPr lang="en-US" sz="2800" dirty="0">
                <a:latin typeface="Bookman Old Style" panose="02050604050505020204" pitchFamily="18" charset="0"/>
              </a:rPr>
              <a:t>a consortium of galleries, libraries, archives, and museums that puts together trainings and lectures for those interested in digital humanities in the metro New York area.</a:t>
            </a:r>
          </a:p>
        </p:txBody>
      </p:sp>
      <p:sp>
        <p:nvSpPr>
          <p:cNvPr id="8" name="Rectangle 7">
            <a:extLst>
              <a:ext uri="{FF2B5EF4-FFF2-40B4-BE49-F238E27FC236}">
                <a16:creationId xmlns:a16="http://schemas.microsoft.com/office/drawing/2014/main" id="{8B7476AA-31B7-4B8F-AA83-A7484B243FCD}"/>
              </a:ext>
            </a:extLst>
          </p:cNvPr>
          <p:cNvSpPr/>
          <p:nvPr/>
        </p:nvSpPr>
        <p:spPr>
          <a:xfrm>
            <a:off x="810214" y="599380"/>
            <a:ext cx="6096000" cy="1384995"/>
          </a:xfrm>
          <a:prstGeom prst="rect">
            <a:avLst/>
          </a:prstGeom>
        </p:spPr>
        <p:txBody>
          <a:bodyPr>
            <a:spAutoFit/>
          </a:bodyPr>
          <a:lstStyle/>
          <a:p>
            <a:r>
              <a:rPr lang="en-US" sz="2800" dirty="0">
                <a:solidFill>
                  <a:prstClr val="black"/>
                </a:solidFill>
                <a:latin typeface="Bookman Old Style" panose="02050604050505020204" pitchFamily="18" charset="0"/>
              </a:rPr>
              <a:t>Fordham University librarians and faculty participated in the annual </a:t>
            </a:r>
            <a:endParaRPr lang="en-US" dirty="0"/>
          </a:p>
        </p:txBody>
      </p:sp>
      <p:sp>
        <p:nvSpPr>
          <p:cNvPr id="10" name="Rectangle 9">
            <a:extLst>
              <a:ext uri="{FF2B5EF4-FFF2-40B4-BE49-F238E27FC236}">
                <a16:creationId xmlns:a16="http://schemas.microsoft.com/office/drawing/2014/main" id="{BE60B61F-E7F4-4A18-A8C6-E60B35DE782A}"/>
              </a:ext>
            </a:extLst>
          </p:cNvPr>
          <p:cNvSpPr/>
          <p:nvPr/>
        </p:nvSpPr>
        <p:spPr>
          <a:xfrm>
            <a:off x="4426539" y="3190935"/>
            <a:ext cx="7092362" cy="646331"/>
          </a:xfrm>
          <a:prstGeom prst="rect">
            <a:avLst/>
          </a:prstGeom>
        </p:spPr>
        <p:txBody>
          <a:bodyPr wrap="square">
            <a:spAutoFit/>
          </a:bodyPr>
          <a:lstStyle/>
          <a:p>
            <a:r>
              <a:rPr lang="en-US" sz="3600" dirty="0">
                <a:solidFill>
                  <a:schemeClr val="accent6">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New York City Digital Humanities </a:t>
            </a:r>
          </a:p>
        </p:txBody>
      </p:sp>
    </p:spTree>
    <p:extLst>
      <p:ext uri="{BB962C8B-B14F-4D97-AF65-F5344CB8AC3E}">
        <p14:creationId xmlns:p14="http://schemas.microsoft.com/office/powerpoint/2010/main" val="182094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17E901-879F-43E0-8507-D9DEFD414B45}"/>
              </a:ext>
            </a:extLst>
          </p:cNvPr>
          <p:cNvSpPr/>
          <p:nvPr/>
        </p:nvSpPr>
        <p:spPr>
          <a:xfrm>
            <a:off x="496074" y="452166"/>
            <a:ext cx="7403326" cy="1569660"/>
          </a:xfrm>
          <a:prstGeom prst="rect">
            <a:avLst/>
          </a:prstGeom>
        </p:spPr>
        <p:txBody>
          <a:bodyPr wrap="square">
            <a:spAutoFit/>
          </a:bodyPr>
          <a:lstStyle/>
          <a:p>
            <a:r>
              <a:rPr lang="en-US" sz="2800" dirty="0">
                <a:latin typeface="Bookman Old Style" panose="02050604050505020204" pitchFamily="18" charset="0"/>
              </a:rPr>
              <a:t>At</a:t>
            </a:r>
            <a:r>
              <a:rPr lang="en-US" dirty="0"/>
              <a:t>  </a:t>
            </a:r>
            <a:r>
              <a:rPr lang="en-US" sz="2800" b="1" dirty="0">
                <a:solidFill>
                  <a:schemeClr val="accent6">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NYCDH</a:t>
            </a:r>
            <a:r>
              <a:rPr lang="en-US" dirty="0"/>
              <a:t>  </a:t>
            </a:r>
            <a:r>
              <a:rPr lang="en-US" sz="2800" dirty="0">
                <a:latin typeface="Bookman Old Style" panose="02050604050505020204" pitchFamily="18" charset="0"/>
              </a:rPr>
              <a:t>Fordham’s Digital Humanities librarian gave a </a:t>
            </a:r>
            <a:r>
              <a:rPr lang="en-US" sz="2800" i="1" dirty="0">
                <a:solidFill>
                  <a:schemeClr val="accent6">
                    <a:lumMod val="75000"/>
                  </a:schemeClr>
                </a:solidFill>
                <a:latin typeface="Bookman Old Style" panose="02050604050505020204" pitchFamily="18" charset="0"/>
              </a:rPr>
              <a:t>     </a:t>
            </a:r>
            <a:r>
              <a:rPr lang="en-US" sz="4000" i="1" dirty="0">
                <a:solidFill>
                  <a:schemeClr val="accent6">
                    <a:lumMod val="75000"/>
                  </a:schemeClr>
                </a:solidFill>
                <a:latin typeface="Bookman Old Style" panose="02050604050505020204" pitchFamily="18" charset="0"/>
              </a:rPr>
              <a:t>Lightning Talk </a:t>
            </a:r>
          </a:p>
          <a:p>
            <a:r>
              <a:rPr lang="en-US" sz="2800" dirty="0">
                <a:latin typeface="Bookman Old Style" panose="02050604050505020204" pitchFamily="18" charset="0"/>
              </a:rPr>
              <a:t>about using resources in</a:t>
            </a:r>
          </a:p>
        </p:txBody>
      </p:sp>
      <p:pic>
        <p:nvPicPr>
          <p:cNvPr id="2" name="Picture 1">
            <a:extLst>
              <a:ext uri="{FF2B5EF4-FFF2-40B4-BE49-F238E27FC236}">
                <a16:creationId xmlns:a16="http://schemas.microsoft.com/office/drawing/2014/main" id="{7C72F3D6-2BCB-4497-ADE4-AECE11853C45}"/>
              </a:ext>
            </a:extLst>
          </p:cNvPr>
          <p:cNvPicPr>
            <a:picLocks noChangeAspect="1"/>
          </p:cNvPicPr>
          <p:nvPr/>
        </p:nvPicPr>
        <p:blipFill rotWithShape="1">
          <a:blip r:embed="rId2"/>
          <a:srcRect l="14792" t="11111" r="55000" b="9815"/>
          <a:stretch/>
        </p:blipFill>
        <p:spPr>
          <a:xfrm>
            <a:off x="4943782" y="1507583"/>
            <a:ext cx="1977718" cy="2912018"/>
          </a:xfrm>
          <a:prstGeom prst="rect">
            <a:avLst/>
          </a:prstGeom>
        </p:spPr>
      </p:pic>
      <p:pic>
        <p:nvPicPr>
          <p:cNvPr id="4" name="Picture 3">
            <a:extLst>
              <a:ext uri="{FF2B5EF4-FFF2-40B4-BE49-F238E27FC236}">
                <a16:creationId xmlns:a16="http://schemas.microsoft.com/office/drawing/2014/main" id="{5D521D2B-76D4-4B28-AE4B-6EAA592FAEBE}"/>
              </a:ext>
            </a:extLst>
          </p:cNvPr>
          <p:cNvPicPr>
            <a:picLocks noChangeAspect="1"/>
          </p:cNvPicPr>
          <p:nvPr/>
        </p:nvPicPr>
        <p:blipFill>
          <a:blip r:embed="rId3"/>
          <a:stretch>
            <a:fillRect/>
          </a:stretch>
        </p:blipFill>
        <p:spPr>
          <a:xfrm rot="1218235">
            <a:off x="3520047" y="849141"/>
            <a:ext cx="257533" cy="806192"/>
          </a:xfrm>
          <a:prstGeom prst="rect">
            <a:avLst/>
          </a:prstGeom>
        </p:spPr>
      </p:pic>
      <p:sp>
        <p:nvSpPr>
          <p:cNvPr id="6" name="Rectangle 5">
            <a:extLst>
              <a:ext uri="{FF2B5EF4-FFF2-40B4-BE49-F238E27FC236}">
                <a16:creationId xmlns:a16="http://schemas.microsoft.com/office/drawing/2014/main" id="{BEACF64E-434F-4D21-9A50-8ABE1AB5B721}"/>
              </a:ext>
            </a:extLst>
          </p:cNvPr>
          <p:cNvSpPr/>
          <p:nvPr/>
        </p:nvSpPr>
        <p:spPr>
          <a:xfrm>
            <a:off x="5074037" y="4419600"/>
            <a:ext cx="6508363" cy="1815882"/>
          </a:xfrm>
          <a:prstGeom prst="rect">
            <a:avLst/>
          </a:prstGeom>
        </p:spPr>
        <p:txBody>
          <a:bodyPr wrap="square">
            <a:spAutoFit/>
          </a:bodyPr>
          <a:lstStyle/>
          <a:p>
            <a:r>
              <a:rPr lang="en-US" sz="2800" dirty="0">
                <a:latin typeface="Bookman Old Style" panose="02050604050505020204" pitchFamily="18" charset="0"/>
              </a:rPr>
              <a:t>to develop digital projects about </a:t>
            </a:r>
          </a:p>
          <a:p>
            <a:r>
              <a:rPr lang="en-US" sz="2800" dirty="0">
                <a:latin typeface="Bookman Old Style" panose="02050604050505020204" pitchFamily="18" charset="0"/>
              </a:rPr>
              <a:t>poor and working-class women, immigrants, people of color, and the disabled in the 19th century.</a:t>
            </a:r>
          </a:p>
        </p:txBody>
      </p:sp>
    </p:spTree>
    <p:extLst>
      <p:ext uri="{BB962C8B-B14F-4D97-AF65-F5344CB8AC3E}">
        <p14:creationId xmlns:p14="http://schemas.microsoft.com/office/powerpoint/2010/main" val="145319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F82C9-D574-4996-8BE6-AFF51C29D4F1}"/>
              </a:ext>
            </a:extLst>
          </p:cNvPr>
          <p:cNvSpPr/>
          <p:nvPr/>
        </p:nvSpPr>
        <p:spPr>
          <a:xfrm>
            <a:off x="673100" y="3895636"/>
            <a:ext cx="10947400" cy="1815882"/>
          </a:xfrm>
          <a:prstGeom prst="rect">
            <a:avLst/>
          </a:prstGeom>
        </p:spPr>
        <p:txBody>
          <a:bodyPr wrap="square">
            <a:spAutoFit/>
          </a:bodyPr>
          <a:lstStyle/>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Fordham Reference librarians conducted an environmental scan</a:t>
            </a:r>
          </a:p>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of software available on campus in various computer labs</a:t>
            </a:r>
          </a:p>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and sent out a survey to graduate students inquiring</a:t>
            </a:r>
          </a:p>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 about their software needs to conduct their scholarship.</a:t>
            </a:r>
          </a:p>
        </p:txBody>
      </p:sp>
      <p:pic>
        <p:nvPicPr>
          <p:cNvPr id="4" name="Picture 3">
            <a:extLst>
              <a:ext uri="{FF2B5EF4-FFF2-40B4-BE49-F238E27FC236}">
                <a16:creationId xmlns:a16="http://schemas.microsoft.com/office/drawing/2014/main" id="{60A91D60-2715-42FD-9A51-60CE19E94779}"/>
              </a:ext>
            </a:extLst>
          </p:cNvPr>
          <p:cNvPicPr>
            <a:picLocks noChangeAspect="1"/>
          </p:cNvPicPr>
          <p:nvPr/>
        </p:nvPicPr>
        <p:blipFill>
          <a:blip r:embed="rId2"/>
          <a:stretch>
            <a:fillRect/>
          </a:stretch>
        </p:blipFill>
        <p:spPr>
          <a:xfrm>
            <a:off x="673100" y="815974"/>
            <a:ext cx="10694255" cy="2460625"/>
          </a:xfrm>
          <a:prstGeom prst="rect">
            <a:avLst/>
          </a:prstGeom>
        </p:spPr>
      </p:pic>
    </p:spTree>
    <p:extLst>
      <p:ext uri="{BB962C8B-B14F-4D97-AF65-F5344CB8AC3E}">
        <p14:creationId xmlns:p14="http://schemas.microsoft.com/office/powerpoint/2010/main" val="76153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DBE01-E7BA-488C-ACDD-E1EA75184F37}"/>
              </a:ext>
            </a:extLst>
          </p:cNvPr>
          <p:cNvSpPr/>
          <p:nvPr/>
        </p:nvSpPr>
        <p:spPr>
          <a:xfrm>
            <a:off x="406400" y="809536"/>
            <a:ext cx="11087100" cy="2246769"/>
          </a:xfrm>
          <a:prstGeom prst="rect">
            <a:avLst/>
          </a:prstGeom>
        </p:spPr>
        <p:txBody>
          <a:bodyPr wrap="square">
            <a:spAutoFit/>
          </a:bodyPr>
          <a:lstStyle/>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This data collection effort resulted in designating one computer workstation in the Reference Department as</a:t>
            </a:r>
          </a:p>
          <a:p>
            <a:pPr algn="ctr"/>
            <a:r>
              <a:rPr lang="en-US" sz="2800" b="1" dirty="0">
                <a:solidFill>
                  <a:schemeClr val="accent1">
                    <a:lumMod val="7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Digital Scholarship Workstation </a:t>
            </a:r>
          </a:p>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which offers an array of open source applications as well as </a:t>
            </a:r>
          </a:p>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the most requested proprietary items: </a:t>
            </a:r>
          </a:p>
        </p:txBody>
      </p:sp>
      <p:pic>
        <p:nvPicPr>
          <p:cNvPr id="4" name="Picture 3">
            <a:extLst>
              <a:ext uri="{FF2B5EF4-FFF2-40B4-BE49-F238E27FC236}">
                <a16:creationId xmlns:a16="http://schemas.microsoft.com/office/drawing/2014/main" id="{759618E6-AC99-40B6-BFB5-16FAE7C42C25}"/>
              </a:ext>
            </a:extLst>
          </p:cNvPr>
          <p:cNvPicPr>
            <a:picLocks noChangeAspect="1"/>
          </p:cNvPicPr>
          <p:nvPr/>
        </p:nvPicPr>
        <p:blipFill>
          <a:blip r:embed="rId2"/>
          <a:stretch>
            <a:fillRect/>
          </a:stretch>
        </p:blipFill>
        <p:spPr>
          <a:xfrm>
            <a:off x="5466360" y="3495676"/>
            <a:ext cx="2247900" cy="2028825"/>
          </a:xfrm>
          <a:prstGeom prst="rect">
            <a:avLst/>
          </a:prstGeom>
        </p:spPr>
      </p:pic>
      <p:pic>
        <p:nvPicPr>
          <p:cNvPr id="5" name="Picture 4">
            <a:extLst>
              <a:ext uri="{FF2B5EF4-FFF2-40B4-BE49-F238E27FC236}">
                <a16:creationId xmlns:a16="http://schemas.microsoft.com/office/drawing/2014/main" id="{F117C19C-07B4-4533-9C44-FB54BC3CEA8F}"/>
              </a:ext>
            </a:extLst>
          </p:cNvPr>
          <p:cNvPicPr>
            <a:picLocks noChangeAspect="1"/>
          </p:cNvPicPr>
          <p:nvPr/>
        </p:nvPicPr>
        <p:blipFill>
          <a:blip r:embed="rId3"/>
          <a:stretch>
            <a:fillRect/>
          </a:stretch>
        </p:blipFill>
        <p:spPr>
          <a:xfrm>
            <a:off x="7714260" y="3056305"/>
            <a:ext cx="4056078" cy="2758730"/>
          </a:xfrm>
          <a:prstGeom prst="rect">
            <a:avLst/>
          </a:prstGeom>
        </p:spPr>
      </p:pic>
      <p:pic>
        <p:nvPicPr>
          <p:cNvPr id="3" name="Picture 2">
            <a:extLst>
              <a:ext uri="{FF2B5EF4-FFF2-40B4-BE49-F238E27FC236}">
                <a16:creationId xmlns:a16="http://schemas.microsoft.com/office/drawing/2014/main" id="{913F44DA-0A1D-4061-819A-1E813D83D9A9}"/>
              </a:ext>
            </a:extLst>
          </p:cNvPr>
          <p:cNvPicPr>
            <a:picLocks noChangeAspect="1"/>
          </p:cNvPicPr>
          <p:nvPr/>
        </p:nvPicPr>
        <p:blipFill rotWithShape="1">
          <a:blip r:embed="rId4"/>
          <a:srcRect r="9048"/>
          <a:stretch/>
        </p:blipFill>
        <p:spPr>
          <a:xfrm>
            <a:off x="1090569" y="3296151"/>
            <a:ext cx="3263317" cy="2690943"/>
          </a:xfrm>
          <a:prstGeom prst="rect">
            <a:avLst/>
          </a:prstGeom>
        </p:spPr>
      </p:pic>
    </p:spTree>
    <p:extLst>
      <p:ext uri="{BB962C8B-B14F-4D97-AF65-F5344CB8AC3E}">
        <p14:creationId xmlns:p14="http://schemas.microsoft.com/office/powerpoint/2010/main" val="311915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BA8829-41E9-4837-A51A-35E80A044754}"/>
              </a:ext>
            </a:extLst>
          </p:cNvPr>
          <p:cNvSpPr/>
          <p:nvPr/>
        </p:nvSpPr>
        <p:spPr>
          <a:xfrm>
            <a:off x="388596" y="687518"/>
            <a:ext cx="11267868" cy="5262979"/>
          </a:xfrm>
          <a:prstGeom prst="rect">
            <a:avLst/>
          </a:prstGeom>
        </p:spPr>
        <p:txBody>
          <a:bodyPr wrap="square">
            <a:spAutoFit/>
          </a:bodyPr>
          <a:lstStyle/>
          <a:p>
            <a:pPr algn="ctr"/>
            <a:r>
              <a:rPr lang="en-US" sz="2800" dirty="0">
                <a:latin typeface="Bookman Old Style" panose="02050604050505020204" pitchFamily="18" charset="0"/>
              </a:rPr>
              <a:t>Fordham’s Head of Reference and Information Services </a:t>
            </a:r>
          </a:p>
          <a:p>
            <a:pPr algn="ctr"/>
            <a:r>
              <a:rPr lang="en-US" sz="2800" dirty="0">
                <a:latin typeface="Bookman Old Style" panose="02050604050505020204" pitchFamily="18" charset="0"/>
              </a:rPr>
              <a:t>is a member of the University’s </a:t>
            </a: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endParaRPr lang="en-US" sz="2800" b="1" dirty="0">
              <a:solidFill>
                <a:srgbClr val="00B050"/>
              </a:solidFill>
              <a:latin typeface="Bookman Old Style" panose="02050604050505020204" pitchFamily="18" charset="0"/>
            </a:endParaRPr>
          </a:p>
          <a:p>
            <a:pPr algn="ctr"/>
            <a:endParaRPr lang="en-US" sz="2800" b="1" dirty="0">
              <a:solidFill>
                <a:srgbClr val="00B050"/>
              </a:solidFill>
              <a:latin typeface="Bookman Old Style" panose="02050604050505020204" pitchFamily="18" charset="0"/>
            </a:endParaRPr>
          </a:p>
          <a:p>
            <a:pPr algn="ctr"/>
            <a:r>
              <a:rPr lang="en-US" sz="2800" b="1" dirty="0">
                <a:solidFill>
                  <a:srgbClr val="00B050"/>
                </a:solidFill>
                <a:latin typeface="Bookman Old Style" panose="02050604050505020204" pitchFamily="18" charset="0"/>
              </a:rPr>
              <a:t>Digital Humanities Steering Committee</a:t>
            </a:r>
          </a:p>
          <a:p>
            <a:pPr algn="ctr"/>
            <a:r>
              <a:rPr lang="en-US" sz="2800" dirty="0">
                <a:latin typeface="Bookman Old Style" panose="02050604050505020204" pitchFamily="18" charset="0"/>
              </a:rPr>
              <a:t>a group of faculty and administrators aiming to increase engagement of faculty working on digital humanities projects through their research and teaching. </a:t>
            </a:r>
          </a:p>
        </p:txBody>
      </p:sp>
      <p:pic>
        <p:nvPicPr>
          <p:cNvPr id="2" name="Picture 1">
            <a:extLst>
              <a:ext uri="{FF2B5EF4-FFF2-40B4-BE49-F238E27FC236}">
                <a16:creationId xmlns:a16="http://schemas.microsoft.com/office/drawing/2014/main" id="{C0B37D8E-8263-4794-9158-B7F49B0E4676}"/>
              </a:ext>
            </a:extLst>
          </p:cNvPr>
          <p:cNvPicPr>
            <a:picLocks noChangeAspect="1"/>
          </p:cNvPicPr>
          <p:nvPr/>
        </p:nvPicPr>
        <p:blipFill rotWithShape="1">
          <a:blip r:embed="rId2"/>
          <a:srcRect l="10343" t="10592" r="8694" b="10346"/>
          <a:stretch/>
        </p:blipFill>
        <p:spPr>
          <a:xfrm>
            <a:off x="4772570" y="1619076"/>
            <a:ext cx="2499920" cy="2441196"/>
          </a:xfrm>
          <a:prstGeom prst="rect">
            <a:avLst/>
          </a:prstGeom>
        </p:spPr>
      </p:pic>
    </p:spTree>
    <p:extLst>
      <p:ext uri="{BB962C8B-B14F-4D97-AF65-F5344CB8AC3E}">
        <p14:creationId xmlns:p14="http://schemas.microsoft.com/office/powerpoint/2010/main" val="179472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9B202-C49A-4EFE-9CAC-2A8DD1C53A9E}"/>
              </a:ext>
            </a:extLst>
          </p:cNvPr>
          <p:cNvSpPr/>
          <p:nvPr/>
        </p:nvSpPr>
        <p:spPr>
          <a:xfrm>
            <a:off x="468884" y="610799"/>
            <a:ext cx="11088407" cy="3539430"/>
          </a:xfrm>
          <a:prstGeom prst="rect">
            <a:avLst/>
          </a:prstGeom>
        </p:spPr>
        <p:txBody>
          <a:bodyPr wrap="square">
            <a:spAutoFit/>
          </a:bodyPr>
          <a:lstStyle/>
          <a:p>
            <a:pPr algn="ctr"/>
            <a:r>
              <a:rPr lang="en-US" sz="2800" dirty="0">
                <a:latin typeface="Bookman Old Style" panose="02050604050505020204" pitchFamily="18" charset="0"/>
              </a:rPr>
              <a:t>This group was awarded</a:t>
            </a: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endParaRPr lang="en-US" sz="2800" dirty="0">
              <a:latin typeface="Bookman Old Style" panose="02050604050505020204" pitchFamily="18" charset="0"/>
            </a:endParaRPr>
          </a:p>
          <a:p>
            <a:pPr algn="ctr"/>
            <a:r>
              <a:rPr lang="en-US" sz="2800" dirty="0">
                <a:latin typeface="Bookman Old Style" panose="02050604050505020204" pitchFamily="18" charset="0"/>
              </a:rPr>
              <a:t>from the Fordham Office of Research</a:t>
            </a:r>
          </a:p>
          <a:p>
            <a:pPr algn="ctr"/>
            <a:r>
              <a:rPr lang="en-US" sz="2800" dirty="0">
                <a:latin typeface="Bookman Old Style" panose="02050604050505020204" pitchFamily="18" charset="0"/>
              </a:rPr>
              <a:t>for their proposal entitled:</a:t>
            </a:r>
          </a:p>
          <a:p>
            <a:pPr algn="ctr"/>
            <a:r>
              <a:rPr lang="en-US" sz="2800" b="1" i="1" dirty="0">
                <a:solidFill>
                  <a:schemeClr val="accent1">
                    <a:lumMod val="75000"/>
                  </a:schemeClr>
                </a:solidFill>
                <a:latin typeface="Bookman Old Style" panose="02050604050505020204" pitchFamily="18" charset="0"/>
              </a:rPr>
              <a:t>Strategic Research Consortium on Digital Scholarship</a:t>
            </a:r>
            <a:r>
              <a:rPr lang="en-US" sz="2800" b="1" dirty="0">
                <a:solidFill>
                  <a:schemeClr val="accent1">
                    <a:lumMod val="75000"/>
                  </a:schemeClr>
                </a:solidFill>
                <a:latin typeface="Bookman Old Style" panose="02050604050505020204" pitchFamily="18" charset="0"/>
              </a:rPr>
              <a:t> </a:t>
            </a:r>
          </a:p>
        </p:txBody>
      </p:sp>
      <p:sp>
        <p:nvSpPr>
          <p:cNvPr id="3" name="Rectangle 2">
            <a:extLst>
              <a:ext uri="{FF2B5EF4-FFF2-40B4-BE49-F238E27FC236}">
                <a16:creationId xmlns:a16="http://schemas.microsoft.com/office/drawing/2014/main" id="{1D02F911-4145-45DC-AB7C-65E174D94C5A}"/>
              </a:ext>
            </a:extLst>
          </p:cNvPr>
          <p:cNvSpPr/>
          <p:nvPr/>
        </p:nvSpPr>
        <p:spPr>
          <a:xfrm>
            <a:off x="6210561" y="1616955"/>
            <a:ext cx="1735993" cy="707886"/>
          </a:xfrm>
          <a:prstGeom prst="rect">
            <a:avLst/>
          </a:prstGeom>
        </p:spPr>
        <p:txBody>
          <a:bodyPr wrap="square">
            <a:spAutoFit/>
          </a:bodyPr>
          <a:lstStyle/>
          <a:p>
            <a:r>
              <a:rPr lang="en-US" sz="4000" b="1" dirty="0">
                <a:solidFill>
                  <a:srgbClr val="00B050"/>
                </a:solidFill>
                <a:latin typeface="OCR A Std" panose="020F0609000104060307" pitchFamily="49" charset="0"/>
              </a:rPr>
              <a:t>$30K</a:t>
            </a:r>
          </a:p>
        </p:txBody>
      </p:sp>
      <p:pic>
        <p:nvPicPr>
          <p:cNvPr id="4" name="Picture 3">
            <a:extLst>
              <a:ext uri="{FF2B5EF4-FFF2-40B4-BE49-F238E27FC236}">
                <a16:creationId xmlns:a16="http://schemas.microsoft.com/office/drawing/2014/main" id="{F64E0C55-CDD6-4A34-97F7-96D950647C6E}"/>
              </a:ext>
            </a:extLst>
          </p:cNvPr>
          <p:cNvPicPr>
            <a:picLocks noChangeAspect="1"/>
          </p:cNvPicPr>
          <p:nvPr/>
        </p:nvPicPr>
        <p:blipFill>
          <a:blip r:embed="rId2"/>
          <a:stretch>
            <a:fillRect/>
          </a:stretch>
        </p:blipFill>
        <p:spPr>
          <a:xfrm>
            <a:off x="4299339" y="1307077"/>
            <a:ext cx="1772471" cy="1327642"/>
          </a:xfrm>
          <a:prstGeom prst="rect">
            <a:avLst/>
          </a:prstGeom>
        </p:spPr>
      </p:pic>
      <p:sp>
        <p:nvSpPr>
          <p:cNvPr id="5" name="Rectangle 4">
            <a:extLst>
              <a:ext uri="{FF2B5EF4-FFF2-40B4-BE49-F238E27FC236}">
                <a16:creationId xmlns:a16="http://schemas.microsoft.com/office/drawing/2014/main" id="{BFCFA127-AE09-4C3C-8953-9A6B1F045C5B}"/>
              </a:ext>
            </a:extLst>
          </p:cNvPr>
          <p:cNvSpPr/>
          <p:nvPr/>
        </p:nvSpPr>
        <p:spPr>
          <a:xfrm>
            <a:off x="941900" y="4452529"/>
            <a:ext cx="10142374" cy="1815882"/>
          </a:xfrm>
          <a:prstGeom prst="rect">
            <a:avLst/>
          </a:prstGeom>
          <a:ln w="28575">
            <a:solidFill>
              <a:srgbClr val="C00000"/>
            </a:solidFill>
          </a:ln>
        </p:spPr>
        <p:txBody>
          <a:bodyPr wrap="square">
            <a:spAutoFit/>
          </a:bodyPr>
          <a:lstStyle/>
          <a:p>
            <a:pPr lvl="0" algn="ctr"/>
            <a:r>
              <a:rPr lang="en-US" sz="2800" dirty="0">
                <a:solidFill>
                  <a:prstClr val="black"/>
                </a:solidFill>
                <a:latin typeface="Bookman Old Style" panose="02050604050505020204" pitchFamily="18" charset="0"/>
              </a:rPr>
              <a:t>Inspired by the directives in the University’s strategic plan, stating digital scholarship as a top priority, this grant will be used in part to organize a conference in Spring 2019.</a:t>
            </a:r>
          </a:p>
        </p:txBody>
      </p:sp>
    </p:spTree>
    <p:extLst>
      <p:ext uri="{BB962C8B-B14F-4D97-AF65-F5344CB8AC3E}">
        <p14:creationId xmlns:p14="http://schemas.microsoft.com/office/powerpoint/2010/main" val="3673155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38E3C-94DD-4544-93D5-0830ED1BB5F9}"/>
              </a:ext>
            </a:extLst>
          </p:cNvPr>
          <p:cNvPicPr>
            <a:picLocks noChangeAspect="1"/>
          </p:cNvPicPr>
          <p:nvPr/>
        </p:nvPicPr>
        <p:blipFill>
          <a:blip r:embed="rId2"/>
          <a:stretch>
            <a:fillRect/>
          </a:stretch>
        </p:blipFill>
        <p:spPr>
          <a:xfrm>
            <a:off x="692092" y="738101"/>
            <a:ext cx="2133600" cy="2133600"/>
          </a:xfrm>
          <a:prstGeom prst="rect">
            <a:avLst/>
          </a:prstGeom>
        </p:spPr>
      </p:pic>
      <p:sp>
        <p:nvSpPr>
          <p:cNvPr id="3" name="Rectangle 2">
            <a:extLst>
              <a:ext uri="{FF2B5EF4-FFF2-40B4-BE49-F238E27FC236}">
                <a16:creationId xmlns:a16="http://schemas.microsoft.com/office/drawing/2014/main" id="{877D8E85-A12F-465D-A261-8FE576BEA998}"/>
              </a:ext>
            </a:extLst>
          </p:cNvPr>
          <p:cNvSpPr/>
          <p:nvPr/>
        </p:nvSpPr>
        <p:spPr>
          <a:xfrm>
            <a:off x="3145872" y="2228781"/>
            <a:ext cx="8439324" cy="3539430"/>
          </a:xfrm>
          <a:prstGeom prst="rect">
            <a:avLst/>
          </a:prstGeom>
        </p:spPr>
        <p:txBody>
          <a:bodyPr wrap="square">
            <a:spAutoFit/>
          </a:bodyPr>
          <a:lstStyle/>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Fordham’s Digital Humanities librarian agreed to serve as an Editor-at-Large for </a:t>
            </a:r>
            <a:r>
              <a:rPr lang="en-US" sz="28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dh + lib Review </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during the Fall semester. This work consisted of scouring the web on a daily basis searching for articles about the intersection between libraries and digital humanities. These items were then submitted for review by other librarians in order to select items for inclusion on the </a:t>
            </a:r>
            <a:r>
              <a:rPr lang="en-US" sz="2800" b="1"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dh + lib Review</a:t>
            </a:r>
            <a:r>
              <a:rPr lang="en-US" sz="2800" dirty="0">
                <a:solidFill>
                  <a:srgbClr val="C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blog.</a:t>
            </a:r>
          </a:p>
        </p:txBody>
      </p:sp>
    </p:spTree>
    <p:extLst>
      <p:ext uri="{BB962C8B-B14F-4D97-AF65-F5344CB8AC3E}">
        <p14:creationId xmlns:p14="http://schemas.microsoft.com/office/powerpoint/2010/main" val="148782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90612C-A969-4871-ABB3-EE1D2F487494}"/>
              </a:ext>
            </a:extLst>
          </p:cNvPr>
          <p:cNvSpPr/>
          <p:nvPr/>
        </p:nvSpPr>
        <p:spPr>
          <a:xfrm>
            <a:off x="1418613" y="1044374"/>
            <a:ext cx="9149593" cy="954107"/>
          </a:xfrm>
          <a:prstGeom prst="rect">
            <a:avLst/>
          </a:prstGeom>
        </p:spPr>
        <p:txBody>
          <a:bodyPr wrap="square">
            <a:spAutoFit/>
          </a:bodyPr>
          <a:lstStyle/>
          <a:p>
            <a:pPr algn="ct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Migration to the hosted instance of                              has improved the functionality of our digital collections.</a:t>
            </a:r>
          </a:p>
        </p:txBody>
      </p:sp>
      <p:sp>
        <p:nvSpPr>
          <p:cNvPr id="3" name="Rectangle 2">
            <a:extLst>
              <a:ext uri="{FF2B5EF4-FFF2-40B4-BE49-F238E27FC236}">
                <a16:creationId xmlns:a16="http://schemas.microsoft.com/office/drawing/2014/main" id="{811D64D0-A351-4CF7-ABF5-937ECAF3700D}"/>
              </a:ext>
            </a:extLst>
          </p:cNvPr>
          <p:cNvSpPr/>
          <p:nvPr/>
        </p:nvSpPr>
        <p:spPr>
          <a:xfrm>
            <a:off x="4146958" y="3413159"/>
            <a:ext cx="7731853" cy="1815882"/>
          </a:xfrm>
          <a:prstGeom prst="rect">
            <a:avLst/>
          </a:prstGeom>
        </p:spPr>
        <p:txBody>
          <a:bodyPr wrap="square">
            <a:spAutoFit/>
          </a:bodyPr>
          <a:lstStyle/>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Fordham’s Metadata Librarian led a discussion </a:t>
            </a:r>
            <a:r>
              <a:rPr lang="en-US" sz="2800" b="1" i="1"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Metadata in the Post-Truth Era </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for the </a:t>
            </a:r>
          </a:p>
          <a:p>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ALCTS-Creative Ideas in Technical Services Interest Group at ALA Midwinter.</a:t>
            </a:r>
          </a:p>
        </p:txBody>
      </p:sp>
      <p:pic>
        <p:nvPicPr>
          <p:cNvPr id="4" name="Picture 3">
            <a:extLst>
              <a:ext uri="{FF2B5EF4-FFF2-40B4-BE49-F238E27FC236}">
                <a16:creationId xmlns:a16="http://schemas.microsoft.com/office/drawing/2014/main" id="{5358E2B1-160B-43A2-9B0E-DDE31AFD2574}"/>
              </a:ext>
            </a:extLst>
          </p:cNvPr>
          <p:cNvPicPr>
            <a:picLocks noChangeAspect="1"/>
          </p:cNvPicPr>
          <p:nvPr/>
        </p:nvPicPr>
        <p:blipFill>
          <a:blip r:embed="rId2"/>
          <a:stretch>
            <a:fillRect/>
          </a:stretch>
        </p:blipFill>
        <p:spPr>
          <a:xfrm>
            <a:off x="362386" y="3492251"/>
            <a:ext cx="3676650" cy="1238250"/>
          </a:xfrm>
          <a:prstGeom prst="rect">
            <a:avLst/>
          </a:prstGeom>
        </p:spPr>
      </p:pic>
      <p:pic>
        <p:nvPicPr>
          <p:cNvPr id="6" name="Picture 5">
            <a:extLst>
              <a:ext uri="{FF2B5EF4-FFF2-40B4-BE49-F238E27FC236}">
                <a16:creationId xmlns:a16="http://schemas.microsoft.com/office/drawing/2014/main" id="{71E66FED-FA68-4FE3-B708-9782B67F4BBB}"/>
              </a:ext>
            </a:extLst>
          </p:cNvPr>
          <p:cNvPicPr>
            <a:picLocks noChangeAspect="1"/>
          </p:cNvPicPr>
          <p:nvPr/>
        </p:nvPicPr>
        <p:blipFill rotWithShape="1">
          <a:blip r:embed="rId3"/>
          <a:srcRect l="9591" t="70061" r="10370" b="9259"/>
          <a:stretch/>
        </p:blipFill>
        <p:spPr>
          <a:xfrm>
            <a:off x="7105474" y="868993"/>
            <a:ext cx="2525087" cy="652434"/>
          </a:xfrm>
          <a:prstGeom prst="rect">
            <a:avLst/>
          </a:prstGeom>
        </p:spPr>
      </p:pic>
    </p:spTree>
    <p:extLst>
      <p:ext uri="{BB962C8B-B14F-4D97-AF65-F5344CB8AC3E}">
        <p14:creationId xmlns:p14="http://schemas.microsoft.com/office/powerpoint/2010/main" val="3813204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Bookman Old Style</vt:lpstr>
      <vt:lpstr>Calibri</vt:lpstr>
      <vt:lpstr>Calibri Light</vt:lpstr>
      <vt:lpstr>French Script MT</vt:lpstr>
      <vt:lpstr>Microsoft Sans Serif</vt:lpstr>
      <vt:lpstr>OCR A Std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2018-03-19T17:32:14Z</dcterms:created>
  <dcterms:modified xsi:type="dcterms:W3CDTF">2018-03-19T17:53:07Z</dcterms:modified>
  <cp:contentStatus/>
</cp:coreProperties>
</file>