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689" r:id="rId2"/>
    <p:sldMasterId id="2147483673" r:id="rId3"/>
    <p:sldMasterId id="2147483864" r:id="rId4"/>
    <p:sldMasterId id="2147483725" r:id="rId5"/>
    <p:sldMasterId id="2147483697" r:id="rId6"/>
    <p:sldMasterId id="2147483663" r:id="rId7"/>
  </p:sldMasterIdLst>
  <p:notesMasterIdLst>
    <p:notesMasterId r:id="rId16"/>
  </p:notesMasterIdLst>
  <p:sldIdLst>
    <p:sldId id="450" r:id="rId8"/>
    <p:sldId id="451" r:id="rId9"/>
    <p:sldId id="454" r:id="rId10"/>
    <p:sldId id="455" r:id="rId11"/>
    <p:sldId id="453" r:id="rId12"/>
    <p:sldId id="444" r:id="rId13"/>
    <p:sldId id="456" r:id="rId14"/>
    <p:sldId id="439" r:id="rId15"/>
  </p:sldIdLst>
  <p:sldSz cx="9144000" cy="5143500" type="screen16x9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254" autoAdjust="0"/>
  </p:normalViewPr>
  <p:slideViewPr>
    <p:cSldViewPr snapToGrid="0" snapToObjects="1">
      <p:cViewPr varScale="1">
        <p:scale>
          <a:sx n="55" d="100"/>
          <a:sy n="55" d="100"/>
        </p:scale>
        <p:origin x="804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Re: hesitancy -- speaker at DS Symposium related story of one project that started with a conversation with a researcher that continued for months, constantly evolving based on what each participant brought to the discussions.</a:t>
            </a:r>
          </a:p>
          <a:p>
            <a:endParaRPr lang="en-US" dirty="0"/>
          </a:p>
          <a:p>
            <a:r>
              <a:rPr lang="en-US" dirty="0"/>
              <a:t>Research can be iterative and organic and influenced by librarians’ knowledge and expertise: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Structure of the information collected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Organization of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Retrievability / discoverability (metadata)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Indexing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Intellectual property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Competencies adapted from Vivian Lewis, “Building Expertise to Support Digital Scholarship: A Global Perspective.” CLIR,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program premised on </a:t>
            </a:r>
            <a:r>
              <a:rPr lang="en-US" b="1" dirty="0"/>
              <a:t>fulfilling Libraries’ mission statement</a:t>
            </a:r>
            <a:r>
              <a:rPr lang="en-US" dirty="0"/>
              <a:t>:  “Raynor Memorial Libraries’ digital scholarship services transform the way faculty and students create and share knowledge by helping them explore new digital tools and methodologies. These services leverage in-house information resources and technologies and library expertise to forge new interdisciplinary connections and accelerate inquiry, discovery, and learning.”</a:t>
            </a:r>
          </a:p>
          <a:p>
            <a:endParaRPr lang="en-US" dirty="0"/>
          </a:p>
          <a:p>
            <a:r>
              <a:rPr lang="en-US" b="1" dirty="0"/>
              <a:t>9 digital scholarship objectives cut across 4 of our strategic themes</a:t>
            </a:r>
          </a:p>
          <a:p>
            <a:endParaRPr lang="en-US" dirty="0"/>
          </a:p>
          <a:p>
            <a:r>
              <a:rPr lang="en-US" b="1" dirty="0"/>
              <a:t>Shared responsibility </a:t>
            </a:r>
            <a:r>
              <a:rPr lang="en-US" dirty="0"/>
              <a:t>-- not just the responsibility of Digital Scholarship Librarian and Scholarly Communication Librarian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Fundamental – get to know faculty and grad students; talk to them about their research</a:t>
            </a:r>
          </a:p>
          <a:p>
            <a:endParaRPr lang="en-US" dirty="0"/>
          </a:p>
          <a:p>
            <a:r>
              <a:rPr lang="en-US" dirty="0"/>
              <a:t>Skills and assets survey – #1 priority =&gt; copyright and fair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Scholarly Communication Librarian has been meeting regularly with each liaison to engage in conversation about </a:t>
            </a:r>
            <a:r>
              <a:rPr lang="en-US" dirty="0" err="1"/>
              <a:t>schol</a:t>
            </a:r>
            <a:r>
              <a:rPr lang="en-US" dirty="0"/>
              <a:t> </a:t>
            </a:r>
            <a:r>
              <a:rPr lang="en-US" dirty="0" err="1"/>
              <a:t>comm</a:t>
            </a:r>
            <a:r>
              <a:rPr lang="en-US" dirty="0"/>
              <a:t> issues and </a:t>
            </a:r>
            <a:r>
              <a:rPr lang="en-US"/>
              <a:t>how they relate </a:t>
            </a:r>
            <a:r>
              <a:rPr lang="en-US" dirty="0"/>
              <a:t>to digital scholarship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4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rameters.ssrc.org/2016/11/breaking-down0-the-desk-librarians-engaging-researchers-in-the-new-scholarly-landscap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arl.org/focus-areas/scholarly-communication/digital-scholarship/digital-scholarship-support" TargetMode="External"/><Relationship Id="rId4" Type="http://schemas.openxmlformats.org/officeDocument/2006/relationships/hyperlink" Target="http://dsg.neu.edu/services/dsg-glossar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b="0" cap="none" dirty="0"/>
              <a:t>Scott Mandernack</a:t>
            </a:r>
            <a:br>
              <a:rPr lang="en-US" sz="2800" b="0" cap="none" dirty="0"/>
            </a:br>
            <a:r>
              <a:rPr lang="en-US" sz="2800" b="0" cap="none" dirty="0"/>
              <a:t>Marquette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78389"/>
            <a:ext cx="7772400" cy="11251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/>
              <a:t>Digital Scholarship Training </a:t>
            </a:r>
            <a:br>
              <a:rPr lang="en-US" sz="4000" dirty="0"/>
            </a:br>
            <a:r>
              <a:rPr lang="en-US" sz="4000" dirty="0"/>
              <a:t>for Liaison Librarians </a:t>
            </a:r>
          </a:p>
        </p:txBody>
      </p:sp>
    </p:spTree>
    <p:extLst>
      <p:ext uri="{BB962C8B-B14F-4D97-AF65-F5344CB8AC3E}">
        <p14:creationId xmlns:p14="http://schemas.microsoft.com/office/powerpoint/2010/main" val="12138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45877"/>
            <a:ext cx="76835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Liaison Librarian </a:t>
            </a:r>
            <a:br>
              <a:rPr lang="en-US" dirty="0"/>
            </a:br>
            <a:r>
              <a:rPr lang="en-US" dirty="0"/>
              <a:t>Position Description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40049"/>
            <a:ext cx="7683500" cy="2958118"/>
          </a:xfrm>
        </p:spPr>
        <p:txBody>
          <a:bodyPr/>
          <a:lstStyle/>
          <a:p>
            <a:r>
              <a:rPr lang="en-US" sz="1800" dirty="0"/>
              <a:t>Baseline position descriptions adapted from University of Minnesota</a:t>
            </a:r>
          </a:p>
          <a:p>
            <a:r>
              <a:rPr lang="en-US" sz="1800" dirty="0"/>
              <a:t>Digital scholarship elements very vague</a:t>
            </a:r>
          </a:p>
          <a:p>
            <a:pPr lvl="1"/>
            <a:r>
              <a:rPr lang="en-US" sz="1600" dirty="0"/>
              <a:t>“Seek opportunities to collaborate and establish partnerships with departments, including creation of digital content and services…”</a:t>
            </a:r>
          </a:p>
          <a:p>
            <a:pPr lvl="1"/>
            <a:r>
              <a:rPr lang="en-US" sz="1600" dirty="0"/>
              <a:t>“Actively participate in the coordination and integration of online tools in support of teaching, learning and research.”</a:t>
            </a:r>
          </a:p>
          <a:p>
            <a:r>
              <a:rPr lang="en-US" sz="1800" dirty="0"/>
              <a:t>Liaisons hesitant / anxious</a:t>
            </a:r>
          </a:p>
          <a:p>
            <a:pPr lvl="1"/>
            <a:r>
              <a:rPr lang="en-US" sz="1600" dirty="0"/>
              <a:t>Lack of technological knowledge</a:t>
            </a:r>
          </a:p>
          <a:p>
            <a:pPr lvl="1"/>
            <a:r>
              <a:rPr lang="en-US" sz="1600" dirty="0"/>
              <a:t>Unclear how to apply “information science” principles</a:t>
            </a:r>
            <a:br>
              <a:rPr lang="en-US" sz="1600" dirty="0"/>
            </a:br>
            <a:r>
              <a:rPr lang="en-US" sz="1600" dirty="0"/>
              <a:t>to faculty research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88564D-C614-438C-AA5D-75541F66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71277"/>
            <a:ext cx="7683500" cy="857250"/>
          </a:xfrm>
        </p:spPr>
        <p:txBody>
          <a:bodyPr/>
          <a:lstStyle/>
          <a:p>
            <a:r>
              <a:rPr lang="en-US" dirty="0"/>
              <a:t>Digital Scholarship Training Program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5EADD-52B0-43B1-8577-BE2C3C48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28898"/>
            <a:ext cx="7683500" cy="2977341"/>
          </a:xfrm>
        </p:spPr>
        <p:txBody>
          <a:bodyPr/>
          <a:lstStyle/>
          <a:p>
            <a:r>
              <a:rPr lang="en-US" sz="1600" b="1" dirty="0"/>
              <a:t>Competencies</a:t>
            </a:r>
          </a:p>
          <a:p>
            <a:pPr lvl="1"/>
            <a:r>
              <a:rPr lang="en-US" sz="1400" dirty="0"/>
              <a:t>Collaboration			Domain knowledge			Technical skills</a:t>
            </a:r>
          </a:p>
          <a:p>
            <a:pPr lvl="1"/>
            <a:r>
              <a:rPr lang="en-US" sz="1400" dirty="0"/>
              <a:t>Learning mindset		Methodologies				Managerial skills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600" b="1" dirty="0"/>
              <a:t>Outcomes</a:t>
            </a:r>
          </a:p>
          <a:p>
            <a:pPr lvl="1"/>
            <a:r>
              <a:rPr lang="en-US" sz="1400" dirty="0"/>
              <a:t>Understand what digital scholarship is</a:t>
            </a:r>
          </a:p>
          <a:p>
            <a:pPr lvl="1"/>
            <a:r>
              <a:rPr lang="en-US" sz="1400" dirty="0"/>
              <a:t>Become familiar with digital scholarship trends in relevant fields</a:t>
            </a:r>
          </a:p>
          <a:p>
            <a:pPr lvl="1"/>
            <a:r>
              <a:rPr lang="en-US" sz="1400" dirty="0"/>
              <a:t>Identify faculty and grad students active in digital scholarship</a:t>
            </a:r>
          </a:p>
          <a:p>
            <a:pPr lvl="1"/>
            <a:r>
              <a:rPr lang="en-US" sz="1400" dirty="0"/>
              <a:t>Understand how Libraries can support digital scholarship</a:t>
            </a:r>
          </a:p>
          <a:p>
            <a:pPr lvl="1"/>
            <a:r>
              <a:rPr lang="en-US" sz="1400" dirty="0"/>
              <a:t>Identify baseline skills needed to support digital scholarship in respective departments</a:t>
            </a:r>
          </a:p>
          <a:p>
            <a:pPr lvl="1"/>
            <a:r>
              <a:rPr lang="en-US" sz="1400" dirty="0"/>
              <a:t>Support a class or project that integrates digital scholarship</a:t>
            </a:r>
          </a:p>
        </p:txBody>
      </p:sp>
    </p:spTree>
    <p:extLst>
      <p:ext uri="{BB962C8B-B14F-4D97-AF65-F5344CB8AC3E}">
        <p14:creationId xmlns:p14="http://schemas.microsoft.com/office/powerpoint/2010/main" val="305823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8D87-55D4-4959-AA56-67F5AC4E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71277"/>
            <a:ext cx="7683500" cy="857250"/>
          </a:xfrm>
        </p:spPr>
        <p:txBody>
          <a:bodyPr/>
          <a:lstStyle/>
          <a:p>
            <a:r>
              <a:rPr lang="en-US" dirty="0"/>
              <a:t>Digital Scholarship Training Program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AD96-CD01-424C-BC3B-ADDB7720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91855"/>
            <a:ext cx="7683500" cy="2748528"/>
          </a:xfrm>
        </p:spPr>
        <p:txBody>
          <a:bodyPr/>
          <a:lstStyle/>
          <a:p>
            <a:r>
              <a:rPr lang="en-US" sz="2400" dirty="0"/>
              <a:t>Session #1 -- develop a better understanding of the liaison role in supporting digital scholarship</a:t>
            </a:r>
          </a:p>
          <a:p>
            <a:pPr lvl="1"/>
            <a:r>
              <a:rPr lang="en-US" sz="2000" dirty="0"/>
              <a:t>Resources:</a:t>
            </a:r>
          </a:p>
          <a:p>
            <a:pPr lvl="2"/>
            <a:r>
              <a:rPr lang="en-US" sz="1800" dirty="0"/>
              <a:t>Libraries’ Strategic Plan</a:t>
            </a:r>
          </a:p>
          <a:p>
            <a:pPr lvl="2"/>
            <a:r>
              <a:rPr lang="en-US" sz="1800" dirty="0"/>
              <a:t>Breaking Down the Desk </a:t>
            </a: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http://parameters.ssrc.org/2016/11/breaking-down-the-desk-librarians-engaging-researchers-in-the-new-scholarly-landscape</a:t>
            </a:r>
            <a:r>
              <a:rPr lang="en-US" sz="1400" dirty="0"/>
              <a:t>) </a:t>
            </a:r>
          </a:p>
          <a:p>
            <a:pPr lvl="2"/>
            <a:r>
              <a:rPr lang="en-US" sz="1800" dirty="0"/>
              <a:t>Glossary of digital scholarship </a:t>
            </a:r>
            <a:br>
              <a:rPr lang="en-US" sz="1800" dirty="0"/>
            </a:b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http://dsg.neu.edu/services/dsg-glossary</a:t>
            </a:r>
            <a:r>
              <a:rPr lang="en-US" sz="1400" dirty="0"/>
              <a:t>) </a:t>
            </a:r>
          </a:p>
          <a:p>
            <a:pPr lvl="2"/>
            <a:r>
              <a:rPr lang="en-US" sz="1800" dirty="0"/>
              <a:t>ARL Digital Scholarship Support Profiles </a:t>
            </a:r>
            <a:br>
              <a:rPr lang="en-US" sz="1800" dirty="0"/>
            </a:br>
            <a:r>
              <a:rPr lang="en-US" sz="1400" dirty="0"/>
              <a:t>(</a:t>
            </a:r>
            <a:r>
              <a:rPr lang="en-US" sz="1400" dirty="0">
                <a:hlinkClick r:id="rId5"/>
              </a:rPr>
              <a:t>http://www.arl.org/focus-areas/scholarly-communication/digital-scholarship/digital-scholarship-support</a:t>
            </a:r>
            <a:r>
              <a:rPr lang="en-US" sz="1800" dirty="0"/>
              <a:t>)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93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BC814-28E5-47DE-8AFC-CCD662A8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03219"/>
            <a:ext cx="7683500" cy="2748528"/>
          </a:xfrm>
        </p:spPr>
        <p:txBody>
          <a:bodyPr/>
          <a:lstStyle/>
          <a:p>
            <a:r>
              <a:rPr lang="en-US" sz="2400" dirty="0"/>
              <a:t>Session #2 -- develop a plan for a digital scholarship project</a:t>
            </a:r>
          </a:p>
          <a:p>
            <a:pPr lvl="1"/>
            <a:r>
              <a:rPr lang="en-US" sz="2000" dirty="0"/>
              <a:t>Resources:</a:t>
            </a:r>
          </a:p>
          <a:p>
            <a:pPr lvl="2"/>
            <a:r>
              <a:rPr lang="en-US" sz="1800" dirty="0"/>
              <a:t>Departmental faculty</a:t>
            </a:r>
          </a:p>
          <a:p>
            <a:pPr lvl="2"/>
            <a:r>
              <a:rPr lang="en-US" sz="1800" dirty="0"/>
              <a:t>Lewis, Vivian et al. </a:t>
            </a:r>
            <a:r>
              <a:rPr lang="en-US" sz="1800" i="1" dirty="0"/>
              <a:t>Building Expertise to Support Digital Scholarship: A Global Perspective. CLIR, 2015.</a:t>
            </a:r>
          </a:p>
          <a:p>
            <a:pPr lvl="2"/>
            <a:r>
              <a:rPr lang="en-US" sz="1800" i="1" dirty="0"/>
              <a:t>Digital Scholarship Skills and Assets Survey </a:t>
            </a:r>
            <a:r>
              <a:rPr lang="en-US" sz="1800" dirty="0"/>
              <a:t>(adapted from Columbia University Library, 2016)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788F57-AD7B-4181-949E-60B83E38856C}"/>
              </a:ext>
            </a:extLst>
          </p:cNvPr>
          <p:cNvSpPr txBox="1">
            <a:spLocks/>
          </p:cNvSpPr>
          <p:nvPr/>
        </p:nvSpPr>
        <p:spPr>
          <a:xfrm>
            <a:off x="723900" y="59413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Digital Scholarship Training Program	</a:t>
            </a:r>
          </a:p>
        </p:txBody>
      </p:sp>
    </p:spTree>
    <p:extLst>
      <p:ext uri="{BB962C8B-B14F-4D97-AF65-F5344CB8AC3E}">
        <p14:creationId xmlns:p14="http://schemas.microsoft.com/office/powerpoint/2010/main" val="317534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 Logo-BTD-H-BG-4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22"/>
            <a:ext cx="2174875" cy="295739"/>
          </a:xfrm>
          <a:prstGeom prst="rect">
            <a:avLst/>
          </a:prstGeom>
        </p:spPr>
      </p:pic>
      <p:pic>
        <p:nvPicPr>
          <p:cNvPr id="3" name="Picture 2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74012-2016-4E23-88F7-4782E576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13199"/>
            <a:ext cx="7683500" cy="2748528"/>
          </a:xfrm>
        </p:spPr>
        <p:txBody>
          <a:bodyPr/>
          <a:lstStyle/>
          <a:p>
            <a:r>
              <a:rPr lang="en-US" sz="2400" dirty="0"/>
              <a:t>Session #3 – share summaries of projects</a:t>
            </a:r>
          </a:p>
          <a:p>
            <a:pPr lvl="1"/>
            <a:r>
              <a:rPr lang="en-US" sz="2000" dirty="0"/>
              <a:t>TEI standards</a:t>
            </a:r>
          </a:p>
          <a:p>
            <a:pPr lvl="1"/>
            <a:r>
              <a:rPr lang="en-US" sz="2000" dirty="0"/>
              <a:t>XML language</a:t>
            </a:r>
          </a:p>
          <a:p>
            <a:pPr lvl="1"/>
            <a:r>
              <a:rPr lang="en-US" sz="2000" dirty="0"/>
              <a:t>Linked open data</a:t>
            </a:r>
          </a:p>
          <a:p>
            <a:pPr lvl="1"/>
            <a:r>
              <a:rPr lang="en-US" sz="2000" dirty="0"/>
              <a:t>URIs</a:t>
            </a:r>
          </a:p>
          <a:p>
            <a:pPr lvl="1"/>
            <a:r>
              <a:rPr lang="en-US" sz="2000" dirty="0"/>
              <a:t>Data visualization</a:t>
            </a:r>
          </a:p>
          <a:p>
            <a:pPr lvl="1"/>
            <a:r>
              <a:rPr lang="en-US" sz="2000" dirty="0"/>
              <a:t>Digital mapping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2206E8-D269-4369-A5A3-ED91F93E1057}"/>
              </a:ext>
            </a:extLst>
          </p:cNvPr>
          <p:cNvSpPr txBox="1">
            <a:spLocks/>
          </p:cNvSpPr>
          <p:nvPr/>
        </p:nvSpPr>
        <p:spPr>
          <a:xfrm>
            <a:off x="723900" y="57127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Digital Scholarship Training Program	</a:t>
            </a:r>
          </a:p>
        </p:txBody>
      </p:sp>
    </p:spTree>
    <p:extLst>
      <p:ext uri="{BB962C8B-B14F-4D97-AF65-F5344CB8AC3E}">
        <p14:creationId xmlns:p14="http://schemas.microsoft.com/office/powerpoint/2010/main" val="223249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3E9F-6364-4EBB-9601-6A0A173C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38892"/>
            <a:ext cx="7683500" cy="857250"/>
          </a:xfrm>
        </p:spPr>
        <p:txBody>
          <a:bodyPr/>
          <a:lstStyle/>
          <a:p>
            <a:r>
              <a:rPr lang="en-US" dirty="0"/>
              <a:t>Continuing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B634-B859-48C6-835E-EDA07D73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150764"/>
            <a:ext cx="7683500" cy="2748528"/>
          </a:xfrm>
        </p:spPr>
        <p:txBody>
          <a:bodyPr/>
          <a:lstStyle/>
          <a:p>
            <a:r>
              <a:rPr lang="en-US" sz="2000" dirty="0"/>
              <a:t>Faculty collaborations</a:t>
            </a:r>
          </a:p>
          <a:p>
            <a:pPr lvl="2"/>
            <a:r>
              <a:rPr lang="en-US" sz="1800" dirty="0"/>
              <a:t>Syriaca.org TEI coding sessions</a:t>
            </a:r>
          </a:p>
          <a:p>
            <a:pPr lvl="2"/>
            <a:r>
              <a:rPr lang="en-US" sz="1800" dirty="0"/>
              <a:t>Education/Counseling Psychology text mining project</a:t>
            </a:r>
          </a:p>
          <a:p>
            <a:r>
              <a:rPr lang="en-US" sz="2000" dirty="0"/>
              <a:t>Weekly “Learn to Code” group</a:t>
            </a:r>
          </a:p>
          <a:p>
            <a:r>
              <a:rPr lang="en-US" sz="2000" dirty="0"/>
              <a:t>Classroom support</a:t>
            </a:r>
          </a:p>
          <a:p>
            <a:pPr lvl="2"/>
            <a:r>
              <a:rPr lang="en-US" sz="1800" dirty="0"/>
              <a:t>EDPL 6712 – digital mapping / data visualization</a:t>
            </a:r>
          </a:p>
          <a:p>
            <a:pPr lvl="2"/>
            <a:r>
              <a:rPr lang="en-US" sz="1800" dirty="0"/>
              <a:t>PHIL 3770 – online magazine</a:t>
            </a:r>
          </a:p>
          <a:p>
            <a:pPr lvl="2"/>
            <a:r>
              <a:rPr lang="en-US" sz="1800" dirty="0"/>
              <a:t>SOCI 4450 – wiki</a:t>
            </a:r>
          </a:p>
          <a:p>
            <a:r>
              <a:rPr lang="en-US" sz="2000" dirty="0"/>
              <a:t>Skills included in performance coaching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7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9" name="Picture 3" descr="MU Logo-BTD-Centered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22425"/>
            <a:ext cx="20669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</Template>
  <TotalTime>1495</TotalTime>
  <Words>500</Words>
  <Application>Microsoft Office PowerPoint</Application>
  <PresentationFormat>On-screen Show (16:9)</PresentationFormat>
  <Paragraphs>79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Scott Mandernack Marquette University</vt:lpstr>
      <vt:lpstr>Liaison Librarian  Position Description Framework</vt:lpstr>
      <vt:lpstr>Digital Scholarship Training Program </vt:lpstr>
      <vt:lpstr>Digital Scholarship Training Program </vt:lpstr>
      <vt:lpstr>PowerPoint Presentation</vt:lpstr>
      <vt:lpstr>PowerPoint Presentation</vt:lpstr>
      <vt:lpstr>Continuing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Mandernack, Scott</dc:creator>
  <cp:lastModifiedBy>Mandernack, Scott</cp:lastModifiedBy>
  <cp:revision>105</cp:revision>
  <cp:lastPrinted>2018-03-14T18:05:51Z</cp:lastPrinted>
  <dcterms:created xsi:type="dcterms:W3CDTF">2018-03-14T16:10:10Z</dcterms:created>
  <dcterms:modified xsi:type="dcterms:W3CDTF">2018-03-20T00:21:36Z</dcterms:modified>
</cp:coreProperties>
</file>