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1"/>
  </p:notesMasterIdLst>
  <p:sldIdLst>
    <p:sldId id="256" r:id="rId2"/>
    <p:sldId id="268" r:id="rId3"/>
    <p:sldId id="257" r:id="rId4"/>
    <p:sldId id="258" r:id="rId5"/>
    <p:sldId id="269" r:id="rId6"/>
    <p:sldId id="270" r:id="rId7"/>
    <p:sldId id="271" r:id="rId8"/>
    <p:sldId id="272" r:id="rId9"/>
    <p:sldId id="273" r:id="rId10"/>
  </p:sldIdLst>
  <p:sldSz cx="134112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16" y="-91"/>
      </p:cViewPr>
      <p:guideLst>
        <p:guide orient="horz" pos="288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246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622" tIns="41811" rIns="83622" bIns="41811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77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622" tIns="41811" rIns="83622" bIns="41811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622" tIns="41811" rIns="83622" bIns="41811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9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79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2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28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8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3411200" cy="6705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7274868"/>
            <a:ext cx="8549640" cy="2145792"/>
          </a:xfrm>
        </p:spPr>
        <p:txBody>
          <a:bodyPr anchor="ctr">
            <a:normAutofit/>
          </a:bodyPr>
          <a:lstStyle>
            <a:lvl1pPr algn="r">
              <a:defRPr sz="6453" spc="293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71660" y="7274868"/>
            <a:ext cx="3520440" cy="214579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347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670559" indent="0" algn="ctr">
              <a:buNone/>
              <a:defRPr sz="2347"/>
            </a:lvl2pPr>
            <a:lvl3pPr marL="1341117" indent="0" algn="ctr">
              <a:buNone/>
              <a:defRPr sz="2347"/>
            </a:lvl3pPr>
            <a:lvl4pPr marL="2011676" indent="0" algn="ctr">
              <a:buNone/>
              <a:defRPr sz="2347"/>
            </a:lvl4pPr>
            <a:lvl5pPr marL="2682233" indent="0" algn="ctr">
              <a:buNone/>
              <a:defRPr sz="2347"/>
            </a:lvl5pPr>
            <a:lvl6pPr marL="3352793" indent="0" algn="ctr">
              <a:buNone/>
              <a:defRPr sz="2347"/>
            </a:lvl6pPr>
            <a:lvl7pPr marL="4023350" indent="0" algn="ctr">
              <a:buNone/>
              <a:defRPr sz="2347"/>
            </a:lvl7pPr>
            <a:lvl8pPr marL="4693909" indent="0" algn="ctr">
              <a:buNone/>
              <a:defRPr sz="2347"/>
            </a:lvl8pPr>
            <a:lvl9pPr marL="5364468" indent="0" algn="ctr">
              <a:buNone/>
              <a:defRPr sz="23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225527" y="7720689"/>
            <a:ext cx="0" cy="134112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02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9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7392" y="1117600"/>
            <a:ext cx="2891790" cy="793496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9662" y="1117600"/>
            <a:ext cx="8340090" cy="793496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1064240" y="254559"/>
            <a:ext cx="0" cy="100584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13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3411200" cy="6705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274868"/>
            <a:ext cx="8549640" cy="2145792"/>
          </a:xfrm>
        </p:spPr>
        <p:txBody>
          <a:bodyPr anchor="ctr">
            <a:normAutofit/>
          </a:bodyPr>
          <a:lstStyle>
            <a:lvl1pPr algn="r">
              <a:defRPr sz="6453" b="0" spc="293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1660" y="7274868"/>
            <a:ext cx="3520440" cy="214579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47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670559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2pPr>
            <a:lvl3pPr marL="134111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6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233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793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350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3909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468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225527" y="7720689"/>
            <a:ext cx="0" cy="134112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58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541" y="858317"/>
            <a:ext cx="10692079" cy="219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6541" y="3352800"/>
            <a:ext cx="5230368" cy="5900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252" y="3352800"/>
            <a:ext cx="5230368" cy="5900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26541" y="858317"/>
            <a:ext cx="10692079" cy="219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541" y="3196799"/>
            <a:ext cx="5230368" cy="120700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227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70559" indent="0">
              <a:buNone/>
              <a:defRPr sz="2933" b="1"/>
            </a:lvl2pPr>
            <a:lvl3pPr marL="1341117" indent="0">
              <a:buNone/>
              <a:defRPr sz="2640" b="1"/>
            </a:lvl3pPr>
            <a:lvl4pPr marL="2011676" indent="0">
              <a:buNone/>
              <a:defRPr sz="2347" b="1"/>
            </a:lvl4pPr>
            <a:lvl5pPr marL="2682233" indent="0">
              <a:buNone/>
              <a:defRPr sz="2347" b="1"/>
            </a:lvl5pPr>
            <a:lvl6pPr marL="3352793" indent="0">
              <a:buNone/>
              <a:defRPr sz="2347" b="1"/>
            </a:lvl6pPr>
            <a:lvl7pPr marL="4023350" indent="0">
              <a:buNone/>
              <a:defRPr sz="2347" b="1"/>
            </a:lvl7pPr>
            <a:lvl8pPr marL="4693909" indent="0">
              <a:buNone/>
              <a:defRPr sz="2347" b="1"/>
            </a:lvl8pPr>
            <a:lvl9pPr marL="5364468" indent="0">
              <a:buNone/>
              <a:defRPr sz="234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6541" y="4352756"/>
            <a:ext cx="5230368" cy="49009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8252" y="3196799"/>
            <a:ext cx="5230368" cy="120700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227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70559" indent="0">
              <a:buNone/>
              <a:defRPr sz="2933" b="1"/>
            </a:lvl2pPr>
            <a:lvl3pPr marL="1341117" indent="0">
              <a:buNone/>
              <a:defRPr sz="2640" b="1"/>
            </a:lvl3pPr>
            <a:lvl4pPr marL="2011676" indent="0">
              <a:buNone/>
              <a:defRPr sz="2347" b="1"/>
            </a:lvl4pPr>
            <a:lvl5pPr marL="2682233" indent="0">
              <a:buNone/>
              <a:defRPr sz="2347" b="1"/>
            </a:lvl5pPr>
            <a:lvl6pPr marL="3352793" indent="0">
              <a:buNone/>
              <a:defRPr sz="2347" b="1"/>
            </a:lvl6pPr>
            <a:lvl7pPr marL="4023350" indent="0">
              <a:buNone/>
              <a:defRPr sz="2347" b="1"/>
            </a:lvl7pPr>
            <a:lvl8pPr marL="4693909" indent="0">
              <a:buNone/>
              <a:defRPr sz="2347" b="1"/>
            </a:lvl8pPr>
            <a:lvl9pPr marL="5364468" indent="0">
              <a:buNone/>
              <a:defRPr sz="2347" b="1"/>
            </a:lvl9pPr>
          </a:lstStyle>
          <a:p>
            <a:pPr marL="0" lvl="0" indent="0" algn="l" defTabSz="1341117" rtl="0" eaLnBrk="1" latinLnBrk="0" hangingPunct="1">
              <a:lnSpc>
                <a:spcPct val="90000"/>
              </a:lnSpc>
              <a:spcBef>
                <a:spcPts val="264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8252" y="4352756"/>
            <a:ext cx="5230368" cy="49009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3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8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4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26541" y="691547"/>
            <a:ext cx="4828032" cy="254812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0" y="1207008"/>
            <a:ext cx="6246266" cy="7604150"/>
          </a:xfrm>
        </p:spPr>
        <p:txBody>
          <a:bodyPr>
            <a:normAutofit/>
          </a:bodyPr>
          <a:lstStyle>
            <a:lvl1pPr>
              <a:defRPr sz="2933"/>
            </a:lvl1pPr>
            <a:lvl2pPr>
              <a:defRPr sz="2347"/>
            </a:lvl2pPr>
            <a:lvl3pPr>
              <a:defRPr sz="176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6541" y="3311009"/>
            <a:ext cx="4828032" cy="551803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80"/>
              </a:spcBef>
              <a:buNone/>
              <a:defRPr sz="2347"/>
            </a:lvl1pPr>
            <a:lvl2pPr marL="670559" indent="0">
              <a:buNone/>
              <a:defRPr sz="1760"/>
            </a:lvl2pPr>
            <a:lvl3pPr marL="1341117" indent="0">
              <a:buNone/>
              <a:defRPr sz="1467"/>
            </a:lvl3pPr>
            <a:lvl4pPr marL="2011676" indent="0">
              <a:buNone/>
              <a:defRPr sz="1320"/>
            </a:lvl4pPr>
            <a:lvl5pPr marL="2682233" indent="0">
              <a:buNone/>
              <a:defRPr sz="1320"/>
            </a:lvl5pPr>
            <a:lvl6pPr marL="3352793" indent="0">
              <a:buNone/>
              <a:defRPr sz="1320"/>
            </a:lvl6pPr>
            <a:lvl7pPr marL="4023350" indent="0">
              <a:buNone/>
              <a:defRPr sz="1320"/>
            </a:lvl7pPr>
            <a:lvl8pPr marL="4693909" indent="0">
              <a:buNone/>
              <a:defRPr sz="1320"/>
            </a:lvl8pPr>
            <a:lvl9pPr marL="5364468" indent="0">
              <a:buNone/>
              <a:defRPr sz="132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9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274869"/>
            <a:ext cx="8549640" cy="2145792"/>
          </a:xfrm>
        </p:spPr>
        <p:txBody>
          <a:bodyPr anchor="ctr">
            <a:normAutofit/>
          </a:bodyPr>
          <a:lstStyle>
            <a:lvl1pPr algn="r">
              <a:defRPr sz="6453" spc="293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3407847" cy="67056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520"/>
            </a:lvl1pPr>
            <a:lvl2pPr marL="502931" indent="0">
              <a:buNone/>
              <a:defRPr sz="3080"/>
            </a:lvl2pPr>
            <a:lvl3pPr marL="1005863" indent="0">
              <a:buNone/>
              <a:defRPr sz="2640"/>
            </a:lvl3pPr>
            <a:lvl4pPr marL="1508794" indent="0">
              <a:buNone/>
              <a:defRPr sz="2200"/>
            </a:lvl4pPr>
            <a:lvl5pPr marL="2011726" indent="0">
              <a:buNone/>
              <a:defRPr sz="2200"/>
            </a:lvl5pPr>
            <a:lvl6pPr marL="2514657" indent="0">
              <a:buNone/>
              <a:defRPr sz="2200"/>
            </a:lvl6pPr>
            <a:lvl7pPr marL="3017589" indent="0">
              <a:buNone/>
              <a:defRPr sz="2200"/>
            </a:lvl7pPr>
            <a:lvl8pPr marL="3520520" indent="0">
              <a:buNone/>
              <a:defRPr sz="2200"/>
            </a:lvl8pPr>
            <a:lvl9pPr marL="4023451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71660" y="7274869"/>
            <a:ext cx="3520440" cy="214579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47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502931" indent="0">
              <a:buNone/>
              <a:defRPr sz="1540"/>
            </a:lvl2pPr>
            <a:lvl3pPr marL="1005863" indent="0">
              <a:buNone/>
              <a:defRPr sz="1320"/>
            </a:lvl3pPr>
            <a:lvl4pPr marL="1508794" indent="0">
              <a:buNone/>
              <a:defRPr sz="1100"/>
            </a:lvl4pPr>
            <a:lvl5pPr marL="2011726" indent="0">
              <a:buNone/>
              <a:defRPr sz="1100"/>
            </a:lvl5pPr>
            <a:lvl6pPr marL="2514657" indent="0">
              <a:buNone/>
              <a:defRPr sz="1100"/>
            </a:lvl6pPr>
            <a:lvl7pPr marL="3017589" indent="0">
              <a:buNone/>
              <a:defRPr sz="1100"/>
            </a:lvl7pPr>
            <a:lvl8pPr marL="3520520" indent="0">
              <a:buNone/>
              <a:defRPr sz="1100"/>
            </a:lvl8pPr>
            <a:lvl9pPr marL="4023451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9225527" y="7720689"/>
            <a:ext cx="0" cy="134112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77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6541" y="858317"/>
            <a:ext cx="10692079" cy="2199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541" y="3352800"/>
            <a:ext cx="10692081" cy="590092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6543" y="9490366"/>
            <a:ext cx="2369557" cy="402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27226" y="9490366"/>
            <a:ext cx="6491605" cy="402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21067" y="9490366"/>
            <a:ext cx="1071033" cy="402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8200" y="1211942"/>
            <a:ext cx="0" cy="134112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61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1341117" rtl="0" eaLnBrk="1" latinLnBrk="0" hangingPunct="1">
        <a:lnSpc>
          <a:spcPct val="80000"/>
        </a:lnSpc>
        <a:spcBef>
          <a:spcPct val="0"/>
        </a:spcBef>
        <a:buNone/>
        <a:defRPr sz="6453" kern="1200" cap="all" spc="147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134115" indent="-134115" algn="l" defTabSz="1341117" rtl="0" eaLnBrk="1" latinLnBrk="0" hangingPunct="1">
        <a:lnSpc>
          <a:spcPct val="90000"/>
        </a:lnSpc>
        <a:spcBef>
          <a:spcPts val="1760"/>
        </a:spcBef>
        <a:spcAft>
          <a:spcPts val="293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388934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2347" kern="1200">
          <a:solidFill>
            <a:schemeClr val="tx1"/>
          </a:solidFill>
          <a:latin typeface="+mn-lt"/>
          <a:ea typeface="+mn-ea"/>
          <a:cs typeface="+mn-cs"/>
        </a:defRPr>
      </a:lvl2pPr>
      <a:lvl3pPr marL="657164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3pPr>
      <a:lvl4pPr marL="871748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4pPr>
      <a:lvl5pPr marL="1139978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150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1555735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1783730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1998314" indent="-201168" algn="l" defTabSz="1341117" rtl="0" eaLnBrk="1" latinLnBrk="0" hangingPunct="1">
        <a:lnSpc>
          <a:spcPct val="90000"/>
        </a:lnSpc>
        <a:spcBef>
          <a:spcPts val="293"/>
        </a:spcBef>
        <a:spcAft>
          <a:spcPts val="587"/>
        </a:spcAft>
        <a:buClr>
          <a:schemeClr val="accent2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59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17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76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233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93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350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909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468" algn="l" defTabSz="1341117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kgilgan@usfca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6981" y="592438"/>
            <a:ext cx="11578117" cy="2595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751"/>
            <a:r>
              <a:rPr sz="4486" b="1" spc="-9" dirty="0">
                <a:latin typeface="Arial"/>
                <a:cs typeface="Arial"/>
              </a:rPr>
              <a:t>201</a:t>
            </a:r>
            <a:r>
              <a:rPr sz="4486" b="1" dirty="0">
                <a:latin typeface="Arial"/>
                <a:cs typeface="Arial"/>
              </a:rPr>
              <a:t>8</a:t>
            </a:r>
            <a:r>
              <a:rPr sz="4486" b="1" spc="-9" dirty="0">
                <a:latin typeface="Arial"/>
                <a:cs typeface="Arial"/>
              </a:rPr>
              <a:t> AJC</a:t>
            </a:r>
            <a:r>
              <a:rPr sz="4486" b="1" dirty="0">
                <a:latin typeface="Arial"/>
                <a:cs typeface="Arial"/>
              </a:rPr>
              <a:t>U</a:t>
            </a:r>
            <a:r>
              <a:rPr sz="4486" b="1" spc="-9" dirty="0">
                <a:latin typeface="Arial"/>
                <a:cs typeface="Arial"/>
              </a:rPr>
              <a:t> </a:t>
            </a:r>
            <a:r>
              <a:rPr sz="4486" b="1" spc="-43" dirty="0">
                <a:latin typeface="Arial"/>
                <a:cs typeface="Arial"/>
              </a:rPr>
              <a:t>V</a:t>
            </a:r>
            <a:r>
              <a:rPr sz="4486" b="1" spc="-17" dirty="0">
                <a:latin typeface="Arial"/>
                <a:cs typeface="Arial"/>
              </a:rPr>
              <a:t>i</a:t>
            </a:r>
            <a:r>
              <a:rPr sz="4486" b="1" spc="-9" dirty="0">
                <a:latin typeface="Arial"/>
                <a:cs typeface="Arial"/>
              </a:rPr>
              <a:t>r</a:t>
            </a:r>
            <a:r>
              <a:rPr sz="4486" b="1" dirty="0">
                <a:latin typeface="Arial"/>
                <a:cs typeface="Arial"/>
              </a:rPr>
              <a:t>t</a:t>
            </a:r>
            <a:r>
              <a:rPr sz="4486" b="1" spc="-43" dirty="0">
                <a:latin typeface="Arial"/>
                <a:cs typeface="Arial"/>
              </a:rPr>
              <a:t>u</a:t>
            </a:r>
            <a:r>
              <a:rPr sz="4486" b="1" spc="-9" dirty="0">
                <a:latin typeface="Arial"/>
                <a:cs typeface="Arial"/>
              </a:rPr>
              <a:t>a</a:t>
            </a:r>
            <a:r>
              <a:rPr sz="4486" b="1" spc="-17" dirty="0">
                <a:latin typeface="Arial"/>
                <a:cs typeface="Arial"/>
              </a:rPr>
              <a:t>l</a:t>
            </a:r>
            <a:r>
              <a:rPr sz="4486" b="1" spc="-9" dirty="0">
                <a:latin typeface="Arial"/>
                <a:cs typeface="Arial"/>
              </a:rPr>
              <a:t> Re</a:t>
            </a:r>
            <a:r>
              <a:rPr sz="4486" b="1" dirty="0">
                <a:latin typeface="Arial"/>
                <a:cs typeface="Arial"/>
              </a:rPr>
              <a:t>f</a:t>
            </a:r>
            <a:r>
              <a:rPr sz="4486" b="1" spc="-9" dirty="0">
                <a:latin typeface="Arial"/>
                <a:cs typeface="Arial"/>
              </a:rPr>
              <a:t>ere</a:t>
            </a:r>
            <a:r>
              <a:rPr sz="4486" b="1" spc="-43" dirty="0">
                <a:latin typeface="Arial"/>
                <a:cs typeface="Arial"/>
              </a:rPr>
              <a:t>n</a:t>
            </a:r>
            <a:r>
              <a:rPr sz="4486" b="1" spc="-9" dirty="0">
                <a:latin typeface="Arial"/>
                <a:cs typeface="Arial"/>
              </a:rPr>
              <a:t>c</a:t>
            </a:r>
            <a:r>
              <a:rPr sz="4486" b="1" dirty="0">
                <a:latin typeface="Arial"/>
                <a:cs typeface="Arial"/>
              </a:rPr>
              <a:t>e</a:t>
            </a:r>
            <a:r>
              <a:rPr sz="4486" b="1" spc="-9" dirty="0">
                <a:latin typeface="Arial"/>
                <a:cs typeface="Arial"/>
              </a:rPr>
              <a:t> </a:t>
            </a:r>
            <a:r>
              <a:rPr sz="4486" b="1" dirty="0">
                <a:latin typeface="Arial"/>
                <a:cs typeface="Arial"/>
              </a:rPr>
              <a:t>(</a:t>
            </a:r>
            <a:r>
              <a:rPr sz="4486" b="1" spc="-43" dirty="0">
                <a:latin typeface="Arial"/>
                <a:cs typeface="Arial"/>
              </a:rPr>
              <a:t>V</a:t>
            </a:r>
            <a:r>
              <a:rPr sz="4486" b="1" spc="-9" dirty="0">
                <a:latin typeface="Arial"/>
                <a:cs typeface="Arial"/>
              </a:rPr>
              <a:t>R</a:t>
            </a:r>
            <a:r>
              <a:rPr sz="4486" b="1" dirty="0">
                <a:latin typeface="Arial"/>
                <a:cs typeface="Arial"/>
              </a:rPr>
              <a:t>)</a:t>
            </a:r>
            <a:r>
              <a:rPr sz="4486" b="1" spc="-9" dirty="0">
                <a:latin typeface="Arial"/>
                <a:cs typeface="Arial"/>
              </a:rPr>
              <a:t> </a:t>
            </a:r>
            <a:r>
              <a:rPr sz="4486" b="1" spc="-43" dirty="0">
                <a:latin typeface="Arial"/>
                <a:cs typeface="Arial"/>
              </a:rPr>
              <a:t>P</a:t>
            </a:r>
            <a:r>
              <a:rPr sz="4486" b="1" spc="-9" dirty="0">
                <a:latin typeface="Arial"/>
                <a:cs typeface="Arial"/>
              </a:rPr>
              <a:t>r</a:t>
            </a:r>
            <a:r>
              <a:rPr sz="4486" b="1" spc="-43" dirty="0">
                <a:latin typeface="Arial"/>
                <a:cs typeface="Arial"/>
              </a:rPr>
              <a:t>o</a:t>
            </a:r>
            <a:r>
              <a:rPr sz="4486" b="1" spc="-17" dirty="0">
                <a:latin typeface="Arial"/>
                <a:cs typeface="Arial"/>
              </a:rPr>
              <a:t>j</a:t>
            </a:r>
            <a:r>
              <a:rPr sz="4486" b="1" spc="-9" dirty="0">
                <a:latin typeface="Arial"/>
                <a:cs typeface="Arial"/>
              </a:rPr>
              <a:t>ec</a:t>
            </a:r>
            <a:r>
              <a:rPr sz="4486" b="1" dirty="0">
                <a:latin typeface="Arial"/>
                <a:cs typeface="Arial"/>
              </a:rPr>
              <a:t>t</a:t>
            </a:r>
            <a:endParaRPr sz="4486" dirty="0">
              <a:latin typeface="Arial"/>
              <a:cs typeface="Arial"/>
            </a:endParaRPr>
          </a:p>
          <a:p>
            <a:pPr marL="21914" indent="2432437">
              <a:spcBef>
                <a:spcPts val="1432"/>
              </a:spcBef>
            </a:pPr>
            <a:r>
              <a:rPr sz="4141" b="1" dirty="0">
                <a:latin typeface="Arial"/>
                <a:cs typeface="Arial"/>
              </a:rPr>
              <a:t>Deans</a:t>
            </a:r>
            <a:r>
              <a:rPr sz="4141" b="1" spc="-9" dirty="0">
                <a:latin typeface="Arial"/>
                <a:cs typeface="Arial"/>
              </a:rPr>
              <a:t> </a:t>
            </a:r>
            <a:r>
              <a:rPr sz="4141" b="1" spc="-26" dirty="0">
                <a:latin typeface="Arial"/>
                <a:cs typeface="Arial"/>
              </a:rPr>
              <a:t>and</a:t>
            </a:r>
            <a:r>
              <a:rPr sz="4141" b="1" spc="-9" dirty="0">
                <a:latin typeface="Arial"/>
                <a:cs typeface="Arial"/>
              </a:rPr>
              <a:t> </a:t>
            </a:r>
            <a:r>
              <a:rPr sz="4141" b="1" dirty="0">
                <a:latin typeface="Arial"/>
                <a:cs typeface="Arial"/>
              </a:rPr>
              <a:t>Directors</a:t>
            </a:r>
            <a:r>
              <a:rPr sz="4141" b="1" spc="-9" dirty="0">
                <a:latin typeface="Arial"/>
                <a:cs typeface="Arial"/>
              </a:rPr>
              <a:t> </a:t>
            </a:r>
            <a:r>
              <a:rPr sz="4141" b="1" dirty="0">
                <a:latin typeface="Arial"/>
                <a:cs typeface="Arial"/>
              </a:rPr>
              <a:t>Report</a:t>
            </a:r>
            <a:endParaRPr sz="4141" dirty="0">
              <a:latin typeface="Arial"/>
              <a:cs typeface="Arial"/>
            </a:endParaRPr>
          </a:p>
          <a:p>
            <a:pPr>
              <a:spcBef>
                <a:spcPts val="64"/>
              </a:spcBef>
            </a:pPr>
            <a:endParaRPr sz="3537" dirty="0">
              <a:latin typeface="Times New Roman"/>
              <a:cs typeface="Times New Roman"/>
            </a:endParaRPr>
          </a:p>
          <a:p>
            <a:pPr marL="21914" algn="ctr"/>
            <a:r>
              <a:rPr lang="en-US" sz="3451" b="1" spc="-9" dirty="0" smtClean="0">
                <a:latin typeface="Arial"/>
                <a:cs typeface="Arial"/>
              </a:rPr>
              <a:t>Our </a:t>
            </a:r>
            <a:r>
              <a:rPr sz="3451" b="1" spc="-9" dirty="0" smtClean="0">
                <a:latin typeface="Arial"/>
                <a:cs typeface="Arial"/>
              </a:rPr>
              <a:t>1</a:t>
            </a:r>
            <a:r>
              <a:rPr sz="3451" b="1" dirty="0" smtClean="0">
                <a:latin typeface="Arial"/>
                <a:cs typeface="Arial"/>
              </a:rPr>
              <a:t>9</a:t>
            </a:r>
            <a:r>
              <a:rPr sz="3451" b="1" spc="-9" dirty="0" smtClean="0">
                <a:latin typeface="Arial"/>
                <a:cs typeface="Arial"/>
              </a:rPr>
              <a:t> </a:t>
            </a:r>
            <a:r>
              <a:rPr sz="3451" b="1" spc="-9" dirty="0">
                <a:latin typeface="Arial"/>
                <a:cs typeface="Arial"/>
              </a:rPr>
              <a:t>C</a:t>
            </a:r>
            <a:r>
              <a:rPr sz="3451" b="1" spc="-35" dirty="0">
                <a:latin typeface="Arial"/>
                <a:cs typeface="Arial"/>
              </a:rPr>
              <a:t>on</a:t>
            </a:r>
            <a:r>
              <a:rPr sz="3451" b="1" spc="-9" dirty="0">
                <a:latin typeface="Arial"/>
                <a:cs typeface="Arial"/>
              </a:rPr>
              <a:t>s</a:t>
            </a:r>
            <a:r>
              <a:rPr sz="3451" b="1" spc="-35" dirty="0">
                <a:latin typeface="Arial"/>
                <a:cs typeface="Arial"/>
              </a:rPr>
              <a:t>o</a:t>
            </a:r>
            <a:r>
              <a:rPr sz="3451" b="1" spc="-9" dirty="0">
                <a:latin typeface="Arial"/>
                <a:cs typeface="Arial"/>
              </a:rPr>
              <a:t>r</a:t>
            </a:r>
            <a:r>
              <a:rPr sz="3451" b="1" dirty="0">
                <a:latin typeface="Arial"/>
                <a:cs typeface="Arial"/>
              </a:rPr>
              <a:t>t</a:t>
            </a:r>
            <a:r>
              <a:rPr sz="3451" b="1" spc="-17" dirty="0">
                <a:latin typeface="Arial"/>
                <a:cs typeface="Arial"/>
              </a:rPr>
              <a:t>i</a:t>
            </a:r>
            <a:r>
              <a:rPr sz="3451" b="1" spc="-35" dirty="0">
                <a:latin typeface="Arial"/>
                <a:cs typeface="Arial"/>
              </a:rPr>
              <a:t>u</a:t>
            </a:r>
            <a:r>
              <a:rPr sz="3451" b="1" dirty="0">
                <a:latin typeface="Arial"/>
                <a:cs typeface="Arial"/>
              </a:rPr>
              <a:t>m</a:t>
            </a:r>
            <a:r>
              <a:rPr sz="3451" b="1" spc="-9" dirty="0">
                <a:latin typeface="Arial"/>
                <a:cs typeface="Arial"/>
              </a:rPr>
              <a:t> Mem</a:t>
            </a:r>
            <a:r>
              <a:rPr sz="3451" b="1" spc="-35" dirty="0">
                <a:latin typeface="Arial"/>
                <a:cs typeface="Arial"/>
              </a:rPr>
              <a:t>b</a:t>
            </a:r>
            <a:r>
              <a:rPr sz="3451" b="1" spc="-9" dirty="0">
                <a:latin typeface="Arial"/>
                <a:cs typeface="Arial"/>
              </a:rPr>
              <a:t>er</a:t>
            </a:r>
            <a:r>
              <a:rPr sz="3451" b="1" dirty="0">
                <a:latin typeface="Arial"/>
                <a:cs typeface="Arial"/>
              </a:rPr>
              <a:t>s</a:t>
            </a:r>
            <a:endParaRPr sz="3451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915847"/>
              </p:ext>
            </p:extLst>
          </p:nvPr>
        </p:nvGraphicFramePr>
        <p:xfrm>
          <a:off x="779681" y="3938494"/>
          <a:ext cx="11833412" cy="4519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67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167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Bos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Co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eg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e</a:t>
                      </a: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tte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929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Fa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irfi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ld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Reg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dha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Rockhu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Gonzag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Sa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Joseph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's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ly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os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San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 smtClean="0">
                          <a:latin typeface="Arial"/>
                          <a:cs typeface="Arial"/>
                        </a:rPr>
                        <a:t>Un</a:t>
                      </a:r>
                      <a:r>
                        <a:rPr sz="190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 smtClean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 smtClean="0">
                          <a:latin typeface="Arial"/>
                          <a:cs typeface="Arial"/>
                        </a:rPr>
                        <a:t>ity</a:t>
                      </a:r>
                      <a:endParaRPr sz="1900" dirty="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4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Moyn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Co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eg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e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Sea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ttle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Loyo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Ma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ymoun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Sc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n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Loyo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900" spc="-5" dirty="0" smtClean="0">
                          <a:latin typeface="Arial"/>
                          <a:cs typeface="Arial"/>
                        </a:rPr>
                        <a:t>/ </a:t>
                      </a:r>
                      <a:r>
                        <a:rPr sz="1900" spc="-5" dirty="0" smtClean="0">
                          <a:latin typeface="Arial"/>
                          <a:cs typeface="Arial"/>
                        </a:rPr>
                        <a:t>No</a:t>
                      </a:r>
                      <a:r>
                        <a:rPr sz="1900" dirty="0" smtClean="0">
                          <a:latin typeface="Arial"/>
                          <a:cs typeface="Arial"/>
                        </a:rPr>
                        <a:t>tre</a:t>
                      </a:r>
                      <a:r>
                        <a:rPr sz="1900" spc="-5" dirty="0" smtClean="0">
                          <a:latin typeface="Arial"/>
                          <a:cs typeface="Arial"/>
                        </a:rPr>
                        <a:t> Dam</a:t>
                      </a:r>
                      <a:r>
                        <a:rPr sz="190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900" dirty="0" smtClean="0">
                          <a:latin typeface="Arial"/>
                          <a:cs typeface="Arial"/>
                        </a:rPr>
                        <a:t> Library</a:t>
                      </a:r>
                      <a:endParaRPr sz="1900" dirty="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De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Me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Loyo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Ne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rl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ean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ity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Sa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F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anc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o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Loyo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Un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 Ch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900" spc="-5" dirty="0">
                          <a:latin typeface="Arial"/>
                          <a:cs typeface="Arial"/>
                        </a:rPr>
                        <a:t>cag</a:t>
                      </a:r>
                      <a:r>
                        <a:rPr sz="1900" dirty="0">
                          <a:latin typeface="Arial"/>
                          <a:cs typeface="Arial"/>
                        </a:rPr>
                        <a:t>o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4">
                      <a:solidFill>
                        <a:srgbClr val="000000"/>
                      </a:solidFill>
                      <a:prstDash val="solid"/>
                    </a:lnL>
                    <a:lnR w="10795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900" dirty="0">
                        <a:latin typeface="Arial"/>
                        <a:cs typeface="Arial"/>
                      </a:endParaRPr>
                    </a:p>
                  </a:txBody>
                  <a:tcPr marL="228600" marR="0" marT="0" marB="0" anchor="ctr">
                    <a:lnL w="10795">
                      <a:solidFill>
                        <a:srgbClr val="000000"/>
                      </a:solidFill>
                      <a:prstDash val="solid"/>
                    </a:lnL>
                    <a:lnR w="10794">
                      <a:solidFill>
                        <a:srgbClr val="000000"/>
                      </a:solidFill>
                      <a:prstDash val="solid"/>
                    </a:lnR>
                    <a:lnT w="10795">
                      <a:solidFill>
                        <a:srgbClr val="000000"/>
                      </a:solidFill>
                      <a:prstDash val="solid"/>
                    </a:lnT>
                    <a:lnB w="107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99274" y="8839200"/>
            <a:ext cx="89135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https://tinyurl.com/y9zaqgjl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1143000" y="990600"/>
            <a:ext cx="6373607" cy="5310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3451" b="1" spc="-9" dirty="0">
                <a:latin typeface="Arial"/>
                <a:cs typeface="Arial"/>
              </a:rPr>
              <a:t>Mem</a:t>
            </a:r>
            <a:r>
              <a:rPr sz="3451" b="1" spc="-35" dirty="0">
                <a:latin typeface="Arial"/>
                <a:cs typeface="Arial"/>
              </a:rPr>
              <a:t>b</a:t>
            </a:r>
            <a:r>
              <a:rPr sz="3451" b="1" spc="-9" dirty="0">
                <a:latin typeface="Arial"/>
                <a:cs typeface="Arial"/>
              </a:rPr>
              <a:t>e</a:t>
            </a:r>
            <a:r>
              <a:rPr sz="3451" b="1" dirty="0">
                <a:latin typeface="Arial"/>
                <a:cs typeface="Arial"/>
              </a:rPr>
              <a:t>r</a:t>
            </a:r>
            <a:r>
              <a:rPr sz="3451" b="1" spc="-9" dirty="0">
                <a:latin typeface="Arial"/>
                <a:cs typeface="Arial"/>
              </a:rPr>
              <a:t> </a:t>
            </a:r>
            <a:r>
              <a:rPr sz="3451" b="1" spc="-35" dirty="0">
                <a:latin typeface="Arial"/>
                <a:cs typeface="Arial"/>
              </a:rPr>
              <a:t>L</a:t>
            </a:r>
            <a:r>
              <a:rPr sz="3451" b="1" spc="-17" dirty="0">
                <a:latin typeface="Arial"/>
                <a:cs typeface="Arial"/>
              </a:rPr>
              <a:t>i</a:t>
            </a:r>
            <a:r>
              <a:rPr sz="3451" b="1" spc="-35" dirty="0">
                <a:latin typeface="Arial"/>
                <a:cs typeface="Arial"/>
              </a:rPr>
              <a:t>b</a:t>
            </a:r>
            <a:r>
              <a:rPr sz="3451" b="1" spc="-9" dirty="0">
                <a:latin typeface="Arial"/>
                <a:cs typeface="Arial"/>
              </a:rPr>
              <a:t>rar</a:t>
            </a:r>
            <a:r>
              <a:rPr sz="3451" b="1" dirty="0">
                <a:latin typeface="Arial"/>
                <a:cs typeface="Arial"/>
              </a:rPr>
              <a:t>y</a:t>
            </a:r>
            <a:r>
              <a:rPr sz="3451" b="1" spc="-9" dirty="0">
                <a:latin typeface="Arial"/>
                <a:cs typeface="Arial"/>
              </a:rPr>
              <a:t> C</a:t>
            </a:r>
            <a:r>
              <a:rPr sz="3451" b="1" spc="-35" dirty="0">
                <a:latin typeface="Arial"/>
                <a:cs typeface="Arial"/>
              </a:rPr>
              <a:t>o</a:t>
            </a:r>
            <a:r>
              <a:rPr sz="3451" b="1" spc="-9" dirty="0">
                <a:latin typeface="Arial"/>
                <a:cs typeface="Arial"/>
              </a:rPr>
              <a:t>mm</a:t>
            </a:r>
            <a:r>
              <a:rPr sz="3451" b="1" spc="-17" dirty="0">
                <a:latin typeface="Arial"/>
                <a:cs typeface="Arial"/>
              </a:rPr>
              <a:t>i</a:t>
            </a:r>
            <a:r>
              <a:rPr sz="3451" b="1" dirty="0">
                <a:latin typeface="Arial"/>
                <a:cs typeface="Arial"/>
              </a:rPr>
              <a:t>t</a:t>
            </a:r>
            <a:r>
              <a:rPr sz="3451" b="1" spc="-9" dirty="0">
                <a:latin typeface="Arial"/>
                <a:cs typeface="Arial"/>
              </a:rPr>
              <a:t>me</a:t>
            </a:r>
            <a:r>
              <a:rPr sz="3451" b="1" spc="-35" dirty="0">
                <a:latin typeface="Arial"/>
                <a:cs typeface="Arial"/>
              </a:rPr>
              <a:t>n</a:t>
            </a:r>
            <a:r>
              <a:rPr sz="3451" b="1" dirty="0">
                <a:latin typeface="Arial"/>
                <a:cs typeface="Arial"/>
              </a:rPr>
              <a:t>ts</a:t>
            </a:r>
            <a:endParaRPr sz="3451" dirty="0">
              <a:latin typeface="Arial"/>
              <a:cs typeface="Arial"/>
            </a:endParaRPr>
          </a:p>
        </p:txBody>
      </p:sp>
      <p:sp>
        <p:nvSpPr>
          <p:cNvPr id="3" name="object 5"/>
          <p:cNvSpPr txBox="1"/>
          <p:nvPr/>
        </p:nvSpPr>
        <p:spPr>
          <a:xfrm>
            <a:off x="771529" y="1828800"/>
            <a:ext cx="10024434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6363" indent="-394449"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Membe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</a:t>
            </a:r>
            <a:r>
              <a:rPr sz="2000" spc="-9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must hav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act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L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yH3</a:t>
            </a:r>
            <a:r>
              <a:rPr sz="2000" dirty="0">
                <a:latin typeface="Arial"/>
                <a:cs typeface="Arial"/>
              </a:rPr>
              <a:t>lp</a:t>
            </a:r>
            <a:r>
              <a:rPr sz="2000" spc="-9" dirty="0">
                <a:latin typeface="Arial"/>
                <a:cs typeface="Arial"/>
              </a:rPr>
              <a:t> subsc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pt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-26" dirty="0">
                <a:latin typeface="Arial"/>
                <a:cs typeface="Arial"/>
              </a:rPr>
              <a:t>FT</a:t>
            </a:r>
            <a:r>
              <a:rPr sz="2000" spc="-17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base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p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ng</a:t>
            </a:r>
            <a:r>
              <a:rPr sz="2000" dirty="0">
                <a:latin typeface="Arial"/>
                <a:cs typeface="Arial"/>
              </a:rPr>
              <a:t>)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Requ</a:t>
            </a:r>
            <a:r>
              <a:rPr sz="2000" dirty="0">
                <a:latin typeface="Arial"/>
                <a:cs typeface="Arial"/>
              </a:rPr>
              <a:t>ir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ab</a:t>
            </a:r>
            <a:r>
              <a:rPr sz="2000" dirty="0">
                <a:latin typeface="Arial"/>
                <a:cs typeface="Arial"/>
              </a:rPr>
              <a:t>ili</a:t>
            </a:r>
            <a:r>
              <a:rPr sz="2000" spc="-9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9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 embe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chat w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dget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at po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nt of nee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you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we</a:t>
            </a:r>
            <a:r>
              <a:rPr sz="2000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 page</a:t>
            </a:r>
            <a:r>
              <a:rPr sz="2000" dirty="0">
                <a:latin typeface="Arial"/>
                <a:cs typeface="Arial"/>
              </a:rPr>
              <a:t>s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26" dirty="0">
                <a:latin typeface="Arial"/>
                <a:cs typeface="Arial"/>
              </a:rPr>
              <a:t>FT</a:t>
            </a:r>
            <a:r>
              <a:rPr sz="2000" spc="-17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base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cont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but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towa</a:t>
            </a:r>
            <a:r>
              <a:rPr sz="2000" dirty="0">
                <a:latin typeface="Arial"/>
                <a:cs typeface="Arial"/>
              </a:rPr>
              <a:t>rd</a:t>
            </a:r>
            <a:r>
              <a:rPr sz="2000" spc="-9" dirty="0">
                <a:latin typeface="Arial"/>
                <a:cs typeface="Arial"/>
              </a:rPr>
              <a:t> cost of Chatstaff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-9" dirty="0">
                <a:latin typeface="Arial"/>
                <a:cs typeface="Arial"/>
              </a:rPr>
              <a:t>24/</a:t>
            </a:r>
            <a:r>
              <a:rPr sz="2000" dirty="0">
                <a:latin typeface="Arial"/>
                <a:cs typeface="Arial"/>
              </a:rPr>
              <a:t>7</a:t>
            </a:r>
            <a:r>
              <a:rPr sz="2000" spc="-9" dirty="0">
                <a:latin typeface="Arial"/>
                <a:cs typeface="Arial"/>
              </a:rPr>
              <a:t> staff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 so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ut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an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cove</a:t>
            </a:r>
            <a:r>
              <a:rPr sz="2000" dirty="0">
                <a:latin typeface="Arial"/>
                <a:cs typeface="Arial"/>
              </a:rPr>
              <a:t>rs</a:t>
            </a:r>
            <a:r>
              <a:rPr sz="2000" spc="-9" dirty="0">
                <a:latin typeface="Arial"/>
                <a:cs typeface="Arial"/>
              </a:rPr>
              <a:t> se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ect</a:t>
            </a:r>
            <a:endParaRPr sz="2000" dirty="0">
              <a:latin typeface="Arial"/>
              <a:cs typeface="Arial"/>
            </a:endParaRP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ho</a:t>
            </a:r>
            <a:r>
              <a:rPr sz="2000" dirty="0">
                <a:latin typeface="Arial"/>
                <a:cs typeface="Arial"/>
              </a:rPr>
              <a:t>li</a:t>
            </a:r>
            <a:r>
              <a:rPr sz="2000" spc="-9" dirty="0">
                <a:latin typeface="Arial"/>
                <a:cs typeface="Arial"/>
              </a:rPr>
              <a:t>days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9" dirty="0">
                <a:latin typeface="Arial"/>
                <a:cs typeface="Arial"/>
              </a:rPr>
              <a:t>. </a:t>
            </a:r>
            <a:r>
              <a:rPr sz="2000" spc="-35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’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move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 3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9" dirty="0">
                <a:latin typeface="Arial"/>
                <a:cs typeface="Arial"/>
              </a:rPr>
              <a:t>yea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cont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act w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 Chatstaff, but ne</a:t>
            </a:r>
            <a:r>
              <a:rPr sz="200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 schoo</a:t>
            </a:r>
            <a:r>
              <a:rPr sz="2000" dirty="0">
                <a:latin typeface="Arial"/>
                <a:cs typeface="Arial"/>
              </a:rPr>
              <a:t>ls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 we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come.</a:t>
            </a:r>
            <a:endParaRPr sz="2000" dirty="0">
              <a:latin typeface="Arial"/>
              <a:cs typeface="Arial"/>
            </a:endParaRP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Cont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but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towa</a:t>
            </a:r>
            <a:r>
              <a:rPr sz="2000" dirty="0">
                <a:latin typeface="Arial"/>
                <a:cs typeface="Arial"/>
              </a:rPr>
              <a:t>rd</a:t>
            </a:r>
            <a:r>
              <a:rPr sz="2000" spc="-9" dirty="0">
                <a:latin typeface="Arial"/>
                <a:cs typeface="Arial"/>
              </a:rPr>
              <a:t> week</a:t>
            </a:r>
            <a:r>
              <a:rPr sz="2000" dirty="0">
                <a:latin typeface="Arial"/>
                <a:cs typeface="Arial"/>
              </a:rPr>
              <a:t>ly</a:t>
            </a:r>
            <a:r>
              <a:rPr sz="2000" spc="-9" dirty="0">
                <a:latin typeface="Arial"/>
                <a:cs typeface="Arial"/>
              </a:rPr>
              <a:t> cove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ag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of sha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chat queu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of 4, 6, 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8</a:t>
            </a:r>
            <a:r>
              <a:rPr sz="2000" spc="-9" dirty="0">
                <a:latin typeface="Arial"/>
                <a:cs typeface="Arial"/>
              </a:rPr>
              <a:t> hou</a:t>
            </a:r>
            <a:r>
              <a:rPr sz="2000" dirty="0">
                <a:latin typeface="Arial"/>
                <a:cs typeface="Arial"/>
              </a:rPr>
              <a:t>rs</a:t>
            </a:r>
            <a:r>
              <a:rPr sz="2000" spc="-9" dirty="0">
                <a:latin typeface="Arial"/>
                <a:cs typeface="Arial"/>
              </a:rPr>
              <a:t> pe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wee</a:t>
            </a:r>
            <a:r>
              <a:rPr sz="2000" dirty="0">
                <a:latin typeface="Arial"/>
                <a:cs typeface="Arial"/>
              </a:rPr>
              <a:t>k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dirty="0">
                <a:latin typeface="Arial"/>
                <a:cs typeface="Arial"/>
              </a:rPr>
              <a:t>(</a:t>
            </a:r>
            <a:r>
              <a:rPr sz="2000" spc="-9" dirty="0">
                <a:latin typeface="Arial"/>
                <a:cs typeface="Arial"/>
              </a:rPr>
              <a:t>comp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se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of bus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nes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an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nonbus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ness, even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 and/o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weekend, hou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)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ri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 se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th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spc="-26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Coo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nato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fo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you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</a:t>
            </a:r>
            <a:r>
              <a:rPr sz="2000" spc="-9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ry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-9" dirty="0">
                <a:latin typeface="Arial"/>
                <a:cs typeface="Arial"/>
              </a:rPr>
              <a:t>act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ep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esentat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9" dirty="0">
                <a:latin typeface="Arial"/>
                <a:cs typeface="Arial"/>
              </a:rPr>
              <a:t> th</a:t>
            </a:r>
            <a:r>
              <a:rPr sz="2000" dirty="0">
                <a:latin typeface="Arial"/>
                <a:cs typeface="Arial"/>
              </a:rPr>
              <a:t>e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conso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um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9" dirty="0">
                <a:latin typeface="Arial"/>
                <a:cs typeface="Arial"/>
              </a:rPr>
              <a:t> an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 atten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spc="-26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JC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spc="-26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annua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 meet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 v</a:t>
            </a:r>
            <a:r>
              <a:rPr sz="2000" dirty="0">
                <a:latin typeface="Arial"/>
                <a:cs typeface="Arial"/>
              </a:rPr>
              <a:t>ir</a:t>
            </a:r>
            <a:r>
              <a:rPr sz="2000" spc="-9" dirty="0">
                <a:latin typeface="Arial"/>
                <a:cs typeface="Arial"/>
              </a:rPr>
              <a:t>tua</a:t>
            </a:r>
            <a:r>
              <a:rPr sz="2000" dirty="0">
                <a:latin typeface="Arial"/>
                <a:cs typeface="Arial"/>
              </a:rPr>
              <a:t>lly</a:t>
            </a:r>
            <a:r>
              <a:rPr sz="2000" spc="-9" dirty="0">
                <a:latin typeface="Arial"/>
                <a:cs typeface="Arial"/>
              </a:rPr>
              <a:t> 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9" dirty="0">
                <a:latin typeface="Arial"/>
                <a:cs typeface="Arial"/>
              </a:rPr>
              <a:t> pe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so</a:t>
            </a:r>
            <a:r>
              <a:rPr sz="2000" dirty="0">
                <a:latin typeface="Arial"/>
                <a:cs typeface="Arial"/>
              </a:rPr>
              <a:t>n</a:t>
            </a:r>
          </a:p>
          <a:p>
            <a:pPr marL="416363" indent="-394449">
              <a:spcBef>
                <a:spcPts val="311"/>
              </a:spcBef>
              <a:buFont typeface="Arial"/>
              <a:buChar char="●"/>
              <a:tabLst>
                <a:tab pos="416363" algn="l"/>
              </a:tabLst>
            </a:pPr>
            <a:r>
              <a:rPr sz="2000" spc="-9" dirty="0">
                <a:latin typeface="Arial"/>
                <a:cs typeface="Arial"/>
              </a:rPr>
              <a:t>Nom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9" dirty="0">
                <a:latin typeface="Arial"/>
                <a:cs typeface="Arial"/>
              </a:rPr>
              <a:t>na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 annua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 fe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 fo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hen</a:t>
            </a:r>
            <a:r>
              <a:rPr sz="2000" spc="-26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spc="-35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k.co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9" dirty="0">
                <a:latin typeface="Arial"/>
                <a:cs typeface="Arial"/>
              </a:rPr>
              <a:t> schedu</a:t>
            </a:r>
            <a:r>
              <a:rPr sz="2000" dirty="0">
                <a:latin typeface="Arial"/>
                <a:cs typeface="Arial"/>
              </a:rPr>
              <a:t>li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 softwa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-9" dirty="0">
                <a:latin typeface="Arial"/>
                <a:cs typeface="Arial"/>
              </a:rPr>
              <a:t>$1</a:t>
            </a:r>
            <a:r>
              <a:rPr sz="2000" dirty="0">
                <a:latin typeface="Arial"/>
                <a:cs typeface="Arial"/>
              </a:rPr>
              <a:t>0</a:t>
            </a:r>
            <a:r>
              <a:rPr sz="2000" spc="-9" dirty="0">
                <a:latin typeface="Arial"/>
                <a:cs typeface="Arial"/>
              </a:rPr>
              <a:t> pe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9" dirty="0">
                <a:latin typeface="Arial"/>
                <a:cs typeface="Arial"/>
              </a:rPr>
              <a:t> yea</a:t>
            </a:r>
            <a:r>
              <a:rPr sz="2000" dirty="0">
                <a:latin typeface="Arial"/>
                <a:cs typeface="Arial"/>
              </a:rPr>
              <a:t>r)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3000" y="6781800"/>
            <a:ext cx="8520953" cy="213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 marR="8766">
              <a:lnSpc>
                <a:spcPct val="113599"/>
              </a:lnSpc>
            </a:pPr>
            <a:r>
              <a:rPr lang="en-US" sz="2400" i="1" spc="-9" dirty="0" smtClean="0">
                <a:latin typeface="Arial"/>
                <a:cs typeface="Arial"/>
              </a:rPr>
              <a:t>Would you like</a:t>
            </a:r>
            <a:r>
              <a:rPr sz="2400" i="1" spc="-9" dirty="0" smtClean="0">
                <a:latin typeface="Arial"/>
                <a:cs typeface="Arial"/>
              </a:rPr>
              <a:t> </a:t>
            </a:r>
            <a:r>
              <a:rPr sz="2400" i="1" spc="-9" dirty="0">
                <a:latin typeface="Arial"/>
                <a:cs typeface="Arial"/>
              </a:rPr>
              <a:t>t</a:t>
            </a:r>
            <a:r>
              <a:rPr sz="2400" i="1" dirty="0">
                <a:latin typeface="Arial"/>
                <a:cs typeface="Arial"/>
              </a:rPr>
              <a:t>o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j</a:t>
            </a:r>
            <a:r>
              <a:rPr sz="2400" i="1" spc="-9" dirty="0">
                <a:latin typeface="Arial"/>
                <a:cs typeface="Arial"/>
              </a:rPr>
              <a:t>o</a:t>
            </a:r>
            <a:r>
              <a:rPr sz="2400" i="1" dirty="0">
                <a:latin typeface="Arial"/>
                <a:cs typeface="Arial"/>
              </a:rPr>
              <a:t>in</a:t>
            </a:r>
            <a:r>
              <a:rPr sz="2400" i="1" spc="-9" dirty="0">
                <a:latin typeface="Arial"/>
                <a:cs typeface="Arial"/>
              </a:rPr>
              <a:t> th</a:t>
            </a:r>
            <a:r>
              <a:rPr sz="2400" i="1" dirty="0">
                <a:latin typeface="Arial"/>
                <a:cs typeface="Arial"/>
              </a:rPr>
              <a:t>e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A</a:t>
            </a:r>
            <a:r>
              <a:rPr sz="2400" i="1" spc="-9" dirty="0">
                <a:latin typeface="Arial"/>
                <a:cs typeface="Arial"/>
              </a:rPr>
              <a:t>JC</a:t>
            </a:r>
            <a:r>
              <a:rPr sz="2400" i="1" dirty="0">
                <a:latin typeface="Arial"/>
                <a:cs typeface="Arial"/>
              </a:rPr>
              <a:t>U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V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P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o</a:t>
            </a:r>
            <a:r>
              <a:rPr sz="2400" i="1" dirty="0">
                <a:latin typeface="Arial"/>
                <a:cs typeface="Arial"/>
              </a:rPr>
              <a:t>j</a:t>
            </a:r>
            <a:r>
              <a:rPr sz="2400" i="1" spc="-9" dirty="0">
                <a:latin typeface="Arial"/>
                <a:cs typeface="Arial"/>
              </a:rPr>
              <a:t>ect fo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2018/2019</a:t>
            </a:r>
            <a:r>
              <a:rPr sz="2400" i="1" dirty="0">
                <a:latin typeface="Arial"/>
                <a:cs typeface="Arial"/>
              </a:rPr>
              <a:t>?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O</a:t>
            </a:r>
            <a:r>
              <a:rPr sz="2400" i="1" spc="-9" dirty="0">
                <a:latin typeface="Arial"/>
                <a:cs typeface="Arial"/>
              </a:rPr>
              <a:t>the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lang="en-US" sz="2400" i="1" spc="-26" dirty="0">
                <a:latin typeface="Arial"/>
                <a:cs typeface="Arial"/>
              </a:rPr>
              <a:t>q</a:t>
            </a:r>
            <a:r>
              <a:rPr sz="2400" i="1" spc="-9" dirty="0" smtClean="0">
                <a:latin typeface="Arial"/>
                <a:cs typeface="Arial"/>
              </a:rPr>
              <a:t>uest</a:t>
            </a:r>
            <a:r>
              <a:rPr sz="2400" i="1" dirty="0" smtClean="0">
                <a:latin typeface="Arial"/>
                <a:cs typeface="Arial"/>
              </a:rPr>
              <a:t>i</a:t>
            </a:r>
            <a:r>
              <a:rPr sz="2400" i="1" spc="-9" dirty="0" smtClean="0">
                <a:latin typeface="Arial"/>
                <a:cs typeface="Arial"/>
              </a:rPr>
              <a:t>on</a:t>
            </a:r>
            <a:r>
              <a:rPr sz="2400" i="1" dirty="0" smtClean="0">
                <a:latin typeface="Arial"/>
                <a:cs typeface="Arial"/>
              </a:rPr>
              <a:t>s</a:t>
            </a:r>
            <a:r>
              <a:rPr sz="2400" i="1" spc="-9" dirty="0" smtClean="0">
                <a:latin typeface="Arial"/>
                <a:cs typeface="Arial"/>
              </a:rPr>
              <a:t> </a:t>
            </a:r>
            <a:r>
              <a:rPr sz="2400" i="1" spc="-9" dirty="0">
                <a:latin typeface="Arial"/>
                <a:cs typeface="Arial"/>
              </a:rPr>
              <a:t>o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conce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ns</a:t>
            </a:r>
            <a:r>
              <a:rPr sz="2400" i="1" dirty="0">
                <a:latin typeface="Arial"/>
                <a:cs typeface="Arial"/>
              </a:rPr>
              <a:t>?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P</a:t>
            </a:r>
            <a:r>
              <a:rPr sz="2400" i="1" dirty="0">
                <a:latin typeface="Arial"/>
                <a:cs typeface="Arial"/>
              </a:rPr>
              <a:t>l</a:t>
            </a:r>
            <a:r>
              <a:rPr sz="2400" i="1" spc="-9" dirty="0">
                <a:latin typeface="Arial"/>
                <a:cs typeface="Arial"/>
              </a:rPr>
              <a:t>eas</a:t>
            </a:r>
            <a:r>
              <a:rPr sz="2400" i="1" dirty="0">
                <a:latin typeface="Arial"/>
                <a:cs typeface="Arial"/>
              </a:rPr>
              <a:t>e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ev</a:t>
            </a:r>
            <a:r>
              <a:rPr sz="2400" i="1" dirty="0">
                <a:latin typeface="Arial"/>
                <a:cs typeface="Arial"/>
              </a:rPr>
              <a:t>i</a:t>
            </a:r>
            <a:r>
              <a:rPr sz="2400" i="1" spc="-9" dirty="0">
                <a:latin typeface="Arial"/>
                <a:cs typeface="Arial"/>
              </a:rPr>
              <a:t>e</a:t>
            </a:r>
            <a:r>
              <a:rPr sz="2400" i="1" dirty="0">
                <a:latin typeface="Arial"/>
                <a:cs typeface="Arial"/>
              </a:rPr>
              <a:t>w</a:t>
            </a:r>
            <a:r>
              <a:rPr sz="2400" i="1" spc="-9" dirty="0">
                <a:latin typeface="Arial"/>
                <a:cs typeface="Arial"/>
              </a:rPr>
              <a:t> th</a:t>
            </a:r>
            <a:r>
              <a:rPr sz="2400" i="1" dirty="0">
                <a:latin typeface="Arial"/>
                <a:cs typeface="Arial"/>
              </a:rPr>
              <a:t>e </a:t>
            </a:r>
            <a:r>
              <a:rPr sz="2400" i="1" spc="-9" dirty="0">
                <a:latin typeface="Arial"/>
                <a:cs typeface="Arial"/>
              </a:rPr>
              <a:t>membe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comm</a:t>
            </a:r>
            <a:r>
              <a:rPr sz="2400" i="1" dirty="0">
                <a:latin typeface="Arial"/>
                <a:cs typeface="Arial"/>
              </a:rPr>
              <a:t>i</a:t>
            </a:r>
            <a:r>
              <a:rPr sz="2400" i="1" spc="-9" dirty="0">
                <a:latin typeface="Arial"/>
                <a:cs typeface="Arial"/>
              </a:rPr>
              <a:t>tment</a:t>
            </a:r>
            <a:r>
              <a:rPr sz="2400" i="1" dirty="0">
                <a:latin typeface="Arial"/>
                <a:cs typeface="Arial"/>
              </a:rPr>
              <a:t>s</a:t>
            </a:r>
            <a:r>
              <a:rPr sz="2400" i="1" spc="-9" dirty="0">
                <a:latin typeface="Arial"/>
                <a:cs typeface="Arial"/>
              </a:rPr>
              <a:t> abov</a:t>
            </a:r>
            <a:r>
              <a:rPr sz="2400" i="1" dirty="0">
                <a:latin typeface="Arial"/>
                <a:cs typeface="Arial"/>
              </a:rPr>
              <a:t>e</a:t>
            </a:r>
            <a:r>
              <a:rPr sz="2400" i="1" spc="-9" dirty="0">
                <a:latin typeface="Arial"/>
                <a:cs typeface="Arial"/>
              </a:rPr>
              <a:t> an</a:t>
            </a:r>
            <a:r>
              <a:rPr sz="2400" i="1" dirty="0">
                <a:latin typeface="Arial"/>
                <a:cs typeface="Arial"/>
              </a:rPr>
              <a:t>d</a:t>
            </a:r>
            <a:r>
              <a:rPr sz="2400" i="1" spc="-9" dirty="0">
                <a:latin typeface="Arial"/>
                <a:cs typeface="Arial"/>
              </a:rPr>
              <a:t> contact th</a:t>
            </a:r>
            <a:r>
              <a:rPr sz="2400" i="1" dirty="0">
                <a:latin typeface="Arial"/>
                <a:cs typeface="Arial"/>
              </a:rPr>
              <a:t>e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A</a:t>
            </a:r>
            <a:r>
              <a:rPr sz="2400" i="1" spc="-9" dirty="0">
                <a:latin typeface="Arial"/>
                <a:cs typeface="Arial"/>
              </a:rPr>
              <a:t>JC</a:t>
            </a:r>
            <a:r>
              <a:rPr sz="2400" i="1" dirty="0">
                <a:latin typeface="Arial"/>
                <a:cs typeface="Arial"/>
              </a:rPr>
              <a:t>U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V</a:t>
            </a:r>
            <a:r>
              <a:rPr sz="2400" i="1" dirty="0">
                <a:latin typeface="Arial"/>
                <a:cs typeface="Arial"/>
              </a:rPr>
              <a:t>R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S</a:t>
            </a:r>
            <a:r>
              <a:rPr sz="2400" i="1" spc="-9" dirty="0">
                <a:latin typeface="Arial"/>
                <a:cs typeface="Arial"/>
              </a:rPr>
              <a:t>tee</a:t>
            </a:r>
            <a:r>
              <a:rPr sz="2400" i="1" dirty="0">
                <a:latin typeface="Arial"/>
                <a:cs typeface="Arial"/>
              </a:rPr>
              <a:t>ri</a:t>
            </a:r>
            <a:r>
              <a:rPr sz="2400" i="1" spc="-9" dirty="0">
                <a:latin typeface="Arial"/>
                <a:cs typeface="Arial"/>
              </a:rPr>
              <a:t>n</a:t>
            </a:r>
            <a:r>
              <a:rPr sz="2400" i="1" dirty="0">
                <a:latin typeface="Arial"/>
                <a:cs typeface="Arial"/>
              </a:rPr>
              <a:t>g</a:t>
            </a:r>
            <a:r>
              <a:rPr sz="2400" i="1" spc="-9" dirty="0">
                <a:latin typeface="Arial"/>
                <a:cs typeface="Arial"/>
              </a:rPr>
              <a:t> Comm</a:t>
            </a:r>
            <a:r>
              <a:rPr sz="2400" i="1" dirty="0">
                <a:latin typeface="Arial"/>
                <a:cs typeface="Arial"/>
              </a:rPr>
              <a:t>i</a:t>
            </a:r>
            <a:r>
              <a:rPr sz="2400" i="1" spc="-9" dirty="0">
                <a:latin typeface="Arial"/>
                <a:cs typeface="Arial"/>
              </a:rPr>
              <a:t>tte</a:t>
            </a:r>
            <a:r>
              <a:rPr sz="2400" i="1" dirty="0">
                <a:latin typeface="Arial"/>
                <a:cs typeface="Arial"/>
              </a:rPr>
              <a:t>e</a:t>
            </a:r>
            <a:r>
              <a:rPr sz="2400" i="1" spc="-9" dirty="0">
                <a:latin typeface="Arial"/>
                <a:cs typeface="Arial"/>
              </a:rPr>
              <a:t> Cha</a:t>
            </a:r>
            <a:r>
              <a:rPr sz="2400" i="1" dirty="0">
                <a:latin typeface="Arial"/>
                <a:cs typeface="Arial"/>
              </a:rPr>
              <a:t>ir</a:t>
            </a:r>
            <a:r>
              <a:rPr sz="2400" i="1" spc="-9" dirty="0">
                <a:latin typeface="Arial"/>
                <a:cs typeface="Arial"/>
              </a:rPr>
              <a:t> b</a:t>
            </a:r>
            <a:r>
              <a:rPr sz="2400" i="1" dirty="0">
                <a:latin typeface="Arial"/>
                <a:cs typeface="Arial"/>
              </a:rPr>
              <a:t>y</a:t>
            </a:r>
            <a:r>
              <a:rPr sz="2400" i="1" spc="-9" dirty="0">
                <a:latin typeface="Arial"/>
                <a:cs typeface="Arial"/>
              </a:rPr>
              <a:t> Ma</a:t>
            </a:r>
            <a:r>
              <a:rPr sz="2400" i="1" dirty="0">
                <a:latin typeface="Arial"/>
                <a:cs typeface="Arial"/>
              </a:rPr>
              <a:t>y</a:t>
            </a:r>
            <a:r>
              <a:rPr sz="2400" i="1" spc="-9" dirty="0">
                <a:latin typeface="Arial"/>
                <a:cs typeface="Arial"/>
              </a:rPr>
              <a:t> 1, 2018:</a:t>
            </a:r>
            <a:endParaRPr sz="2400" dirty="0">
              <a:latin typeface="Arial"/>
              <a:cs typeface="Arial"/>
            </a:endParaRPr>
          </a:p>
          <a:p>
            <a:pPr marL="21914">
              <a:spcBef>
                <a:spcPts val="311"/>
              </a:spcBef>
            </a:pPr>
            <a:r>
              <a:rPr sz="2400" i="1" spc="-26" dirty="0">
                <a:latin typeface="Arial"/>
                <a:cs typeface="Arial"/>
              </a:rPr>
              <a:t>A</a:t>
            </a:r>
            <a:r>
              <a:rPr sz="2400" i="1" spc="-9" dirty="0">
                <a:latin typeface="Arial"/>
                <a:cs typeface="Arial"/>
              </a:rPr>
              <a:t>m</a:t>
            </a:r>
            <a:r>
              <a:rPr sz="2400" i="1" dirty="0">
                <a:latin typeface="Arial"/>
                <a:cs typeface="Arial"/>
              </a:rPr>
              <a:t>y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26" dirty="0">
                <a:latin typeface="Arial"/>
                <a:cs typeface="Arial"/>
              </a:rPr>
              <a:t>G</a:t>
            </a:r>
            <a:r>
              <a:rPr sz="2400" i="1" dirty="0">
                <a:latin typeface="Arial"/>
                <a:cs typeface="Arial"/>
              </a:rPr>
              <a:t>il</a:t>
            </a:r>
            <a:r>
              <a:rPr sz="2400" i="1" spc="-9" dirty="0">
                <a:latin typeface="Arial"/>
                <a:cs typeface="Arial"/>
              </a:rPr>
              <a:t>ga</a:t>
            </a:r>
            <a:r>
              <a:rPr sz="2400" i="1" dirty="0">
                <a:latin typeface="Arial"/>
                <a:cs typeface="Arial"/>
              </a:rPr>
              <a:t>n</a:t>
            </a:r>
            <a:r>
              <a:rPr sz="2400" i="1" spc="-9" dirty="0">
                <a:latin typeface="Arial"/>
                <a:cs typeface="Arial"/>
              </a:rPr>
              <a:t> </a:t>
            </a:r>
            <a:r>
              <a:rPr sz="2400" i="1" spc="-9" dirty="0">
                <a:latin typeface="Arial"/>
                <a:cs typeface="Arial"/>
                <a:hlinkClick r:id="rId3"/>
              </a:rPr>
              <a:t>akg</a:t>
            </a:r>
            <a:r>
              <a:rPr sz="2400" i="1" dirty="0">
                <a:latin typeface="Arial"/>
                <a:cs typeface="Arial"/>
                <a:hlinkClick r:id="rId3"/>
              </a:rPr>
              <a:t>il</a:t>
            </a:r>
            <a:r>
              <a:rPr sz="2400" i="1" spc="-9" dirty="0">
                <a:latin typeface="Arial"/>
                <a:cs typeface="Arial"/>
                <a:hlinkClick r:id="rId3"/>
              </a:rPr>
              <a:t>gan@usfca.ed</a:t>
            </a:r>
            <a:r>
              <a:rPr sz="2400" i="1" dirty="0">
                <a:latin typeface="Arial"/>
                <a:cs typeface="Arial"/>
                <a:hlinkClick r:id="rId3"/>
              </a:rPr>
              <a:t>u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21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6982" y="1221692"/>
            <a:ext cx="5149632" cy="2415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2761" spc="-9" dirty="0">
                <a:latin typeface="Arial"/>
                <a:cs typeface="Arial"/>
              </a:rPr>
              <a:t>C</a:t>
            </a:r>
            <a:r>
              <a:rPr sz="2761" dirty="0">
                <a:latin typeface="Arial"/>
                <a:cs typeface="Arial"/>
              </a:rPr>
              <a:t>ha</a:t>
            </a:r>
            <a:r>
              <a:rPr sz="2761" spc="-9" dirty="0">
                <a:latin typeface="Arial"/>
                <a:cs typeface="Arial"/>
              </a:rPr>
              <a:t>t</a:t>
            </a:r>
            <a:r>
              <a:rPr sz="2761" dirty="0">
                <a:latin typeface="Arial"/>
                <a:cs typeface="Arial"/>
              </a:rPr>
              <a:t>s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by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spc="-35" dirty="0">
                <a:latin typeface="Arial"/>
                <a:cs typeface="Arial"/>
              </a:rPr>
              <a:t>O</a:t>
            </a:r>
            <a:r>
              <a:rPr sz="2761" dirty="0">
                <a:latin typeface="Arial"/>
                <a:cs typeface="Arial"/>
              </a:rPr>
              <a:t>pera</a:t>
            </a:r>
            <a:r>
              <a:rPr sz="2761" spc="-9" dirty="0">
                <a:latin typeface="Arial"/>
                <a:cs typeface="Arial"/>
              </a:rPr>
              <a:t>t</a:t>
            </a:r>
            <a:r>
              <a:rPr sz="2761" dirty="0">
                <a:latin typeface="Arial"/>
                <a:cs typeface="Arial"/>
              </a:rPr>
              <a:t>or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2016-2017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(July-</a:t>
            </a:r>
            <a:r>
              <a:rPr sz="2761" spc="-17" dirty="0">
                <a:latin typeface="Arial"/>
                <a:cs typeface="Arial"/>
              </a:rPr>
              <a:t>F</a:t>
            </a:r>
            <a:r>
              <a:rPr sz="2761" dirty="0">
                <a:latin typeface="Arial"/>
                <a:cs typeface="Arial"/>
              </a:rPr>
              <a:t>ebruary)</a:t>
            </a:r>
          </a:p>
          <a:p>
            <a:pPr marL="21914">
              <a:spcBef>
                <a:spcPts val="1562"/>
              </a:spcBef>
            </a:pPr>
            <a:r>
              <a:rPr sz="1898" spc="-26" dirty="0">
                <a:latin typeface="Arial"/>
                <a:cs typeface="Arial"/>
              </a:rPr>
              <a:t>A</a:t>
            </a:r>
            <a:r>
              <a:rPr sz="1898" spc="-9" dirty="0">
                <a:latin typeface="Arial"/>
                <a:cs typeface="Arial"/>
              </a:rPr>
              <a:t>JC</a:t>
            </a:r>
            <a:r>
              <a:rPr sz="1898" dirty="0">
                <a:latin typeface="Arial"/>
                <a:cs typeface="Arial"/>
              </a:rPr>
              <a:t>U</a:t>
            </a:r>
            <a:r>
              <a:rPr sz="1898" spc="-9" dirty="0">
                <a:latin typeface="Arial"/>
                <a:cs typeface="Arial"/>
              </a:rPr>
              <a:t> L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b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ri</a:t>
            </a:r>
            <a:r>
              <a:rPr sz="1898" spc="-9" dirty="0">
                <a:latin typeface="Arial"/>
                <a:cs typeface="Arial"/>
              </a:rPr>
              <a:t>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16,86</a:t>
            </a:r>
            <a:r>
              <a:rPr sz="1898" dirty="0">
                <a:latin typeface="Arial"/>
                <a:cs typeface="Arial"/>
              </a:rPr>
              <a:t>2</a:t>
            </a:r>
          </a:p>
          <a:p>
            <a:pPr marL="21914">
              <a:spcBef>
                <a:spcPts val="311"/>
              </a:spcBef>
            </a:pPr>
            <a:r>
              <a:rPr sz="1898" spc="-9" dirty="0">
                <a:latin typeface="Arial"/>
                <a:cs typeface="Arial"/>
              </a:rPr>
              <a:t>Chat</a:t>
            </a:r>
            <a:r>
              <a:rPr sz="1898" spc="-26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taff L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b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ri</a:t>
            </a:r>
            <a:r>
              <a:rPr sz="1898" spc="-9" dirty="0">
                <a:latin typeface="Arial"/>
                <a:cs typeface="Arial"/>
              </a:rPr>
              <a:t>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9" dirty="0" smtClean="0">
                <a:latin typeface="Arial"/>
                <a:cs typeface="Arial"/>
              </a:rPr>
              <a:t>6,27</a:t>
            </a:r>
            <a:r>
              <a:rPr sz="1898" dirty="0" smtClean="0">
                <a:latin typeface="Arial"/>
                <a:cs typeface="Arial"/>
              </a:rPr>
              <a:t>8</a:t>
            </a:r>
            <a:endParaRPr lang="en-US" sz="1898" dirty="0" smtClean="0">
              <a:latin typeface="Arial"/>
              <a:cs typeface="Arial"/>
            </a:endParaRPr>
          </a:p>
          <a:p>
            <a:pPr marL="21914">
              <a:spcBef>
                <a:spcPts val="311"/>
              </a:spcBef>
            </a:pPr>
            <a:endParaRPr lang="en-US" sz="1898" dirty="0">
              <a:latin typeface="Arial"/>
              <a:cs typeface="Arial"/>
            </a:endParaRPr>
          </a:p>
          <a:p>
            <a:pPr marL="21914">
              <a:spcBef>
                <a:spcPts val="311"/>
              </a:spcBef>
            </a:pPr>
            <a:r>
              <a:rPr lang="en-US" sz="2400" dirty="0" smtClean="0">
                <a:latin typeface="Arial"/>
                <a:cs typeface="Arial"/>
              </a:rPr>
              <a:t>Total: 23,140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6980" y="4080370"/>
            <a:ext cx="11826838" cy="5683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3451" b="1" spc="-35" dirty="0">
                <a:latin typeface="Arial"/>
                <a:cs typeface="Arial"/>
              </a:rPr>
              <a:t>Su</a:t>
            </a:r>
            <a:r>
              <a:rPr sz="3451" b="1" spc="-9" dirty="0">
                <a:latin typeface="Arial"/>
                <a:cs typeface="Arial"/>
              </a:rPr>
              <a:t>mmar</a:t>
            </a:r>
            <a:r>
              <a:rPr sz="3451" b="1" dirty="0">
                <a:latin typeface="Arial"/>
                <a:cs typeface="Arial"/>
              </a:rPr>
              <a:t>y</a:t>
            </a:r>
            <a:endParaRPr sz="3451" dirty="0">
              <a:latin typeface="Arial"/>
              <a:cs typeface="Arial"/>
            </a:endParaRPr>
          </a:p>
          <a:p>
            <a:r>
              <a:rPr sz="1898" spc="-26" dirty="0">
                <a:latin typeface="Arial"/>
                <a:cs typeface="Arial"/>
              </a:rPr>
              <a:t>A</a:t>
            </a:r>
            <a:r>
              <a:rPr sz="1898" spc="-9" dirty="0">
                <a:latin typeface="Arial"/>
                <a:cs typeface="Arial"/>
              </a:rPr>
              <a:t>JC</a:t>
            </a:r>
            <a:r>
              <a:rPr sz="1898" dirty="0">
                <a:latin typeface="Arial"/>
                <a:cs typeface="Arial"/>
              </a:rPr>
              <a:t>U</a:t>
            </a:r>
            <a:r>
              <a:rPr sz="1898" spc="-9" dirty="0">
                <a:latin typeface="Arial"/>
                <a:cs typeface="Arial"/>
              </a:rPr>
              <a:t> chat cove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ag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dec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ease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b</a:t>
            </a:r>
            <a:r>
              <a:rPr sz="1898" dirty="0">
                <a:latin typeface="Arial"/>
                <a:cs typeface="Arial"/>
              </a:rPr>
              <a:t>y</a:t>
            </a:r>
            <a:r>
              <a:rPr sz="1898" spc="-9" dirty="0">
                <a:latin typeface="Arial"/>
                <a:cs typeface="Arial"/>
              </a:rPr>
              <a:t> 2</a:t>
            </a:r>
            <a:r>
              <a:rPr sz="1898" dirty="0">
                <a:latin typeface="Arial"/>
                <a:cs typeface="Arial"/>
              </a:rPr>
              <a:t>%</a:t>
            </a:r>
            <a:r>
              <a:rPr sz="1898" spc="-9" dirty="0">
                <a:latin typeface="Arial"/>
                <a:cs typeface="Arial"/>
              </a:rPr>
              <a:t> an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Chatstaff cove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ag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nc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ease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b</a:t>
            </a:r>
            <a:r>
              <a:rPr sz="1898" dirty="0">
                <a:latin typeface="Arial"/>
                <a:cs typeface="Arial"/>
              </a:rPr>
              <a:t>y</a:t>
            </a:r>
            <a:r>
              <a:rPr sz="1898" spc="-9" dirty="0">
                <a:latin typeface="Arial"/>
                <a:cs typeface="Arial"/>
              </a:rPr>
              <a:t> 14%. </a:t>
            </a:r>
            <a:r>
              <a:rPr sz="1898" spc="-26" dirty="0">
                <a:latin typeface="Arial"/>
                <a:cs typeface="Arial"/>
              </a:rPr>
              <a:t>O</a:t>
            </a:r>
            <a:r>
              <a:rPr sz="1898" spc="-9" dirty="0">
                <a:latin typeface="Arial"/>
                <a:cs typeface="Arial"/>
              </a:rPr>
              <a:t>u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 cont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act w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h</a:t>
            </a:r>
            <a:r>
              <a:rPr sz="1898" spc="-9" dirty="0">
                <a:latin typeface="Arial"/>
                <a:cs typeface="Arial"/>
              </a:rPr>
              <a:t> Chat</a:t>
            </a:r>
            <a:r>
              <a:rPr sz="1898" spc="-26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taff, ou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 24/</a:t>
            </a:r>
            <a:r>
              <a:rPr sz="1898" dirty="0">
                <a:latin typeface="Arial"/>
                <a:cs typeface="Arial"/>
              </a:rPr>
              <a:t>7</a:t>
            </a:r>
            <a:r>
              <a:rPr sz="1898" spc="-9" dirty="0">
                <a:latin typeface="Arial"/>
                <a:cs typeface="Arial"/>
              </a:rPr>
              <a:t> staff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</a:t>
            </a:r>
            <a:r>
              <a:rPr sz="1898" dirty="0">
                <a:latin typeface="Arial"/>
                <a:cs typeface="Arial"/>
              </a:rPr>
              <a:t>g</a:t>
            </a:r>
            <a:r>
              <a:rPr sz="1898" spc="-9" dirty="0">
                <a:latin typeface="Arial"/>
                <a:cs typeface="Arial"/>
              </a:rPr>
              <a:t> so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ut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o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that p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ov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de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backu</a:t>
            </a:r>
            <a:r>
              <a:rPr sz="1898" dirty="0">
                <a:latin typeface="Arial"/>
                <a:cs typeface="Arial"/>
              </a:rPr>
              <a:t>p</a:t>
            </a:r>
            <a:r>
              <a:rPr sz="1898" spc="-9" dirty="0">
                <a:latin typeface="Arial"/>
                <a:cs typeface="Arial"/>
              </a:rPr>
              <a:t> staff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</a:t>
            </a:r>
            <a:r>
              <a:rPr sz="1898" dirty="0">
                <a:latin typeface="Arial"/>
                <a:cs typeface="Arial"/>
              </a:rPr>
              <a:t>g</a:t>
            </a:r>
            <a:r>
              <a:rPr sz="1898" spc="-9" dirty="0">
                <a:latin typeface="Arial"/>
                <a:cs typeface="Arial"/>
              </a:rPr>
              <a:t> an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se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ect ho</a:t>
            </a:r>
            <a:r>
              <a:rPr sz="1898" dirty="0">
                <a:latin typeface="Arial"/>
                <a:cs typeface="Arial"/>
              </a:rPr>
              <a:t>li</a:t>
            </a:r>
            <a:r>
              <a:rPr sz="1898" spc="-9" dirty="0">
                <a:latin typeface="Arial"/>
                <a:cs typeface="Arial"/>
              </a:rPr>
              <a:t>da</a:t>
            </a:r>
            <a:r>
              <a:rPr sz="1898" dirty="0">
                <a:latin typeface="Arial"/>
                <a:cs typeface="Arial"/>
              </a:rPr>
              <a:t>y</a:t>
            </a:r>
            <a:r>
              <a:rPr sz="1898" spc="-9" dirty="0">
                <a:latin typeface="Arial"/>
                <a:cs typeface="Arial"/>
              </a:rPr>
              <a:t> cove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age, a</a:t>
            </a:r>
            <a:r>
              <a:rPr sz="1898" dirty="0">
                <a:latin typeface="Arial"/>
                <a:cs typeface="Arial"/>
              </a:rPr>
              <a:t>ll</a:t>
            </a:r>
            <a:r>
              <a:rPr sz="1898" spc="-9" dirty="0">
                <a:latin typeface="Arial"/>
                <a:cs typeface="Arial"/>
              </a:rPr>
              <a:t>ow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conso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u</a:t>
            </a:r>
            <a:r>
              <a:rPr sz="1898" dirty="0">
                <a:latin typeface="Arial"/>
                <a:cs typeface="Arial"/>
              </a:rPr>
              <a:t>m</a:t>
            </a:r>
            <a:r>
              <a:rPr sz="1898" spc="-9" dirty="0">
                <a:latin typeface="Arial"/>
                <a:cs typeface="Arial"/>
              </a:rPr>
              <a:t> schoo</a:t>
            </a:r>
            <a:r>
              <a:rPr sz="1898" dirty="0">
                <a:latin typeface="Arial"/>
                <a:cs typeface="Arial"/>
              </a:rPr>
              <a:t>ls 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o</a:t>
            </a:r>
            <a:r>
              <a:rPr sz="1898" spc="-9" dirty="0">
                <a:latin typeface="Arial"/>
                <a:cs typeface="Arial"/>
              </a:rPr>
              <a:t> kee</a:t>
            </a:r>
            <a:r>
              <a:rPr sz="1898" dirty="0">
                <a:latin typeface="Arial"/>
                <a:cs typeface="Arial"/>
              </a:rPr>
              <a:t>p</a:t>
            </a:r>
            <a:r>
              <a:rPr sz="1898" spc="-9" dirty="0">
                <a:latin typeface="Arial"/>
                <a:cs typeface="Arial"/>
              </a:rPr>
              <a:t>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sam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at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fo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 th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yea</a:t>
            </a:r>
            <a:r>
              <a:rPr sz="1898" dirty="0">
                <a:latin typeface="Arial"/>
                <a:cs typeface="Arial"/>
              </a:rPr>
              <a:t>rs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f w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ma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nta</a:t>
            </a:r>
            <a:r>
              <a:rPr sz="1898" dirty="0">
                <a:latin typeface="Arial"/>
                <a:cs typeface="Arial"/>
              </a:rPr>
              <a:t>in</a:t>
            </a:r>
            <a:r>
              <a:rPr sz="1898" spc="-9" dirty="0">
                <a:latin typeface="Arial"/>
                <a:cs typeface="Arial"/>
              </a:rPr>
              <a:t> app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ox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mate</a:t>
            </a:r>
            <a:r>
              <a:rPr sz="1898" dirty="0">
                <a:latin typeface="Arial"/>
                <a:cs typeface="Arial"/>
              </a:rPr>
              <a:t>ly</a:t>
            </a:r>
            <a:r>
              <a:rPr sz="1898" spc="-9" dirty="0">
                <a:latin typeface="Arial"/>
                <a:cs typeface="Arial"/>
              </a:rPr>
              <a:t> 70</a:t>
            </a:r>
            <a:r>
              <a:rPr sz="1898" dirty="0">
                <a:latin typeface="Arial"/>
                <a:cs typeface="Arial"/>
              </a:rPr>
              <a:t>%</a:t>
            </a:r>
            <a:r>
              <a:rPr sz="1898" spc="-9" dirty="0">
                <a:latin typeface="Arial"/>
                <a:cs typeface="Arial"/>
              </a:rPr>
              <a:t> chat cove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age. </a:t>
            </a:r>
            <a:r>
              <a:rPr sz="1898" spc="-26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of th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en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d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of </a:t>
            </a:r>
            <a:r>
              <a:rPr sz="1898" spc="-26" dirty="0">
                <a:solidFill>
                  <a:srgbClr val="212121"/>
                </a:solidFill>
                <a:latin typeface="Arial"/>
                <a:cs typeface="Arial"/>
              </a:rPr>
              <a:t>F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eb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r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ua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ry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2018, </a:t>
            </a:r>
            <a:r>
              <a:rPr sz="1898" spc="-26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JC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U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ha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cove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r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d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69</a:t>
            </a:r>
            <a:r>
              <a:rPr sz="1898" dirty="0">
                <a:solidFill>
                  <a:srgbClr val="212121"/>
                </a:solidFill>
                <a:latin typeface="Arial"/>
                <a:cs typeface="Arial"/>
              </a:rPr>
              <a:t>%</a:t>
            </a:r>
            <a:r>
              <a:rPr sz="1898" spc="-9" dirty="0">
                <a:solidFill>
                  <a:srgbClr val="212121"/>
                </a:solidFill>
                <a:latin typeface="Arial"/>
                <a:cs typeface="Arial"/>
              </a:rPr>
              <a:t> of chats. </a:t>
            </a:r>
            <a:r>
              <a:rPr sz="1898" spc="-9" dirty="0">
                <a:latin typeface="Arial"/>
                <a:cs typeface="Arial"/>
              </a:rPr>
              <a:t>If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pe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centag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sp</a:t>
            </a:r>
            <a:r>
              <a:rPr sz="1898" dirty="0">
                <a:latin typeface="Arial"/>
                <a:cs typeface="Arial"/>
              </a:rPr>
              <a:t>li</a:t>
            </a:r>
            <a:r>
              <a:rPr sz="1898" spc="-9" dirty="0">
                <a:latin typeface="Arial"/>
                <a:cs typeface="Arial"/>
              </a:rPr>
              <a:t>t stay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same, the</a:t>
            </a:r>
            <a:r>
              <a:rPr sz="1898" dirty="0">
                <a:latin typeface="Arial"/>
                <a:cs typeface="Arial"/>
              </a:rPr>
              <a:t>re</a:t>
            </a:r>
            <a:r>
              <a:rPr sz="1898" spc="-9" dirty="0">
                <a:latin typeface="Arial"/>
                <a:cs typeface="Arial"/>
              </a:rPr>
              <a:t> w</a:t>
            </a:r>
            <a:r>
              <a:rPr sz="1898" dirty="0">
                <a:latin typeface="Arial"/>
                <a:cs typeface="Arial"/>
              </a:rPr>
              <a:t>ill</a:t>
            </a:r>
            <a:r>
              <a:rPr sz="1898" spc="-9" dirty="0">
                <a:latin typeface="Arial"/>
                <a:cs typeface="Arial"/>
              </a:rPr>
              <a:t> b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a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adde</a:t>
            </a:r>
            <a:r>
              <a:rPr sz="1898" dirty="0">
                <a:latin typeface="Arial"/>
                <a:cs typeface="Arial"/>
              </a:rPr>
              <a:t>d </a:t>
            </a:r>
            <a:r>
              <a:rPr sz="1898" spc="-9" dirty="0">
                <a:latin typeface="Arial"/>
                <a:cs typeface="Arial"/>
              </a:rPr>
              <a:t>cha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g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of $1,37</a:t>
            </a:r>
            <a:r>
              <a:rPr sz="1898" dirty="0">
                <a:latin typeface="Arial"/>
                <a:cs typeface="Arial"/>
              </a:rPr>
              <a:t>5</a:t>
            </a:r>
            <a:r>
              <a:rPr sz="1898" spc="-9" dirty="0">
                <a:latin typeface="Arial"/>
                <a:cs typeface="Arial"/>
              </a:rPr>
              <a:t> at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en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of th</a:t>
            </a:r>
            <a:r>
              <a:rPr sz="1898" dirty="0">
                <a:latin typeface="Arial"/>
                <a:cs typeface="Arial"/>
              </a:rPr>
              <a:t>is</a:t>
            </a:r>
            <a:r>
              <a:rPr sz="1898" spc="-9" dirty="0">
                <a:latin typeface="Arial"/>
                <a:cs typeface="Arial"/>
              </a:rPr>
              <a:t> yea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. I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event of a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ove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age,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cost wou</a:t>
            </a:r>
            <a:r>
              <a:rPr sz="1898" dirty="0">
                <a:latin typeface="Arial"/>
                <a:cs typeface="Arial"/>
              </a:rPr>
              <a:t>ld</a:t>
            </a:r>
            <a:r>
              <a:rPr sz="1898" spc="-9" dirty="0">
                <a:latin typeface="Arial"/>
                <a:cs typeface="Arial"/>
              </a:rPr>
              <a:t> b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sp</a:t>
            </a:r>
            <a:r>
              <a:rPr sz="1898" dirty="0">
                <a:latin typeface="Arial"/>
                <a:cs typeface="Arial"/>
              </a:rPr>
              <a:t>li</a:t>
            </a:r>
            <a:r>
              <a:rPr sz="1898" spc="-9" dirty="0">
                <a:latin typeface="Arial"/>
                <a:cs typeface="Arial"/>
              </a:rPr>
              <a:t>t amongst th</a:t>
            </a:r>
            <a:r>
              <a:rPr sz="1898" dirty="0">
                <a:latin typeface="Arial"/>
                <a:cs typeface="Arial"/>
              </a:rPr>
              <a:t>e </a:t>
            </a:r>
            <a:r>
              <a:rPr sz="1898" spc="-9" dirty="0">
                <a:latin typeface="Arial"/>
                <a:cs typeface="Arial"/>
              </a:rPr>
              <a:t>conso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u</a:t>
            </a:r>
            <a:r>
              <a:rPr sz="1898" dirty="0">
                <a:latin typeface="Arial"/>
                <a:cs typeface="Arial"/>
              </a:rPr>
              <a:t>m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in</a:t>
            </a:r>
            <a:r>
              <a:rPr sz="1898" spc="-9" dirty="0">
                <a:latin typeface="Arial"/>
                <a:cs typeface="Arial"/>
              </a:rPr>
              <a:t> acco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danc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t</a:t>
            </a:r>
            <a:r>
              <a:rPr sz="1898" dirty="0">
                <a:latin typeface="Arial"/>
                <a:cs typeface="Arial"/>
              </a:rPr>
              <a:t>o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26" dirty="0">
                <a:latin typeface="Arial"/>
                <a:cs typeface="Arial"/>
              </a:rPr>
              <a:t>FT</a:t>
            </a:r>
            <a:r>
              <a:rPr sz="1898" spc="-17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 smtClean="0">
                <a:latin typeface="Arial"/>
                <a:cs typeface="Arial"/>
              </a:rPr>
              <a:t>.</a:t>
            </a:r>
            <a:r>
              <a:rPr lang="en-US" sz="1898" spc="-9" dirty="0" smtClean="0">
                <a:latin typeface="Arial"/>
                <a:cs typeface="Arial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To reduce the likelihood of an overage, we have been exploring changing the hours that the AJCU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consortium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covers over the holiday and summer breaks. During the 2017-2018 winter break, we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shifted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consortium coverage one week later, which resulted in a 13% decrease in the number of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chats handled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Chatstaff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over the winter break. </a:t>
            </a:r>
          </a:p>
          <a:p>
            <a:pPr marL="21914" marR="8766">
              <a:lnSpc>
                <a:spcPct val="113599"/>
              </a:lnSpc>
              <a:spcBef>
                <a:spcPts val="1372"/>
              </a:spcBef>
            </a:pPr>
            <a:endParaRPr sz="1898" dirty="0">
              <a:latin typeface="Arial"/>
              <a:cs typeface="Arial"/>
            </a:endParaRPr>
          </a:p>
          <a:p>
            <a:pPr marL="21914" marR="101899">
              <a:lnSpc>
                <a:spcPct val="113599"/>
              </a:lnSpc>
            </a:pPr>
            <a:r>
              <a:rPr sz="1898" spc="-26" dirty="0" smtClean="0">
                <a:latin typeface="Arial"/>
                <a:cs typeface="Arial"/>
              </a:rPr>
              <a:t>O</a:t>
            </a:r>
            <a:r>
              <a:rPr sz="1898" spc="-9" dirty="0" smtClean="0">
                <a:latin typeface="Arial"/>
                <a:cs typeface="Arial"/>
              </a:rPr>
              <a:t>u</a:t>
            </a:r>
            <a:r>
              <a:rPr sz="1898" dirty="0" smtClean="0">
                <a:latin typeface="Arial"/>
                <a:cs typeface="Arial"/>
              </a:rPr>
              <a:t>r</a:t>
            </a:r>
            <a:r>
              <a:rPr sz="1898" spc="-9" dirty="0" smtClean="0">
                <a:latin typeface="Arial"/>
                <a:cs typeface="Arial"/>
              </a:rPr>
              <a:t> </a:t>
            </a:r>
            <a:r>
              <a:rPr sz="1898" spc="-9" dirty="0">
                <a:latin typeface="Arial"/>
                <a:cs typeface="Arial"/>
              </a:rPr>
              <a:t>cu</a:t>
            </a:r>
            <a:r>
              <a:rPr sz="1898" dirty="0">
                <a:latin typeface="Arial"/>
                <a:cs typeface="Arial"/>
              </a:rPr>
              <a:t>rr</a:t>
            </a:r>
            <a:r>
              <a:rPr sz="1898" spc="-9" dirty="0">
                <a:latin typeface="Arial"/>
                <a:cs typeface="Arial"/>
              </a:rPr>
              <a:t>ent cont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act w</a:t>
            </a:r>
            <a:r>
              <a:rPr sz="1898" dirty="0">
                <a:latin typeface="Arial"/>
                <a:cs typeface="Arial"/>
              </a:rPr>
              <a:t>ill</a:t>
            </a:r>
            <a:r>
              <a:rPr sz="1898" spc="-9" dirty="0">
                <a:latin typeface="Arial"/>
                <a:cs typeface="Arial"/>
              </a:rPr>
              <a:t> en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o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Jun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30th, 2019. </a:t>
            </a:r>
            <a:r>
              <a:rPr sz="1898" spc="-35" dirty="0">
                <a:latin typeface="Arial"/>
                <a:cs typeface="Arial"/>
              </a:rPr>
              <a:t>W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w</a:t>
            </a:r>
            <a:r>
              <a:rPr sz="1898" dirty="0">
                <a:latin typeface="Arial"/>
                <a:cs typeface="Arial"/>
              </a:rPr>
              <a:t>ill</a:t>
            </a:r>
            <a:r>
              <a:rPr sz="1898" spc="-9" dirty="0">
                <a:latin typeface="Arial"/>
                <a:cs typeface="Arial"/>
              </a:rPr>
              <a:t> beg</a:t>
            </a:r>
            <a:r>
              <a:rPr sz="1898" dirty="0">
                <a:latin typeface="Arial"/>
                <a:cs typeface="Arial"/>
              </a:rPr>
              <a:t>in</a:t>
            </a:r>
            <a:r>
              <a:rPr sz="1898" spc="-9" dirty="0">
                <a:latin typeface="Arial"/>
                <a:cs typeface="Arial"/>
              </a:rPr>
              <a:t> negot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at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</a:t>
            </a:r>
            <a:r>
              <a:rPr sz="1898" dirty="0">
                <a:latin typeface="Arial"/>
                <a:cs typeface="Arial"/>
              </a:rPr>
              <a:t>g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a</a:t>
            </a:r>
            <a:r>
              <a:rPr sz="1898" spc="-9" dirty="0">
                <a:latin typeface="Arial"/>
                <a:cs typeface="Arial"/>
              </a:rPr>
              <a:t> ne</a:t>
            </a:r>
            <a:r>
              <a:rPr sz="1898" dirty="0">
                <a:latin typeface="Arial"/>
                <a:cs typeface="Arial"/>
              </a:rPr>
              <a:t>w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3</a:t>
            </a:r>
            <a:r>
              <a:rPr sz="1898" spc="-9" dirty="0">
                <a:latin typeface="Arial"/>
                <a:cs typeface="Arial"/>
              </a:rPr>
              <a:t> yea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 cont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act </a:t>
            </a:r>
            <a:r>
              <a:rPr sz="1898" dirty="0">
                <a:latin typeface="Arial"/>
                <a:cs typeface="Arial"/>
              </a:rPr>
              <a:t>in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26" dirty="0">
                <a:latin typeface="Arial"/>
                <a:cs typeface="Arial"/>
              </a:rPr>
              <a:t>F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ll</a:t>
            </a:r>
            <a:r>
              <a:rPr sz="1898" spc="-9" dirty="0">
                <a:latin typeface="Arial"/>
                <a:cs typeface="Arial"/>
              </a:rPr>
              <a:t> 2018, an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w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w</a:t>
            </a:r>
            <a:r>
              <a:rPr sz="1898" dirty="0">
                <a:latin typeface="Arial"/>
                <a:cs typeface="Arial"/>
              </a:rPr>
              <a:t>ill</a:t>
            </a:r>
            <a:r>
              <a:rPr sz="1898" spc="-9" dirty="0">
                <a:latin typeface="Arial"/>
                <a:cs typeface="Arial"/>
              </a:rPr>
              <a:t> p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ov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d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mo</a:t>
            </a:r>
            <a:r>
              <a:rPr sz="1898" dirty="0">
                <a:latin typeface="Arial"/>
                <a:cs typeface="Arial"/>
              </a:rPr>
              <a:t>re</a:t>
            </a:r>
            <a:r>
              <a:rPr sz="1898" spc="-9" dirty="0">
                <a:latin typeface="Arial"/>
                <a:cs typeface="Arial"/>
              </a:rPr>
              <a:t> deta</a:t>
            </a:r>
            <a:r>
              <a:rPr sz="1898" dirty="0">
                <a:latin typeface="Arial"/>
                <a:cs typeface="Arial"/>
              </a:rPr>
              <a:t>il</a:t>
            </a:r>
            <a:r>
              <a:rPr sz="1898" spc="-9" dirty="0">
                <a:latin typeface="Arial"/>
                <a:cs typeface="Arial"/>
              </a:rPr>
              <a:t>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nfo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mat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o</a:t>
            </a:r>
            <a:r>
              <a:rPr sz="1898" dirty="0">
                <a:latin typeface="Arial"/>
                <a:cs typeface="Arial"/>
              </a:rPr>
              <a:t>n</a:t>
            </a:r>
            <a:r>
              <a:rPr sz="1898" spc="-9" dirty="0">
                <a:latin typeface="Arial"/>
                <a:cs typeface="Arial"/>
              </a:rPr>
              <a:t> about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p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opose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cont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act at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201</a:t>
            </a:r>
            <a:r>
              <a:rPr sz="1898" dirty="0">
                <a:latin typeface="Arial"/>
                <a:cs typeface="Arial"/>
              </a:rPr>
              <a:t>9</a:t>
            </a:r>
            <a:r>
              <a:rPr sz="1898" spc="-9" dirty="0">
                <a:latin typeface="Arial"/>
                <a:cs typeface="Arial"/>
              </a:rPr>
              <a:t> L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b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ry</a:t>
            </a:r>
            <a:r>
              <a:rPr sz="1898" spc="-9" dirty="0">
                <a:latin typeface="Arial"/>
                <a:cs typeface="Arial"/>
              </a:rPr>
              <a:t> Dean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an</a:t>
            </a:r>
            <a:r>
              <a:rPr sz="1898" dirty="0">
                <a:latin typeface="Arial"/>
                <a:cs typeface="Arial"/>
              </a:rPr>
              <a:t>d </a:t>
            </a:r>
            <a:r>
              <a:rPr sz="1898" spc="-9" dirty="0">
                <a:latin typeface="Arial"/>
                <a:cs typeface="Arial"/>
              </a:rPr>
              <a:t>D</a:t>
            </a:r>
            <a:r>
              <a:rPr sz="1898" dirty="0">
                <a:latin typeface="Arial"/>
                <a:cs typeface="Arial"/>
              </a:rPr>
              <a:t>ir</a:t>
            </a:r>
            <a:r>
              <a:rPr sz="1898" spc="-9" dirty="0">
                <a:latin typeface="Arial"/>
                <a:cs typeface="Arial"/>
              </a:rPr>
              <a:t>ecto</a:t>
            </a:r>
            <a:r>
              <a:rPr sz="1898" dirty="0">
                <a:latin typeface="Arial"/>
                <a:cs typeface="Arial"/>
              </a:rPr>
              <a:t>rs</a:t>
            </a:r>
            <a:r>
              <a:rPr sz="1898" spc="-9" dirty="0">
                <a:latin typeface="Arial"/>
                <a:cs typeface="Arial"/>
              </a:rPr>
              <a:t> meet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ng.</a:t>
            </a:r>
            <a:endParaRPr sz="1898" dirty="0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2243" dirty="0">
              <a:latin typeface="Times New Roman"/>
              <a:cs typeface="Times New Roman"/>
            </a:endParaRPr>
          </a:p>
          <a:p>
            <a:pPr marL="21914" marR="598248">
              <a:lnSpc>
                <a:spcPct val="113599"/>
              </a:lnSpc>
            </a:pPr>
            <a:r>
              <a:rPr sz="1898" spc="-26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epo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te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at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201</a:t>
            </a:r>
            <a:r>
              <a:rPr sz="1898" dirty="0">
                <a:latin typeface="Arial"/>
                <a:cs typeface="Arial"/>
              </a:rPr>
              <a:t>7</a:t>
            </a:r>
            <a:r>
              <a:rPr sz="1898" spc="-9" dirty="0">
                <a:latin typeface="Arial"/>
                <a:cs typeface="Arial"/>
              </a:rPr>
              <a:t> Dean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an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D</a:t>
            </a:r>
            <a:r>
              <a:rPr sz="1898" dirty="0">
                <a:latin typeface="Arial"/>
                <a:cs typeface="Arial"/>
              </a:rPr>
              <a:t>ir</a:t>
            </a:r>
            <a:r>
              <a:rPr sz="1898" spc="-9" dirty="0">
                <a:latin typeface="Arial"/>
                <a:cs typeface="Arial"/>
              </a:rPr>
              <a:t>ecto</a:t>
            </a:r>
            <a:r>
              <a:rPr sz="1898" dirty="0">
                <a:latin typeface="Arial"/>
                <a:cs typeface="Arial"/>
              </a:rPr>
              <a:t>rs</a:t>
            </a:r>
            <a:r>
              <a:rPr sz="1898" spc="-9" dirty="0">
                <a:latin typeface="Arial"/>
                <a:cs typeface="Arial"/>
              </a:rPr>
              <a:t> meet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ng,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26" dirty="0">
                <a:latin typeface="Arial"/>
                <a:cs typeface="Arial"/>
              </a:rPr>
              <a:t>A</a:t>
            </a:r>
            <a:r>
              <a:rPr sz="1898" spc="-9" dirty="0">
                <a:latin typeface="Arial"/>
                <a:cs typeface="Arial"/>
              </a:rPr>
              <a:t>JC</a:t>
            </a:r>
            <a:r>
              <a:rPr sz="1898" dirty="0">
                <a:latin typeface="Arial"/>
                <a:cs typeface="Arial"/>
              </a:rPr>
              <a:t>U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26" dirty="0">
                <a:latin typeface="Arial"/>
                <a:cs typeface="Arial"/>
              </a:rPr>
              <a:t>V</a:t>
            </a:r>
            <a:r>
              <a:rPr sz="1898" dirty="0">
                <a:latin typeface="Arial"/>
                <a:cs typeface="Arial"/>
              </a:rPr>
              <a:t>ir</a:t>
            </a:r>
            <a:r>
              <a:rPr sz="1898" spc="-9" dirty="0">
                <a:latin typeface="Arial"/>
                <a:cs typeface="Arial"/>
              </a:rPr>
              <a:t>tua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 Refe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enc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26" dirty="0">
                <a:latin typeface="Arial"/>
                <a:cs typeface="Arial"/>
              </a:rPr>
              <a:t>P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o</a:t>
            </a:r>
            <a:r>
              <a:rPr sz="1898" dirty="0">
                <a:latin typeface="Arial"/>
                <a:cs typeface="Arial"/>
              </a:rPr>
              <a:t>j</a:t>
            </a:r>
            <a:r>
              <a:rPr sz="1898" spc="-9" dirty="0">
                <a:latin typeface="Arial"/>
                <a:cs typeface="Arial"/>
              </a:rPr>
              <a:t>ect comp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ete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a </a:t>
            </a:r>
            <a:r>
              <a:rPr sz="1898" spc="-9" dirty="0">
                <a:latin typeface="Arial"/>
                <a:cs typeface="Arial"/>
              </a:rPr>
              <a:t>conso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um</a:t>
            </a:r>
            <a:r>
              <a:rPr sz="1898" dirty="0">
                <a:latin typeface="Arial"/>
                <a:cs typeface="Arial"/>
              </a:rPr>
              <a:t>-</a:t>
            </a:r>
            <a:r>
              <a:rPr sz="1898" spc="-9" dirty="0">
                <a:latin typeface="Arial"/>
                <a:cs typeface="Arial"/>
              </a:rPr>
              <a:t>w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d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assessment </a:t>
            </a:r>
            <a:r>
              <a:rPr sz="1898" dirty="0">
                <a:latin typeface="Arial"/>
                <a:cs typeface="Arial"/>
              </a:rPr>
              <a:t>in</a:t>
            </a:r>
            <a:r>
              <a:rPr sz="1898" spc="-9" dirty="0">
                <a:latin typeface="Arial"/>
                <a:cs typeface="Arial"/>
              </a:rPr>
              <a:t> 2016. </a:t>
            </a:r>
            <a:r>
              <a:rPr sz="1898" spc="-26" dirty="0">
                <a:latin typeface="Arial"/>
                <a:cs typeface="Arial"/>
              </a:rPr>
              <a:t>T</a:t>
            </a:r>
            <a:r>
              <a:rPr sz="1898" spc="-9" dirty="0">
                <a:latin typeface="Arial"/>
                <a:cs typeface="Arial"/>
              </a:rPr>
              <a:t>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comp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et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esu</a:t>
            </a:r>
            <a:r>
              <a:rPr sz="1898" dirty="0">
                <a:latin typeface="Arial"/>
                <a:cs typeface="Arial"/>
              </a:rPr>
              <a:t>l</a:t>
            </a:r>
            <a:r>
              <a:rPr sz="1898" spc="-9" dirty="0">
                <a:latin typeface="Arial"/>
                <a:cs typeface="Arial"/>
              </a:rPr>
              <a:t>t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of th</a:t>
            </a:r>
            <a:r>
              <a:rPr sz="1898" dirty="0">
                <a:latin typeface="Arial"/>
                <a:cs typeface="Arial"/>
              </a:rPr>
              <a:t>e</a:t>
            </a:r>
            <a:r>
              <a:rPr sz="1898" spc="-9" dirty="0">
                <a:latin typeface="Arial"/>
                <a:cs typeface="Arial"/>
              </a:rPr>
              <a:t> use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 su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ve</a:t>
            </a:r>
            <a:r>
              <a:rPr sz="1898" dirty="0">
                <a:latin typeface="Arial"/>
                <a:cs typeface="Arial"/>
              </a:rPr>
              <a:t>y</a:t>
            </a:r>
            <a:r>
              <a:rPr sz="1898" spc="-9" dirty="0">
                <a:latin typeface="Arial"/>
                <a:cs typeface="Arial"/>
              </a:rPr>
              <a:t> a</a:t>
            </a:r>
            <a:r>
              <a:rPr sz="1898" dirty="0">
                <a:latin typeface="Arial"/>
                <a:cs typeface="Arial"/>
              </a:rPr>
              <a:t>re</a:t>
            </a:r>
            <a:r>
              <a:rPr sz="1898" spc="-9" dirty="0">
                <a:latin typeface="Arial"/>
                <a:cs typeface="Arial"/>
              </a:rPr>
              <a:t> attache</a:t>
            </a:r>
            <a:r>
              <a:rPr sz="1898" dirty="0">
                <a:latin typeface="Arial"/>
                <a:cs typeface="Arial"/>
              </a:rPr>
              <a:t>d</a:t>
            </a:r>
            <a:r>
              <a:rPr sz="1898" spc="-9" dirty="0">
                <a:latin typeface="Arial"/>
                <a:cs typeface="Arial"/>
              </a:rPr>
              <a:t> t</a:t>
            </a:r>
            <a:r>
              <a:rPr sz="1898" dirty="0">
                <a:latin typeface="Arial"/>
                <a:cs typeface="Arial"/>
              </a:rPr>
              <a:t>o</a:t>
            </a:r>
            <a:r>
              <a:rPr sz="1898" spc="-9" dirty="0">
                <a:latin typeface="Arial"/>
                <a:cs typeface="Arial"/>
              </a:rPr>
              <a:t> th</a:t>
            </a:r>
            <a:r>
              <a:rPr sz="1898" dirty="0">
                <a:latin typeface="Arial"/>
                <a:cs typeface="Arial"/>
              </a:rPr>
              <a:t>is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epo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t.</a:t>
            </a:r>
            <a:endParaRPr sz="1898" dirty="0">
              <a:latin typeface="Arial"/>
              <a:cs typeface="Arial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766980" y="609600"/>
            <a:ext cx="1359747" cy="5310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3451" b="1" spc="-9" dirty="0">
                <a:latin typeface="Arial"/>
                <a:cs typeface="Arial"/>
              </a:rPr>
              <a:t>Usa</a:t>
            </a:r>
            <a:r>
              <a:rPr sz="3451" b="1" spc="-35" dirty="0">
                <a:latin typeface="Arial"/>
                <a:cs typeface="Arial"/>
              </a:rPr>
              <a:t>g</a:t>
            </a:r>
            <a:r>
              <a:rPr sz="3451" b="1" dirty="0">
                <a:latin typeface="Arial"/>
                <a:cs typeface="Arial"/>
              </a:rPr>
              <a:t>e</a:t>
            </a:r>
            <a:endParaRPr sz="3451" dirty="0">
              <a:latin typeface="Arial"/>
              <a:cs typeface="Arial"/>
            </a:endParaRPr>
          </a:p>
        </p:txBody>
      </p:sp>
      <p:sp>
        <p:nvSpPr>
          <p:cNvPr id="6" name="object 7"/>
          <p:cNvSpPr txBox="1"/>
          <p:nvPr/>
        </p:nvSpPr>
        <p:spPr>
          <a:xfrm>
            <a:off x="6400800" y="1180720"/>
            <a:ext cx="4953000" cy="2415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2761" spc="-9" dirty="0">
                <a:latin typeface="Arial"/>
                <a:cs typeface="Arial"/>
              </a:rPr>
              <a:t>C</a:t>
            </a:r>
            <a:r>
              <a:rPr sz="2761" dirty="0">
                <a:latin typeface="Arial"/>
                <a:cs typeface="Arial"/>
              </a:rPr>
              <a:t>ha</a:t>
            </a:r>
            <a:r>
              <a:rPr sz="2761" spc="-9" dirty="0">
                <a:latin typeface="Arial"/>
                <a:cs typeface="Arial"/>
              </a:rPr>
              <a:t>t</a:t>
            </a:r>
            <a:r>
              <a:rPr sz="2761" dirty="0">
                <a:latin typeface="Arial"/>
                <a:cs typeface="Arial"/>
              </a:rPr>
              <a:t>s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by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spc="-35" dirty="0">
                <a:latin typeface="Arial"/>
                <a:cs typeface="Arial"/>
              </a:rPr>
              <a:t>O</a:t>
            </a:r>
            <a:r>
              <a:rPr sz="2761" dirty="0">
                <a:latin typeface="Arial"/>
                <a:cs typeface="Arial"/>
              </a:rPr>
              <a:t>pera</a:t>
            </a:r>
            <a:r>
              <a:rPr sz="2761" spc="-9" dirty="0">
                <a:latin typeface="Arial"/>
                <a:cs typeface="Arial"/>
              </a:rPr>
              <a:t>t</a:t>
            </a:r>
            <a:r>
              <a:rPr sz="2761" dirty="0">
                <a:latin typeface="Arial"/>
                <a:cs typeface="Arial"/>
              </a:rPr>
              <a:t>or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2017-2018</a:t>
            </a:r>
            <a:r>
              <a:rPr sz="2761" spc="-9" dirty="0">
                <a:latin typeface="Arial"/>
                <a:cs typeface="Arial"/>
              </a:rPr>
              <a:t> </a:t>
            </a:r>
            <a:r>
              <a:rPr sz="2761" dirty="0">
                <a:latin typeface="Arial"/>
                <a:cs typeface="Arial"/>
              </a:rPr>
              <a:t>(July-</a:t>
            </a:r>
            <a:r>
              <a:rPr sz="2761" spc="-17" dirty="0">
                <a:latin typeface="Arial"/>
                <a:cs typeface="Arial"/>
              </a:rPr>
              <a:t>F</a:t>
            </a:r>
            <a:r>
              <a:rPr sz="2761" dirty="0">
                <a:latin typeface="Arial"/>
                <a:cs typeface="Arial"/>
              </a:rPr>
              <a:t>ebruary)</a:t>
            </a:r>
          </a:p>
          <a:p>
            <a:pPr marL="21914">
              <a:spcBef>
                <a:spcPts val="1562"/>
              </a:spcBef>
            </a:pPr>
            <a:r>
              <a:rPr sz="1898" spc="-26" dirty="0">
                <a:latin typeface="Arial"/>
                <a:cs typeface="Arial"/>
              </a:rPr>
              <a:t>A</a:t>
            </a:r>
            <a:r>
              <a:rPr sz="1898" spc="-9" dirty="0">
                <a:latin typeface="Arial"/>
                <a:cs typeface="Arial"/>
              </a:rPr>
              <a:t>JC</a:t>
            </a:r>
            <a:r>
              <a:rPr sz="1898" dirty="0">
                <a:latin typeface="Arial"/>
                <a:cs typeface="Arial"/>
              </a:rPr>
              <a:t>U</a:t>
            </a:r>
            <a:r>
              <a:rPr sz="1898" spc="-9" dirty="0">
                <a:latin typeface="Arial"/>
                <a:cs typeface="Arial"/>
              </a:rPr>
              <a:t> L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b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ri</a:t>
            </a:r>
            <a:r>
              <a:rPr sz="1898" spc="-9" dirty="0">
                <a:latin typeface="Arial"/>
                <a:cs typeface="Arial"/>
              </a:rPr>
              <a:t>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16,49</a:t>
            </a:r>
            <a:r>
              <a:rPr sz="1898" dirty="0">
                <a:latin typeface="Arial"/>
                <a:cs typeface="Arial"/>
              </a:rPr>
              <a:t>1</a:t>
            </a:r>
          </a:p>
          <a:p>
            <a:pPr marL="21914">
              <a:spcBef>
                <a:spcPts val="311"/>
              </a:spcBef>
            </a:pPr>
            <a:r>
              <a:rPr sz="1898" spc="-9" dirty="0">
                <a:latin typeface="Arial"/>
                <a:cs typeface="Arial"/>
              </a:rPr>
              <a:t>Chat</a:t>
            </a:r>
            <a:r>
              <a:rPr sz="1898" spc="-26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taff L</a:t>
            </a:r>
            <a:r>
              <a:rPr sz="1898" dirty="0">
                <a:latin typeface="Arial"/>
                <a:cs typeface="Arial"/>
              </a:rPr>
              <a:t>i</a:t>
            </a:r>
            <a:r>
              <a:rPr sz="1898" spc="-9" dirty="0">
                <a:latin typeface="Arial"/>
                <a:cs typeface="Arial"/>
              </a:rPr>
              <a:t>b</a:t>
            </a:r>
            <a:r>
              <a:rPr sz="1898" dirty="0">
                <a:latin typeface="Arial"/>
                <a:cs typeface="Arial"/>
              </a:rPr>
              <a:t>r</a:t>
            </a:r>
            <a:r>
              <a:rPr sz="1898" spc="-9" dirty="0">
                <a:latin typeface="Arial"/>
                <a:cs typeface="Arial"/>
              </a:rPr>
              <a:t>a</a:t>
            </a:r>
            <a:r>
              <a:rPr sz="1898" dirty="0">
                <a:latin typeface="Arial"/>
                <a:cs typeface="Arial"/>
              </a:rPr>
              <a:t>ri</a:t>
            </a:r>
            <a:r>
              <a:rPr sz="1898" spc="-9" dirty="0">
                <a:latin typeface="Arial"/>
                <a:cs typeface="Arial"/>
              </a:rPr>
              <a:t>an</a:t>
            </a:r>
            <a:r>
              <a:rPr sz="1898" dirty="0">
                <a:latin typeface="Arial"/>
                <a:cs typeface="Arial"/>
              </a:rPr>
              <a:t>s</a:t>
            </a:r>
            <a:r>
              <a:rPr sz="1898" spc="-9" dirty="0">
                <a:latin typeface="Arial"/>
                <a:cs typeface="Arial"/>
              </a:rPr>
              <a:t> </a:t>
            </a:r>
            <a:r>
              <a:rPr sz="1898" spc="-9" dirty="0" smtClean="0">
                <a:latin typeface="Arial"/>
                <a:cs typeface="Arial"/>
              </a:rPr>
              <a:t>7,24</a:t>
            </a:r>
            <a:r>
              <a:rPr sz="1898" dirty="0" smtClean="0">
                <a:latin typeface="Arial"/>
                <a:cs typeface="Arial"/>
              </a:rPr>
              <a:t>3</a:t>
            </a:r>
            <a:endParaRPr lang="en-US" sz="1898" dirty="0" smtClean="0">
              <a:latin typeface="Arial"/>
              <a:cs typeface="Arial"/>
            </a:endParaRPr>
          </a:p>
          <a:p>
            <a:pPr marL="21914">
              <a:spcBef>
                <a:spcPts val="311"/>
              </a:spcBef>
            </a:pPr>
            <a:endParaRPr lang="en-US" sz="1898" dirty="0">
              <a:latin typeface="Arial"/>
              <a:cs typeface="Arial"/>
            </a:endParaRPr>
          </a:p>
          <a:p>
            <a:pPr marL="21914">
              <a:spcBef>
                <a:spcPts val="311"/>
              </a:spcBef>
            </a:pPr>
            <a:r>
              <a:rPr lang="en-US" sz="2400" dirty="0" smtClean="0">
                <a:latin typeface="Arial"/>
                <a:cs typeface="Arial"/>
              </a:rPr>
              <a:t>Total: 23,734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14400" y="152400"/>
            <a:ext cx="10900582" cy="9778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3401" y="11202297"/>
          <a:ext cx="6075578" cy="1107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51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06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17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80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4402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619">
                      <a:solidFill>
                        <a:srgbClr val="CCCCCC"/>
                      </a:solidFill>
                      <a:prstDash val="solid"/>
                    </a:lnR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</a:pPr>
                      <a:r>
                        <a:rPr sz="1900" spc="-1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900" spc="-1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sw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er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19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20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900" spc="-5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900" spc="-2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20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335">
                <a:tc>
                  <a:txBody>
                    <a:bodyPr/>
                    <a:lstStyle/>
                    <a:p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619">
                      <a:solidFill>
                        <a:srgbClr val="CCCCCC"/>
                      </a:solidFill>
                      <a:prstDash val="solid"/>
                    </a:lnR>
                    <a:lnT w="5079">
                      <a:solidFill>
                        <a:srgbClr val="CCCCCC"/>
                      </a:solidFill>
                      <a:prstDash val="solid"/>
                    </a:lnT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</a:pPr>
                      <a:r>
                        <a:rPr sz="1900" spc="-1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900" spc="-5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900" spc="-2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19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T w="5079">
                      <a:solidFill>
                        <a:srgbClr val="CCCCCC"/>
                      </a:solidFill>
                      <a:prstDash val="solid"/>
                    </a:lnT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900" spc="-1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20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T w="5079">
                      <a:solidFill>
                        <a:srgbClr val="CCCCCC"/>
                      </a:solidFill>
                      <a:prstDash val="solid"/>
                    </a:lnT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sz="1900" spc="-1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900" dirty="0">
                          <a:solidFill>
                            <a:srgbClr val="000009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620">
                      <a:solidFill>
                        <a:srgbClr val="CCCCCC"/>
                      </a:solidFill>
                      <a:prstDash val="solid"/>
                    </a:lnL>
                    <a:lnR w="7620">
                      <a:solidFill>
                        <a:srgbClr val="CCCCCC"/>
                      </a:solidFill>
                      <a:prstDash val="solid"/>
                    </a:lnR>
                    <a:lnT w="5079">
                      <a:solidFill>
                        <a:srgbClr val="CCCCCC"/>
                      </a:solidFill>
                      <a:prstDash val="solid"/>
                    </a:lnT>
                    <a:lnB w="5079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6702312" y="3657600"/>
            <a:ext cx="5399542" cy="283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914"/>
            <a:r>
              <a:rPr sz="4141" spc="-431" dirty="0">
                <a:solidFill>
                  <a:srgbClr val="4C4C4C"/>
                </a:solidFill>
                <a:latin typeface="Arial"/>
                <a:cs typeface="Arial"/>
              </a:rPr>
              <a:t>D</a:t>
            </a:r>
            <a:r>
              <a:rPr sz="4141" spc="-319" dirty="0">
                <a:solidFill>
                  <a:srgbClr val="4C4C4C"/>
                </a:solidFill>
                <a:latin typeface="Arial"/>
                <a:cs typeface="Arial"/>
              </a:rPr>
              <a:t>e</a:t>
            </a:r>
            <a:r>
              <a:rPr sz="4141" spc="9" dirty="0">
                <a:solidFill>
                  <a:srgbClr val="4C4C4C"/>
                </a:solidFill>
                <a:latin typeface="Arial"/>
                <a:cs typeface="Arial"/>
              </a:rPr>
              <a:t>f</a:t>
            </a:r>
            <a:r>
              <a:rPr sz="4141" spc="-190" dirty="0">
                <a:solidFill>
                  <a:srgbClr val="4C4C4C"/>
                </a:solidFill>
                <a:latin typeface="Arial"/>
                <a:cs typeface="Arial"/>
              </a:rPr>
              <a:t>au</a:t>
            </a:r>
            <a:r>
              <a:rPr sz="4141" spc="-69" dirty="0">
                <a:solidFill>
                  <a:srgbClr val="4C4C4C"/>
                </a:solidFill>
                <a:latin typeface="Arial"/>
                <a:cs typeface="Arial"/>
              </a:rPr>
              <a:t>l</a:t>
            </a:r>
            <a:r>
              <a:rPr sz="4141" spc="224" dirty="0">
                <a:solidFill>
                  <a:srgbClr val="4C4C4C"/>
                </a:solidFill>
                <a:latin typeface="Arial"/>
                <a:cs typeface="Arial"/>
              </a:rPr>
              <a:t>t</a:t>
            </a:r>
            <a:r>
              <a:rPr sz="4141" spc="-216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4141" spc="-845" dirty="0">
                <a:solidFill>
                  <a:srgbClr val="4C4C4C"/>
                </a:solidFill>
                <a:latin typeface="Arial"/>
                <a:cs typeface="Arial"/>
              </a:rPr>
              <a:t>R</a:t>
            </a:r>
            <a:r>
              <a:rPr sz="4141" spc="-259" dirty="0">
                <a:solidFill>
                  <a:srgbClr val="4C4C4C"/>
                </a:solidFill>
                <a:latin typeface="Arial"/>
                <a:cs typeface="Arial"/>
              </a:rPr>
              <a:t>e</a:t>
            </a:r>
            <a:r>
              <a:rPr sz="4141" spc="-147" dirty="0">
                <a:solidFill>
                  <a:srgbClr val="4C4C4C"/>
                </a:solidFill>
                <a:latin typeface="Arial"/>
                <a:cs typeface="Arial"/>
              </a:rPr>
              <a:t>p</a:t>
            </a:r>
            <a:r>
              <a:rPr sz="4141" spc="-155" dirty="0">
                <a:solidFill>
                  <a:srgbClr val="4C4C4C"/>
                </a:solidFill>
                <a:latin typeface="Arial"/>
                <a:cs typeface="Arial"/>
              </a:rPr>
              <a:t>o</a:t>
            </a:r>
            <a:r>
              <a:rPr sz="4141" spc="52" dirty="0">
                <a:solidFill>
                  <a:srgbClr val="4C4C4C"/>
                </a:solidFill>
                <a:latin typeface="Arial"/>
                <a:cs typeface="Arial"/>
              </a:rPr>
              <a:t>r</a:t>
            </a:r>
            <a:r>
              <a:rPr sz="4141" spc="224" dirty="0">
                <a:solidFill>
                  <a:srgbClr val="4C4C4C"/>
                </a:solidFill>
                <a:latin typeface="Arial"/>
                <a:cs typeface="Arial"/>
              </a:rPr>
              <a:t>t</a:t>
            </a:r>
            <a:endParaRPr sz="4141" dirty="0">
              <a:latin typeface="Arial"/>
              <a:cs typeface="Arial"/>
            </a:endParaRPr>
          </a:p>
          <a:p>
            <a:pPr marL="21914">
              <a:spcBef>
                <a:spcPts val="587"/>
              </a:spcBef>
            </a:pPr>
            <a:r>
              <a:rPr sz="2416" i="1" spc="-9" dirty="0">
                <a:solidFill>
                  <a:srgbClr val="7E7E7E"/>
                </a:solidFill>
                <a:latin typeface="Calibri"/>
                <a:cs typeface="Calibri"/>
              </a:rPr>
              <a:t>AJC</a:t>
            </a:r>
            <a:r>
              <a:rPr sz="2416" i="1" spc="-17" dirty="0">
                <a:solidFill>
                  <a:srgbClr val="7E7E7E"/>
                </a:solidFill>
                <a:latin typeface="Calibri"/>
                <a:cs typeface="Calibri"/>
              </a:rPr>
              <a:t>U</a:t>
            </a:r>
            <a:r>
              <a:rPr sz="2416" i="1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16" i="1" spc="-9" dirty="0">
                <a:solidFill>
                  <a:srgbClr val="7E7E7E"/>
                </a:solidFill>
                <a:latin typeface="Calibri"/>
                <a:cs typeface="Calibri"/>
              </a:rPr>
              <a:t>V</a:t>
            </a:r>
            <a:r>
              <a:rPr sz="2416" i="1" spc="-17" dirty="0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sz="2416" i="1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416" i="1" spc="-26" dirty="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2416" i="1" spc="-17" dirty="0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sz="2416" i="1" spc="-9" dirty="0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sz="2416" i="1" spc="-17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2416" i="1" dirty="0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sz="2416" i="1" spc="-9" dirty="0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sz="2416" i="1" dirty="0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sz="2416" i="1" spc="-17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2416" i="1" spc="-35" dirty="0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sz="2416" i="1" spc="-9" dirty="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endParaRPr sz="2416" dirty="0">
              <a:latin typeface="Calibri"/>
              <a:cs typeface="Calibri"/>
            </a:endParaRPr>
          </a:p>
          <a:p>
            <a:pPr marL="21914">
              <a:spcBef>
                <a:spcPts val="431"/>
              </a:spcBef>
            </a:pPr>
            <a:r>
              <a:rPr sz="2071" b="1" dirty="0">
                <a:solidFill>
                  <a:srgbClr val="7E7E7E"/>
                </a:solidFill>
                <a:latin typeface="Calibri"/>
                <a:cs typeface="Calibri"/>
              </a:rPr>
              <a:t>D</a:t>
            </a:r>
            <a:r>
              <a:rPr sz="2071" b="1" spc="-9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2071" b="1" spc="9" dirty="0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sz="2071" b="1" spc="-9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2071" b="1" dirty="0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sz="2071" b="1" spc="-26" dirty="0">
                <a:solidFill>
                  <a:srgbClr val="7E7E7E"/>
                </a:solidFill>
                <a:latin typeface="Calibri"/>
                <a:cs typeface="Calibri"/>
              </a:rPr>
              <a:t>b</a:t>
            </a:r>
            <a:r>
              <a:rPr sz="2071" b="1" spc="-9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2071" b="1" dirty="0">
                <a:solidFill>
                  <a:srgbClr val="7E7E7E"/>
                </a:solidFill>
                <a:latin typeface="Calibri"/>
                <a:cs typeface="Calibri"/>
              </a:rPr>
              <a:t>r </a:t>
            </a:r>
            <a:r>
              <a:rPr sz="2071" b="1" spc="-17" dirty="0">
                <a:solidFill>
                  <a:srgbClr val="7E7E7E"/>
                </a:solidFill>
                <a:latin typeface="Calibri"/>
                <a:cs typeface="Calibri"/>
              </a:rPr>
              <a:t>12th 20</a:t>
            </a:r>
            <a:r>
              <a:rPr sz="2071" b="1" spc="-35" dirty="0">
                <a:solidFill>
                  <a:srgbClr val="7E7E7E"/>
                </a:solidFill>
                <a:latin typeface="Calibri"/>
                <a:cs typeface="Calibri"/>
              </a:rPr>
              <a:t>1</a:t>
            </a:r>
            <a:r>
              <a:rPr sz="2071" b="1" spc="-9" dirty="0">
                <a:solidFill>
                  <a:srgbClr val="7E7E7E"/>
                </a:solidFill>
                <a:latin typeface="Calibri"/>
                <a:cs typeface="Calibri"/>
              </a:rPr>
              <a:t>6,</a:t>
            </a:r>
            <a:r>
              <a:rPr sz="2071" b="1" spc="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71" b="1" spc="-35" dirty="0">
                <a:solidFill>
                  <a:srgbClr val="7E7E7E"/>
                </a:solidFill>
                <a:latin typeface="Calibri"/>
                <a:cs typeface="Calibri"/>
              </a:rPr>
              <a:t>5</a:t>
            </a:r>
            <a:r>
              <a:rPr sz="2071" b="1" spc="-17" dirty="0">
                <a:solidFill>
                  <a:srgbClr val="7E7E7E"/>
                </a:solidFill>
                <a:latin typeface="Calibri"/>
                <a:cs typeface="Calibri"/>
              </a:rPr>
              <a:t>:08</a:t>
            </a:r>
            <a:r>
              <a:rPr sz="2071" b="1" spc="-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2071" b="1" spc="-26" dirty="0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2071" b="1" dirty="0">
                <a:solidFill>
                  <a:srgbClr val="7E7E7E"/>
                </a:solidFill>
                <a:latin typeface="Calibri"/>
                <a:cs typeface="Calibri"/>
              </a:rPr>
              <a:t>m </a:t>
            </a:r>
            <a:r>
              <a:rPr sz="2071" b="1" spc="-26" dirty="0" smtClean="0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sz="2071" b="1" spc="-35" dirty="0" smtClean="0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sz="2071" b="1" dirty="0" smtClean="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endParaRPr lang="en-US" sz="2071" b="1" dirty="0" smtClean="0">
              <a:solidFill>
                <a:srgbClr val="7E7E7E"/>
              </a:solidFill>
              <a:latin typeface="Calibri"/>
              <a:cs typeface="Calibri"/>
            </a:endParaRPr>
          </a:p>
          <a:p>
            <a:pPr marL="21914">
              <a:spcBef>
                <a:spcPts val="431"/>
              </a:spcBef>
            </a:pPr>
            <a:endParaRPr sz="207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71" dirty="0">
              <a:latin typeface="Times New Roman"/>
              <a:cs typeface="Times New Roman"/>
            </a:endParaRPr>
          </a:p>
          <a:p>
            <a:endParaRPr sz="2071" dirty="0">
              <a:latin typeface="Times New Roman"/>
              <a:cs typeface="Times New Roman"/>
            </a:endParaRPr>
          </a:p>
          <a:p>
            <a:pPr marL="21914"/>
            <a:r>
              <a:rPr sz="2416" b="1" spc="-17" dirty="0">
                <a:solidFill>
                  <a:srgbClr val="4C4C4C"/>
                </a:solidFill>
                <a:latin typeface="Calibri"/>
                <a:cs typeface="Calibri"/>
              </a:rPr>
              <a:t>Q1 - </a:t>
            </a:r>
            <a:r>
              <a:rPr sz="2416" b="1" spc="-35" dirty="0">
                <a:solidFill>
                  <a:srgbClr val="4C4C4C"/>
                </a:solidFill>
                <a:latin typeface="Calibri"/>
                <a:cs typeface="Calibri"/>
              </a:rPr>
              <a:t>W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h</a:t>
            </a:r>
            <a:r>
              <a:rPr sz="2416" b="1" spc="-60" dirty="0">
                <a:solidFill>
                  <a:srgbClr val="4C4C4C"/>
                </a:solidFill>
                <a:latin typeface="Calibri"/>
                <a:cs typeface="Calibri"/>
              </a:rPr>
              <a:t>a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t </a:t>
            </a:r>
            <a:r>
              <a:rPr sz="2416" b="1" spc="-17" dirty="0">
                <a:solidFill>
                  <a:srgbClr val="4C4C4C"/>
                </a:solidFill>
                <a:latin typeface="Calibri"/>
                <a:cs typeface="Calibri"/>
              </a:rPr>
              <a:t>is</a:t>
            </a:r>
            <a:r>
              <a:rPr sz="2416" b="1" dirty="0">
                <a:solidFill>
                  <a:srgbClr val="4C4C4C"/>
                </a:solidFill>
                <a:latin typeface="Calibri"/>
                <a:cs typeface="Calibri"/>
              </a:rPr>
              <a:t> 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th</a:t>
            </a:r>
            <a:r>
              <a:rPr sz="2416" b="1" dirty="0">
                <a:solidFill>
                  <a:srgbClr val="4C4C4C"/>
                </a:solidFill>
                <a:latin typeface="Calibri"/>
                <a:cs typeface="Calibri"/>
              </a:rPr>
              <a:t>e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 nam</a:t>
            </a:r>
            <a:r>
              <a:rPr sz="2416" b="1" dirty="0">
                <a:solidFill>
                  <a:srgbClr val="4C4C4C"/>
                </a:solidFill>
                <a:latin typeface="Calibri"/>
                <a:cs typeface="Calibri"/>
              </a:rPr>
              <a:t>e</a:t>
            </a:r>
            <a:r>
              <a:rPr sz="2416" b="1" spc="9" dirty="0">
                <a:solidFill>
                  <a:srgbClr val="4C4C4C"/>
                </a:solidFill>
                <a:latin typeface="Calibri"/>
                <a:cs typeface="Calibri"/>
              </a:rPr>
              <a:t> </a:t>
            </a:r>
            <a:r>
              <a:rPr sz="2416" b="1" spc="-26" dirty="0">
                <a:solidFill>
                  <a:srgbClr val="4C4C4C"/>
                </a:solidFill>
                <a:latin typeface="Calibri"/>
                <a:cs typeface="Calibri"/>
              </a:rPr>
              <a:t>o</a:t>
            </a:r>
            <a:r>
              <a:rPr sz="2416" b="1" dirty="0">
                <a:solidFill>
                  <a:srgbClr val="4C4C4C"/>
                </a:solidFill>
                <a:latin typeface="Calibri"/>
                <a:cs typeface="Calibri"/>
              </a:rPr>
              <a:t>f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 </a:t>
            </a:r>
            <a:r>
              <a:rPr sz="2416" b="1" spc="-60" dirty="0">
                <a:solidFill>
                  <a:srgbClr val="4C4C4C"/>
                </a:solidFill>
                <a:latin typeface="Calibri"/>
                <a:cs typeface="Calibri"/>
              </a:rPr>
              <a:t>y</a:t>
            </a:r>
            <a:r>
              <a:rPr sz="2416" b="1" spc="-26" dirty="0">
                <a:solidFill>
                  <a:srgbClr val="4C4C4C"/>
                </a:solidFill>
                <a:latin typeface="Calibri"/>
                <a:cs typeface="Calibri"/>
              </a:rPr>
              <a:t>o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u</a:t>
            </a:r>
            <a:r>
              <a:rPr sz="2416" b="1" dirty="0">
                <a:solidFill>
                  <a:srgbClr val="4C4C4C"/>
                </a:solidFill>
                <a:latin typeface="Calibri"/>
                <a:cs typeface="Calibri"/>
              </a:rPr>
              <a:t>r </a:t>
            </a:r>
            <a:r>
              <a:rPr sz="2416" b="1" spc="-17" dirty="0">
                <a:solidFill>
                  <a:srgbClr val="4C4C4C"/>
                </a:solidFill>
                <a:latin typeface="Calibri"/>
                <a:cs typeface="Calibri"/>
              </a:rPr>
              <a:t>i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n</a:t>
            </a:r>
            <a:r>
              <a:rPr sz="2416" b="1" spc="-52" dirty="0">
                <a:solidFill>
                  <a:srgbClr val="4C4C4C"/>
                </a:solidFill>
                <a:latin typeface="Calibri"/>
                <a:cs typeface="Calibri"/>
              </a:rPr>
              <a:t>s</a:t>
            </a:r>
            <a:r>
              <a:rPr sz="2416" b="1" spc="-17" dirty="0">
                <a:solidFill>
                  <a:srgbClr val="4C4C4C"/>
                </a:solidFill>
                <a:latin typeface="Calibri"/>
                <a:cs typeface="Calibri"/>
              </a:rPr>
              <a:t>ti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t</a:t>
            </a:r>
            <a:r>
              <a:rPr sz="2416" b="1" spc="-26" dirty="0">
                <a:solidFill>
                  <a:srgbClr val="4C4C4C"/>
                </a:solidFill>
                <a:latin typeface="Calibri"/>
                <a:cs typeface="Calibri"/>
              </a:rPr>
              <a:t>utio</a:t>
            </a:r>
            <a:r>
              <a:rPr sz="2416" b="1" spc="-9" dirty="0">
                <a:solidFill>
                  <a:srgbClr val="4C4C4C"/>
                </a:solidFill>
                <a:latin typeface="Calibri"/>
                <a:cs typeface="Calibri"/>
              </a:rPr>
              <a:t>n?</a:t>
            </a:r>
            <a:endParaRPr sz="2416" dirty="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038600"/>
            <a:ext cx="10692079" cy="2199437"/>
          </a:xfrm>
        </p:spPr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983" y="5715000"/>
            <a:ext cx="7012168" cy="373051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Two LMU reference librarians</a:t>
            </a:r>
            <a:r>
              <a:rPr lang="en-US" sz="3600" dirty="0" smtClean="0"/>
              <a:t> used </a:t>
            </a:r>
            <a:r>
              <a:rPr lang="en-US" sz="3600" dirty="0" smtClean="0"/>
              <a:t>six </a:t>
            </a:r>
            <a:r>
              <a:rPr lang="en-US" sz="3600" dirty="0"/>
              <a:t>semesters’ worth of chat </a:t>
            </a:r>
            <a:r>
              <a:rPr lang="en-US" sz="3600" dirty="0" smtClean="0"/>
              <a:t>transcripts as </a:t>
            </a:r>
            <a:r>
              <a:rPr lang="en-US" sz="3600" dirty="0"/>
              <a:t>a corpus for a variety of text analysis research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January 2014 </a:t>
            </a:r>
            <a:r>
              <a:rPr lang="en-US" sz="3600" dirty="0" smtClean="0"/>
              <a:t>to December </a:t>
            </a:r>
            <a:r>
              <a:rPr lang="en-US" sz="3600" dirty="0"/>
              <a:t>2016</a:t>
            </a:r>
            <a:endParaRPr lang="en-US" sz="3600" dirty="0" smtClean="0"/>
          </a:p>
          <a:p>
            <a:r>
              <a:rPr lang="en-US" sz="3600" dirty="0" smtClean="0"/>
              <a:t>Over 10,000 conversations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96" y="2824809"/>
            <a:ext cx="3272691" cy="32726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475334"/>
            <a:ext cx="4096666" cy="40966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0683" y="228600"/>
            <a:ext cx="6019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Text-Mining </a:t>
            </a:r>
            <a:r>
              <a:rPr lang="en-US" sz="5400" dirty="0" smtClean="0"/>
              <a:t>Chat Reference </a:t>
            </a:r>
            <a:r>
              <a:rPr lang="en-US" sz="5400" dirty="0" smtClean="0"/>
              <a:t>Interviews:</a:t>
            </a:r>
          </a:p>
          <a:p>
            <a:r>
              <a:rPr lang="en-US" sz="5400" dirty="0" smtClean="0"/>
              <a:t>A research project at LMU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769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162" y="2602380"/>
            <a:ext cx="5825490" cy="46624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541" y="2583330"/>
            <a:ext cx="5493475" cy="4125003"/>
          </a:xfrm>
        </p:spPr>
        <p:txBody>
          <a:bodyPr>
            <a:normAutofit fontScale="92500"/>
          </a:bodyPr>
          <a:lstStyle/>
          <a:p>
            <a:r>
              <a:rPr lang="en-US" dirty="0"/>
              <a:t>R1: What </a:t>
            </a:r>
            <a:r>
              <a:rPr lang="en-US" dirty="0" smtClean="0"/>
              <a:t>terminology and vocabulary do </a:t>
            </a:r>
            <a:r>
              <a:rPr lang="en-US" dirty="0"/>
              <a:t>students use to describe </a:t>
            </a:r>
            <a:r>
              <a:rPr lang="en-US" dirty="0" smtClean="0"/>
              <a:t>research </a:t>
            </a:r>
            <a:r>
              <a:rPr lang="en-US" dirty="0"/>
              <a:t>tools and resources (compared to librarian terminology</a:t>
            </a:r>
            <a:r>
              <a:rPr lang="en-US" dirty="0" smtClean="0"/>
              <a:t>)?</a:t>
            </a:r>
          </a:p>
          <a:p>
            <a:r>
              <a:rPr lang="en-US" dirty="0" smtClean="0"/>
              <a:t>R2: </a:t>
            </a:r>
            <a:r>
              <a:rPr lang="en-US" dirty="0"/>
              <a:t>What </a:t>
            </a:r>
            <a:r>
              <a:rPr lang="en-US" dirty="0" smtClean="0"/>
              <a:t>feelings or sentiments </a:t>
            </a:r>
            <a:r>
              <a:rPr lang="en-US" dirty="0"/>
              <a:t>are conveyed by students during </a:t>
            </a:r>
            <a:r>
              <a:rPr lang="en-US" dirty="0" smtClean="0"/>
              <a:t>chat?</a:t>
            </a:r>
          </a:p>
          <a:p>
            <a:r>
              <a:rPr lang="en-US" dirty="0" smtClean="0"/>
              <a:t>R3: </a:t>
            </a:r>
            <a:r>
              <a:rPr lang="en-US" dirty="0"/>
              <a:t>What are the frequent question </a:t>
            </a:r>
            <a:r>
              <a:rPr lang="en-US" dirty="0" smtClean="0"/>
              <a:t>parameters and categories, and what </a:t>
            </a:r>
            <a:r>
              <a:rPr lang="en-US" dirty="0"/>
              <a:t>drives traffic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04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090" y="1546876"/>
            <a:ext cx="7625658" cy="1595051"/>
          </a:xfrm>
        </p:spPr>
        <p:txBody>
          <a:bodyPr>
            <a:normAutofit/>
          </a:bodyPr>
          <a:lstStyle/>
          <a:p>
            <a:r>
              <a:rPr lang="en-US" dirty="0" smtClean="0"/>
              <a:t>Tools and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243" y="3463796"/>
            <a:ext cx="5990910" cy="4399237"/>
          </a:xfrm>
        </p:spPr>
        <p:txBody>
          <a:bodyPr>
            <a:normAutofit fontScale="62500" lnSpcReduction="20000"/>
          </a:bodyPr>
          <a:lstStyle/>
          <a:p>
            <a:pPr marL="502920" indent="-50292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We were supplied with anonymized copies of transcripts in the form of two distinct corpuses, “librarian” and “student”</a:t>
            </a:r>
          </a:p>
          <a:p>
            <a:pPr marL="502920" indent="-50292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used </a:t>
            </a:r>
            <a:r>
              <a:rPr lang="en-US" dirty="0" err="1" smtClean="0"/>
              <a:t>Lexos</a:t>
            </a:r>
            <a:r>
              <a:rPr lang="en-US" dirty="0" smtClean="0"/>
              <a:t> and </a:t>
            </a:r>
            <a:r>
              <a:rPr lang="en-US" dirty="0" err="1" smtClean="0"/>
              <a:t>Voyant</a:t>
            </a:r>
            <a:r>
              <a:rPr lang="en-US" dirty="0" smtClean="0"/>
              <a:t> software </a:t>
            </a:r>
            <a:r>
              <a:rPr lang="en-US" dirty="0"/>
              <a:t>to extract words and phrases from the chat transcripts and to establish word counts and </a:t>
            </a:r>
            <a:r>
              <a:rPr lang="en-US" dirty="0" smtClean="0"/>
              <a:t>frequencies for student vocabulary vs. librarian vocabulary </a:t>
            </a:r>
          </a:p>
          <a:p>
            <a:pPr marL="502920" indent="-50292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The Subjectivity Lexicon gave us a way to use </a:t>
            </a:r>
            <a:r>
              <a:rPr lang="en-US" dirty="0" err="1" smtClean="0"/>
              <a:t>Lexos</a:t>
            </a:r>
            <a:r>
              <a:rPr lang="en-US" dirty="0" smtClean="0"/>
              <a:t> again, by filtering for the designated sentiment word lists. Also used LIWC.</a:t>
            </a:r>
          </a:p>
          <a:p>
            <a:pPr marL="502920" indent="-50292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Input all transcripts (not separated- just one big file) into Topic Modeling Tool</a:t>
            </a:r>
          </a:p>
          <a:p>
            <a:pPr marL="502920" indent="-50292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643406" y="3549742"/>
            <a:ext cx="4096587" cy="4608602"/>
          </a:xfrm>
          <a:prstGeom prst="rect">
            <a:avLst/>
          </a:prstGeom>
        </p:spPr>
        <p:txBody>
          <a:bodyPr vert="horz" lIns="100584" tIns="50292" rIns="100584" bIns="50292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b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502920">
              <a:buFont typeface="Wingdings" panose="05000000000000000000" pitchFamily="2" charset="2"/>
              <a:buChar char="§"/>
            </a:pPr>
            <a:r>
              <a:rPr lang="en-US" sz="3520" dirty="0" err="1"/>
              <a:t>Lexos</a:t>
            </a:r>
            <a:endParaRPr lang="en-US" sz="3520" dirty="0"/>
          </a:p>
          <a:p>
            <a:pPr marL="502920" indent="-502920">
              <a:buFont typeface="Wingdings" panose="05000000000000000000" pitchFamily="2" charset="2"/>
              <a:buChar char="§"/>
            </a:pPr>
            <a:r>
              <a:rPr lang="en-US" sz="3520" dirty="0" err="1"/>
              <a:t>Voyant</a:t>
            </a:r>
            <a:endParaRPr lang="en-US" sz="3520" dirty="0"/>
          </a:p>
          <a:p>
            <a:pPr marL="502920" indent="-502920">
              <a:buFont typeface="Wingdings" panose="05000000000000000000" pitchFamily="2" charset="2"/>
              <a:buChar char="§"/>
            </a:pPr>
            <a:r>
              <a:rPr lang="en-US" sz="3520" dirty="0"/>
              <a:t>Subjectivity Lexicon</a:t>
            </a:r>
          </a:p>
          <a:p>
            <a:pPr marL="502920" indent="-502920">
              <a:buFont typeface="Wingdings" panose="05000000000000000000" pitchFamily="2" charset="2"/>
              <a:buChar char="§"/>
            </a:pPr>
            <a:r>
              <a:rPr lang="en-US" sz="3520" dirty="0"/>
              <a:t>LIWC2015</a:t>
            </a:r>
          </a:p>
          <a:p>
            <a:pPr marL="502920" indent="-502920">
              <a:buFont typeface="Wingdings" panose="05000000000000000000" pitchFamily="2" charset="2"/>
              <a:buChar char="§"/>
            </a:pPr>
            <a:r>
              <a:rPr lang="en-US" sz="3520" dirty="0"/>
              <a:t>Topic Modeling Tool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b="0" dirty="0"/>
              <a:t> 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376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3162" y="1210449"/>
            <a:ext cx="12080322" cy="11976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Research Vocabulary: Top 11 Terms 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455613"/>
              </p:ext>
            </p:extLst>
          </p:nvPr>
        </p:nvGraphicFramePr>
        <p:xfrm>
          <a:off x="846082" y="2355516"/>
          <a:ext cx="5612378" cy="6960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4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85723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Research</a:t>
                      </a:r>
                      <a:r>
                        <a:rPr lang="en-US" sz="2900" baseline="0" dirty="0" smtClean="0"/>
                        <a:t> Term</a:t>
                      </a:r>
                      <a:endParaRPr lang="en-US" sz="2900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Times Mentioned</a:t>
                      </a:r>
                      <a:endParaRPr lang="en-US" sz="2900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1. Article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5039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2. Book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3644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3. Journal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1506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4. Link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1437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5. Database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1304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6. Online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1198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7. Topic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728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8. Cite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667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900" dirty="0" smtClean="0"/>
                        <a:t>9. Scholarly</a:t>
                      </a:r>
                      <a:endParaRPr lang="en-US" sz="2900" i="1" dirty="0" smtClean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539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900" dirty="0" smtClean="0"/>
                        <a:t>10. Primary</a:t>
                      </a:r>
                      <a:endParaRPr lang="en-US" sz="2900" i="1" dirty="0" smtClean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530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3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900" dirty="0" smtClean="0"/>
                        <a:t>11. Website</a:t>
                      </a:r>
                      <a:endParaRPr lang="en-US" sz="2900" i="1" dirty="0" smtClean="0"/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515</a:t>
                      </a:r>
                      <a:endParaRPr lang="en-US" sz="2900" i="1" dirty="0"/>
                    </a:p>
                  </a:txBody>
                  <a:tcPr marL="100584" marR="100584" marT="50292" marB="50292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7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from what was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60" y="3590849"/>
            <a:ext cx="10842960" cy="4943551"/>
          </a:xfrm>
        </p:spPr>
        <p:txBody>
          <a:bodyPr>
            <a:noAutofit/>
          </a:bodyPr>
          <a:lstStyle/>
          <a:p>
            <a:r>
              <a:rPr lang="en-US" sz="3200" dirty="0" smtClean="0"/>
              <a:t>Improving description of library resources in </a:t>
            </a:r>
            <a:r>
              <a:rPr lang="en-US" sz="3200" dirty="0" err="1" smtClean="0"/>
              <a:t>LibGuides</a:t>
            </a:r>
            <a:r>
              <a:rPr lang="en-US" sz="3200" dirty="0" smtClean="0"/>
              <a:t> with terminology students will recognize </a:t>
            </a:r>
          </a:p>
          <a:p>
            <a:r>
              <a:rPr lang="en-US" sz="3200" dirty="0" smtClean="0"/>
              <a:t>Improving positive atmosphere in chat by aligning provider vocabulary with terms favored by students (e.g. perfect, awesome, amazing)</a:t>
            </a:r>
          </a:p>
          <a:p>
            <a:r>
              <a:rPr lang="en-US" sz="3200" dirty="0" smtClean="0"/>
              <a:t>Frequent subjects included Business, Theology, Education, History, and Psychology (outreach implications to more departments)</a:t>
            </a:r>
          </a:p>
          <a:p>
            <a:r>
              <a:rPr lang="en-US" sz="3200" dirty="0"/>
              <a:t>We will use frequent topics to improve library FAQs, navigation cues, and access issues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212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124</TotalTime>
  <Words>898</Words>
  <Application>Microsoft Office PowerPoint</Application>
  <PresentationFormat>Custom</PresentationFormat>
  <Paragraphs>117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Integral</vt:lpstr>
      <vt:lpstr>PowerPoint Presentation</vt:lpstr>
      <vt:lpstr>PowerPoint Presentation</vt:lpstr>
      <vt:lpstr>PowerPoint Presentation</vt:lpstr>
      <vt:lpstr>PowerPoint Presentation</vt:lpstr>
      <vt:lpstr>The Data</vt:lpstr>
      <vt:lpstr>The Research Questions</vt:lpstr>
      <vt:lpstr>Tools and methodology</vt:lpstr>
      <vt:lpstr>Student Research Vocabulary: Top 11 Terms </vt:lpstr>
      <vt:lpstr>Applications from what was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Justice, Alexander</dc:creator>
  <cp:lastModifiedBy>Kristine R. Brancolini</cp:lastModifiedBy>
  <cp:revision>18</cp:revision>
  <cp:lastPrinted>2018-03-20T19:51:40Z</cp:lastPrinted>
  <dcterms:created xsi:type="dcterms:W3CDTF">2018-03-19T09:54:44Z</dcterms:created>
  <dcterms:modified xsi:type="dcterms:W3CDTF">2018-04-03T23:49:05Z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2018-03-19T00:00:00Z</vt:filetime>
  </property>
  <property fmtid="{D5CDD505-2E9C-101B-9397-08002B2CF9AE}" pid="3" name="LastSaved">
    <vt:filetime>2018-03-19T00:00:00Z</vt:filetime>
  </property>
</Properties>
</file>