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736" autoAdjust="0"/>
  </p:normalViewPr>
  <p:slideViewPr>
    <p:cSldViewPr>
      <p:cViewPr varScale="1">
        <p:scale>
          <a:sx n="89" d="100"/>
          <a:sy n="89" d="100"/>
        </p:scale>
        <p:origin x="-22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BB284-0720-422E-839D-9F85645AFF15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A4593-7DA8-4F82-89C4-AD214D899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4593-7DA8-4F82-89C4-AD214D8997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9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Google/Google Scholar</a:t>
            </a:r>
            <a:r>
              <a:rPr lang="en-US" baseline="0" dirty="0" smtClean="0"/>
              <a:t> vs. OneSearch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4593-7DA8-4F82-89C4-AD214D899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19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Single set of subject headings?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OneSearch vs. Native Databases</a:t>
            </a:r>
            <a:r>
              <a:rPr lang="en-US" baseline="0" dirty="0" smtClean="0"/>
              <a:t> (minor SH, searching for SH)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4593-7DA8-4F82-89C4-AD214D8997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SURPRISE</a:t>
            </a:r>
            <a:r>
              <a:rPr lang="en-US" baseline="0" dirty="0" smtClean="0"/>
              <a:t>! THERE’S MORE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Many Open access journals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4593-7DA8-4F82-89C4-AD214D8997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44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Google Effect: search OneSearch like they would Google</a:t>
            </a:r>
            <a:r>
              <a:rPr lang="en-US" baseline="0" dirty="0" smtClean="0"/>
              <a:t> and get frustrated when they can’t find anything relevant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4593-7DA8-4F82-89C4-AD214D8997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8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A4593-7DA8-4F82-89C4-AD214D8997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8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426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692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61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0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4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7E56-6AC7-4139-B944-3AAD1926354C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C6791E-BB47-4084-8067-60855BCE5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2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OneSearch </a:t>
            </a:r>
            <a:br>
              <a:rPr lang="en-US" dirty="0" smtClean="0"/>
            </a:br>
            <a:r>
              <a:rPr lang="en-US" dirty="0" smtClean="0"/>
              <a:t>Two 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Conducting two types of research using the EBSCO Discovery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86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Carolyn Heine, MLIS, Instructional Services Librarian</a:t>
            </a:r>
          </a:p>
          <a:p>
            <a:r>
              <a:rPr lang="en-US" dirty="0" smtClean="0">
                <a:latin typeface="Segoe Print" pitchFamily="2" charset="0"/>
              </a:rPr>
              <a:t>Elizabeth Flater, MLIS, Collection Development Librarian</a:t>
            </a:r>
          </a:p>
          <a:p>
            <a:endParaRPr lang="en-US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Annie Gabriel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California Baptist University</a:t>
            </a:r>
          </a:p>
          <a:p>
            <a:pPr lvl="1"/>
            <a:r>
              <a:rPr lang="en-US" dirty="0" smtClean="0"/>
              <a:t>Riverside, CA</a:t>
            </a:r>
          </a:p>
          <a:p>
            <a:pPr lvl="1"/>
            <a:r>
              <a:rPr lang="en-US" dirty="0" smtClean="0"/>
              <a:t>8000 students</a:t>
            </a:r>
          </a:p>
          <a:p>
            <a:pPr lvl="1"/>
            <a:r>
              <a:rPr lang="en-US" dirty="0" smtClean="0"/>
              <a:t>Programs: 72 undergrad, 28 grad, 35 online</a:t>
            </a:r>
          </a:p>
          <a:p>
            <a:pPr lvl="1"/>
            <a:r>
              <a:rPr lang="en-US" dirty="0" smtClean="0"/>
              <a:t>Library instruction during required Intermediate Composition courses (ENG123)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students use OneSearch?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Prominence</a:t>
            </a:r>
          </a:p>
          <a:p>
            <a:r>
              <a:rPr lang="en-US" dirty="0" smtClean="0"/>
              <a:t>Library research instruction </a:t>
            </a:r>
          </a:p>
          <a:p>
            <a:r>
              <a:rPr lang="en-US" dirty="0"/>
              <a:t>R</a:t>
            </a:r>
            <a:r>
              <a:rPr lang="en-US" dirty="0" smtClean="0"/>
              <a:t>eference interviews</a:t>
            </a:r>
          </a:p>
          <a:p>
            <a:r>
              <a:rPr lang="en-US" dirty="0" smtClean="0"/>
              <a:t>Familiar interface</a:t>
            </a:r>
          </a:p>
          <a:p>
            <a:r>
              <a:rPr lang="en-US" dirty="0" smtClean="0"/>
              <a:t>Marketing</a:t>
            </a:r>
          </a:p>
          <a:p>
            <a:pPr lvl="1"/>
            <a:r>
              <a:rPr lang="en-US" dirty="0" smtClean="0"/>
              <a:t>Branding</a:t>
            </a:r>
            <a:r>
              <a:rPr lang="en-US" dirty="0"/>
              <a:t>, tweets, news feed, new faculty workshop handouts</a:t>
            </a:r>
          </a:p>
          <a:p>
            <a:pPr lvl="1"/>
            <a:r>
              <a:rPr lang="en-US" dirty="0"/>
              <a:t>Mostly markets itself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3006"/>
            <a:ext cx="8229600" cy="5580587"/>
          </a:xfrm>
        </p:spPr>
      </p:pic>
    </p:spTree>
    <p:extLst>
      <p:ext uri="{BB962C8B-B14F-4D97-AF65-F5344CB8AC3E}">
        <p14:creationId xmlns:p14="http://schemas.microsoft.com/office/powerpoint/2010/main" val="34395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534400" cy="45360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93292"/>
            <a:ext cx="7620000" cy="128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incorporate OneSearch into instruction? – two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dirty="0" smtClean="0"/>
              <a:t>Beginning researchers</a:t>
            </a:r>
          </a:p>
          <a:p>
            <a:pPr lvl="1"/>
            <a:r>
              <a:rPr lang="en-US" dirty="0" smtClean="0"/>
              <a:t>Broad starting point</a:t>
            </a:r>
          </a:p>
          <a:p>
            <a:pPr lvl="1"/>
            <a:r>
              <a:rPr lang="en-US" dirty="0" smtClean="0"/>
              <a:t>Full text</a:t>
            </a:r>
            <a:r>
              <a:rPr lang="en-US" dirty="0"/>
              <a:t> </a:t>
            </a:r>
            <a:r>
              <a:rPr lang="en-US" dirty="0" smtClean="0"/>
              <a:t>default</a:t>
            </a:r>
            <a:endParaRPr lang="en-US" dirty="0"/>
          </a:p>
          <a:p>
            <a:pPr lvl="1"/>
            <a:r>
              <a:rPr lang="en-US" dirty="0" smtClean="0"/>
              <a:t>Discuss evaluation and refinement</a:t>
            </a:r>
          </a:p>
          <a:p>
            <a:pPr lvl="1"/>
            <a:r>
              <a:rPr lang="en-US" dirty="0" smtClean="0"/>
              <a:t>Books and articles</a:t>
            </a:r>
          </a:p>
          <a:p>
            <a:pPr lvl="1"/>
            <a:r>
              <a:rPr lang="en-US" dirty="0" smtClean="0"/>
              <a:t>Interface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Instruction for English Composition</a:t>
            </a:r>
          </a:p>
          <a:p>
            <a:pPr marL="27432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08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incorporate OneSearch into instruction? – two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dirty="0" smtClean="0"/>
              <a:t>Interdisciplinary topics </a:t>
            </a:r>
            <a:r>
              <a:rPr lang="en-US" dirty="0"/>
              <a:t>(or, topics with many relevant databases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Too many suggestions can overwhelm</a:t>
            </a:r>
          </a:p>
          <a:p>
            <a:pPr lvl="1"/>
            <a:r>
              <a:rPr lang="en-US" dirty="0" smtClean="0"/>
              <a:t>Efficient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Instruction for Communication Disorders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incorporate OneSearch into instruction? – two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r>
              <a:rPr lang="en-US" dirty="0" smtClean="0"/>
              <a:t>Topics without a designated database</a:t>
            </a:r>
          </a:p>
          <a:p>
            <a:pPr lvl="1"/>
            <a:r>
              <a:rPr lang="en-US" dirty="0" smtClean="0"/>
              <a:t>Database for each program isn’t affordable</a:t>
            </a:r>
          </a:p>
          <a:p>
            <a:pPr lvl="1"/>
            <a:r>
              <a:rPr lang="en-US" dirty="0" smtClean="0"/>
              <a:t>Pulls collections together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Instruction for Biomedical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our students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Likes</a:t>
            </a:r>
          </a:p>
          <a:p>
            <a:pPr lvl="1"/>
            <a:r>
              <a:rPr lang="en-US" dirty="0" smtClean="0"/>
              <a:t>Familiar interface</a:t>
            </a:r>
          </a:p>
          <a:p>
            <a:pPr lvl="1"/>
            <a:r>
              <a:rPr lang="en-US" dirty="0" smtClean="0"/>
              <a:t>Limiters</a:t>
            </a:r>
          </a:p>
          <a:p>
            <a:pPr lvl="1"/>
            <a:r>
              <a:rPr lang="en-US" dirty="0" smtClean="0"/>
              <a:t>Simultaneous searching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Dislikes</a:t>
            </a:r>
          </a:p>
          <a:p>
            <a:pPr lvl="1"/>
            <a:r>
              <a:rPr lang="en-US" dirty="0" smtClean="0"/>
              <a:t>The Google Effect</a:t>
            </a:r>
          </a:p>
        </p:txBody>
      </p:sp>
    </p:spTree>
    <p:extLst>
      <p:ext uri="{BB962C8B-B14F-4D97-AF65-F5344CB8AC3E}">
        <p14:creationId xmlns:p14="http://schemas.microsoft.com/office/powerpoint/2010/main" val="3368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</TotalTime>
  <Words>237</Words>
  <Application>Microsoft Office PowerPoint</Application>
  <PresentationFormat>On-screen Show (4:3)</PresentationFormat>
  <Paragraphs>59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OneSearch  Two Ways</vt:lpstr>
      <vt:lpstr>Annie Gabriel Library</vt:lpstr>
      <vt:lpstr>Why do students use OneSearch?</vt:lpstr>
      <vt:lpstr>PowerPoint Presentation</vt:lpstr>
      <vt:lpstr>PowerPoint Presentation</vt:lpstr>
      <vt:lpstr>How do we incorporate OneSearch into instruction? – two ways</vt:lpstr>
      <vt:lpstr>How do we incorporate OneSearch into instruction? – two ways</vt:lpstr>
      <vt:lpstr>How do we incorporate OneSearch into instruction? – two ways</vt:lpstr>
      <vt:lpstr>What do our students think?</vt:lpstr>
      <vt:lpstr>Future Directions</vt:lpstr>
    </vt:vector>
  </TitlesOfParts>
  <Company>California Baptist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search  two ways</dc:title>
  <dc:creator>Elizabeth</dc:creator>
  <cp:lastModifiedBy>Elisa Slater Acosta</cp:lastModifiedBy>
  <cp:revision>18</cp:revision>
  <dcterms:created xsi:type="dcterms:W3CDTF">2015-04-23T16:21:13Z</dcterms:created>
  <dcterms:modified xsi:type="dcterms:W3CDTF">2015-04-27T21:51:32Z</dcterms:modified>
</cp:coreProperties>
</file>