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custDataLst>
    <p:tags r:id="rId16"/>
  </p:custData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3" d="100"/>
          <a:sy n="123" d="100"/>
        </p:scale>
        <p:origin x="-1284" y="-4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705537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Font typeface="Arial"/>
              <a:buNone/>
            </a:pPr>
            <a:endParaRPr/>
          </a:p>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Talk about the contents of the spiel (get through this quickly).</a:t>
            </a:r>
          </a:p>
          <a:p>
            <a:pPr marL="457200" lvl="0" indent="-317500" rtl="0">
              <a:spcBef>
                <a:spcPts val="0"/>
              </a:spcBef>
              <a:buClr>
                <a:srgbClr val="000000"/>
              </a:buClr>
              <a:buSzPct val="127272"/>
              <a:buFont typeface="Arial"/>
              <a:buChar char="-"/>
            </a:pPr>
            <a:r>
              <a:rPr lang="en"/>
              <a:t>the filter bubble and the ethics of algorithms</a:t>
            </a:r>
          </a:p>
          <a:p>
            <a:pPr marL="457200" lvl="0" indent="-317500" rtl="0">
              <a:spcBef>
                <a:spcPts val="0"/>
              </a:spcBef>
              <a:buClr>
                <a:srgbClr val="000000"/>
              </a:buClr>
              <a:buSzPct val="127272"/>
              <a:buFont typeface="Arial"/>
              <a:buChar char="-"/>
            </a:pPr>
            <a:r>
              <a:rPr lang="en"/>
              <a:t>market influence on search results</a:t>
            </a:r>
          </a:p>
          <a:p>
            <a:pPr marL="457200" lvl="0" indent="-317500" rtl="0">
              <a:spcBef>
                <a:spcPts val="0"/>
              </a:spcBef>
              <a:buClr>
                <a:srgbClr val="000000"/>
              </a:buClr>
              <a:buSzPct val="127272"/>
              <a:buFont typeface="Arial"/>
              <a:buChar char="-"/>
            </a:pPr>
            <a:r>
              <a:rPr lang="en"/>
              <a:t>the hidden web and paywalls</a:t>
            </a:r>
          </a:p>
          <a:p>
            <a:pPr marL="457200" lvl="0" indent="-317500" rtl="0">
              <a:spcBef>
                <a:spcPts val="0"/>
              </a:spcBef>
              <a:buClr>
                <a:srgbClr val="000000"/>
              </a:buClr>
              <a:buSzPct val="127272"/>
              <a:buFont typeface="Arial"/>
              <a:buChar char="-"/>
            </a:pPr>
            <a:r>
              <a:rPr lang="en"/>
              <a:t>accessing information that wasn’t made for the web or has yet to be digitized</a:t>
            </a:r>
          </a:p>
          <a:p>
            <a:pPr marL="457200" lvl="0" indent="-317500" rtl="0">
              <a:spcBef>
                <a:spcPts val="0"/>
              </a:spcBef>
              <a:buClr>
                <a:srgbClr val="000000"/>
              </a:buClr>
              <a:buSzPct val="127272"/>
              <a:buFont typeface="Arial"/>
              <a:buChar char="-"/>
            </a:pPr>
            <a:r>
              <a:rPr lang="en"/>
              <a:t>the departmentalization of information resources (siloing) </a:t>
            </a:r>
          </a:p>
          <a:p>
            <a:pPr lvl="0" rtl="0">
              <a:spcBef>
                <a:spcPts val="0"/>
              </a:spcBef>
              <a:buNone/>
            </a:pPr>
            <a:endParaRPr/>
          </a:p>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solidFill>
                  <a:schemeClr val="dk1"/>
                </a:solidFill>
              </a:rPr>
              <a:t>Introduced the discovery layer as a Google alternative.</a:t>
            </a:r>
          </a:p>
          <a:p>
            <a:pPr rtl="0">
              <a:spcBef>
                <a:spcPts val="0"/>
              </a:spcBef>
              <a:buNone/>
            </a:pPr>
            <a:endParaRPr>
              <a:solidFill>
                <a:schemeClr val="dk1"/>
              </a:solidFill>
            </a:endParaRPr>
          </a:p>
          <a:p>
            <a:pPr lvl="0" rtl="0">
              <a:spcBef>
                <a:spcPts val="0"/>
              </a:spcBef>
              <a:buClr>
                <a:schemeClr val="dk1"/>
              </a:buClr>
              <a:buSzPct val="100000"/>
              <a:buFont typeface="Arial"/>
              <a:buNone/>
            </a:pPr>
            <a:r>
              <a:rPr lang="en">
                <a:solidFill>
                  <a:schemeClr val="dk1"/>
                </a:solidFill>
              </a:rPr>
              <a:t>You control the filtering process</a:t>
            </a:r>
          </a:p>
          <a:p>
            <a:pPr lvl="0" rtl="0">
              <a:spcBef>
                <a:spcPts val="0"/>
              </a:spcBef>
              <a:buClr>
                <a:schemeClr val="dk1"/>
              </a:buClr>
              <a:buFont typeface="Arial"/>
              <a:buNone/>
            </a:pPr>
            <a:endParaRPr>
              <a:solidFill>
                <a:schemeClr val="dk1"/>
              </a:solidFill>
            </a:endParaRPr>
          </a:p>
          <a:p>
            <a:pPr lvl="0">
              <a:spcBef>
                <a:spcPts val="0"/>
              </a:spcBef>
              <a:buClr>
                <a:schemeClr val="dk1"/>
              </a:buClr>
              <a:buSzPct val="100000"/>
              <a:buFont typeface="Arial"/>
              <a:buNone/>
            </a:pPr>
            <a:r>
              <a:rPr lang="en">
                <a:solidFill>
                  <a:schemeClr val="dk1"/>
                </a:solidFill>
              </a:rPr>
              <a:t>Overcomes the soloing of information resources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solidFill>
                  <a:schemeClr val="dk1"/>
                </a:solidFill>
              </a:rPr>
              <a:t>Last 20 minutes of class (plus 5 minutes for addressing problems)</a:t>
            </a:r>
          </a:p>
          <a:p>
            <a:pPr rtl="0">
              <a:spcBef>
                <a:spcPts val="0"/>
              </a:spcBef>
              <a:buNone/>
            </a:pPr>
            <a:endParaRPr>
              <a:solidFill>
                <a:schemeClr val="dk1"/>
              </a:solidFill>
            </a:endParaRPr>
          </a:p>
          <a:p>
            <a:pPr rtl="0">
              <a:spcBef>
                <a:spcPts val="0"/>
              </a:spcBef>
              <a:buNone/>
            </a:pPr>
            <a:r>
              <a:rPr lang="en">
                <a:solidFill>
                  <a:schemeClr val="dk1"/>
                </a:solidFill>
              </a:rPr>
              <a:t>Teaching from the sidebar (or having students change settings in each section and talk about how results changed - start by limiting to full text):</a:t>
            </a:r>
          </a:p>
          <a:p>
            <a:pPr rtl="0">
              <a:spcBef>
                <a:spcPts val="0"/>
              </a:spcBef>
              <a:buNone/>
            </a:pPr>
            <a:endParaRPr>
              <a:solidFill>
                <a:schemeClr val="dk1"/>
              </a:solidFill>
            </a:endParaRPr>
          </a:p>
          <a:p>
            <a:pPr rtl="0">
              <a:spcBef>
                <a:spcPts val="0"/>
              </a:spcBef>
              <a:buNone/>
            </a:pPr>
            <a:r>
              <a:rPr lang="en">
                <a:solidFill>
                  <a:schemeClr val="dk1"/>
                </a:solidFill>
              </a:rPr>
              <a:t>With no prep, we just let the students discover the EDS interface.</a:t>
            </a:r>
          </a:p>
          <a:p>
            <a:pPr rtl="0">
              <a:spcBef>
                <a:spcPts val="0"/>
              </a:spcBef>
              <a:buNone/>
            </a:pPr>
            <a:endParaRPr>
              <a:solidFill>
                <a:schemeClr val="dk1"/>
              </a:solidFill>
            </a:endParaRPr>
          </a:p>
          <a:p>
            <a:pPr rtl="0">
              <a:spcBef>
                <a:spcPts val="0"/>
              </a:spcBef>
              <a:buNone/>
            </a:pPr>
            <a:r>
              <a:rPr lang="en">
                <a:solidFill>
                  <a:schemeClr val="dk1"/>
                </a:solidFill>
              </a:rPr>
              <a:t>Step 1: Search for your topic using two terms (A and B)</a:t>
            </a:r>
          </a:p>
          <a:p>
            <a:pPr rtl="0">
              <a:spcBef>
                <a:spcPts val="0"/>
              </a:spcBef>
              <a:buNone/>
            </a:pPr>
            <a:r>
              <a:rPr lang="en">
                <a:solidFill>
                  <a:schemeClr val="dk1"/>
                </a:solidFill>
              </a:rPr>
              <a:t>Step 2: Use the sidebar and change one of the following options. Toggle between on and off and tell me about the results. What can you learn about your topic from changing these settings? or What can you learn about library resources from changing these settings?</a:t>
            </a:r>
          </a:p>
          <a:p>
            <a:pPr lvl="0" rtl="0">
              <a:spcBef>
                <a:spcPts val="0"/>
              </a:spcBef>
              <a:buNone/>
            </a:pPr>
            <a:endParaRPr>
              <a:solidFill>
                <a:schemeClr val="dk1"/>
              </a:solidFill>
            </a:endParaRPr>
          </a:p>
          <a:p>
            <a:pPr marL="457200" lvl="0" indent="-317500" rtl="0">
              <a:spcBef>
                <a:spcPts val="0"/>
              </a:spcBef>
              <a:buClr>
                <a:schemeClr val="dk1"/>
              </a:buClr>
              <a:buSzPct val="127272"/>
              <a:buFont typeface="Arial"/>
              <a:buChar char="-"/>
            </a:pPr>
            <a:r>
              <a:rPr lang="en">
                <a:solidFill>
                  <a:schemeClr val="dk1"/>
                </a:solidFill>
              </a:rPr>
              <a:t>Peer review</a:t>
            </a:r>
          </a:p>
          <a:p>
            <a:pPr marL="457200" lvl="0" indent="-317500" rtl="0">
              <a:spcBef>
                <a:spcPts val="0"/>
              </a:spcBef>
              <a:buClr>
                <a:schemeClr val="dk1"/>
              </a:buClr>
              <a:buSzPct val="127272"/>
              <a:buFont typeface="Arial"/>
              <a:buChar char="-"/>
            </a:pPr>
            <a:r>
              <a:rPr lang="en">
                <a:solidFill>
                  <a:schemeClr val="dk1"/>
                </a:solidFill>
              </a:rPr>
              <a:t>Source Types</a:t>
            </a:r>
          </a:p>
          <a:p>
            <a:pPr marL="457200" lvl="0" indent="-317500" rtl="0">
              <a:spcBef>
                <a:spcPts val="0"/>
              </a:spcBef>
              <a:buClr>
                <a:schemeClr val="dk1"/>
              </a:buClr>
              <a:buSzPct val="127272"/>
              <a:buFont typeface="Arial"/>
              <a:buChar char="-"/>
            </a:pPr>
            <a:r>
              <a:rPr lang="en">
                <a:solidFill>
                  <a:schemeClr val="dk1"/>
                </a:solidFill>
              </a:rPr>
              <a:t>Publisher and Publication (authority)</a:t>
            </a:r>
          </a:p>
          <a:p>
            <a:pPr rtl="0">
              <a:spcBef>
                <a:spcPts val="0"/>
              </a:spcBef>
              <a:buNone/>
            </a:pPr>
            <a:endParaRPr>
              <a:solidFill>
                <a:schemeClr val="dk1"/>
              </a:solidFill>
            </a:endParaRPr>
          </a:p>
          <a:p>
            <a:pPr lvl="0" rtl="0">
              <a:spcBef>
                <a:spcPts val="0"/>
              </a:spcBef>
              <a:buNone/>
            </a:pPr>
            <a:r>
              <a:rPr lang="en">
                <a:solidFill>
                  <a:schemeClr val="dk1"/>
                </a:solidFill>
              </a:rPr>
              <a:t>Have students report out on what they found.</a:t>
            </a:r>
          </a:p>
          <a:p>
            <a:pPr lvl="0" rtl="0">
              <a:spcBef>
                <a:spcPts val="0"/>
              </a:spcBef>
              <a:buNone/>
            </a:pPr>
            <a:endParaRPr>
              <a:solidFill>
                <a:schemeClr val="dk1"/>
              </a:solidFill>
            </a:endParaRPr>
          </a:p>
          <a:p>
            <a:pPr rtl="0">
              <a:spcBef>
                <a:spcPts val="0"/>
              </a:spcBef>
              <a:buNone/>
            </a:pPr>
            <a:r>
              <a:rPr lang="en">
                <a:solidFill>
                  <a:schemeClr val="dk1"/>
                </a:solidFill>
              </a:rPr>
              <a:t>Using the subject list to narrow your topic or find an area of interest. </a:t>
            </a:r>
          </a:p>
          <a:p>
            <a:pPr rtl="0">
              <a:spcBef>
                <a:spcPts val="0"/>
              </a:spcBef>
              <a:buNone/>
            </a:pPr>
            <a:endParaRPr>
              <a:solidFill>
                <a:schemeClr val="dk1"/>
              </a:solidFill>
            </a:endParaRPr>
          </a:p>
          <a:p>
            <a:pPr lvl="0">
              <a:spcBef>
                <a:spcPts val="0"/>
              </a:spcBef>
              <a:buNone/>
            </a:pPr>
            <a:r>
              <a:rPr lang="en">
                <a:solidFill>
                  <a:schemeClr val="dk1"/>
                </a:solidFill>
              </a:rPr>
              <a:t>Deep dig: how to read metadata record (simultaneously compare both books and articles)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1 out of every 3 INTD 100 students specifically mentioned dubSearch in post-session feedback. Not a surprise really, but look how they mentioned it...</a:t>
            </a:r>
          </a:p>
          <a:p>
            <a:pPr rtl="0">
              <a:spcBef>
                <a:spcPts val="0"/>
              </a:spcBef>
              <a:buNone/>
            </a:pPr>
            <a:endParaRPr/>
          </a:p>
          <a:p>
            <a:pPr rtl="0">
              <a:spcBef>
                <a:spcPts val="0"/>
              </a:spcBef>
              <a:buNone/>
            </a:pPr>
            <a:r>
              <a:rPr lang="en"/>
              <a:t>We’re seeing the effects of this now. When students come to the reference desk and we ask them, “where have you searched already?” more of them are saying dubSearch and more of them already have at least a few articles in hand.</a:t>
            </a:r>
          </a:p>
          <a:p>
            <a:pPr>
              <a:spcBef>
                <a:spcPts val="0"/>
              </a:spcBef>
              <a:buNone/>
            </a:pPr>
            <a:endParaRPr sz="10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Replace all text with “Community”?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Summer 2014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Spoke with director of campus tours</a:t>
            </a:r>
          </a:p>
          <a:p>
            <a:pPr rtl="0">
              <a:spcBef>
                <a:spcPts val="0"/>
              </a:spcBef>
              <a:buNone/>
            </a:pPr>
            <a:r>
              <a:rPr lang="en"/>
              <a:t>Built relationships with individual tour guides</a:t>
            </a:r>
          </a:p>
          <a:p>
            <a:pPr>
              <a:spcBef>
                <a:spcPts val="0"/>
              </a:spcBef>
              <a:buNone/>
            </a:pPr>
            <a:r>
              <a:rPr lang="en"/>
              <a:t>Somewhat for the benefit of guests, but more for the benefit of students in earshot.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Point out specifically how dubSearch helped to meet each of these goals.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Asked students “How do you define research” and “if research is not about finding answers, what is it about?”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Not research, but “discovery.”</a:t>
            </a:r>
          </a:p>
          <a:p>
            <a:pPr>
              <a:spcBef>
                <a:spcPts val="0"/>
              </a:spcBef>
              <a:buNone/>
            </a:pPr>
            <a:r>
              <a:rPr lang="en"/>
              <a:t>But discovery can be difficult in today’s information environment...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pic>
        <p:nvPicPr>
          <p:cNvPr id="30" name="Shape 30"/>
          <p:cNvPicPr preferRelativeResize="0"/>
          <p:nvPr/>
        </p:nvPicPr>
        <p:blipFill rotWithShape="1">
          <a:blip r:embed="rId3">
            <a:alphaModFix/>
          </a:blip>
          <a:srcRect t="11268" b="4257"/>
          <a:stretch/>
        </p:blipFill>
        <p:spPr>
          <a:xfrm>
            <a:off x="400" y="0"/>
            <a:ext cx="9143598" cy="5143498"/>
          </a:xfrm>
          <a:prstGeom prst="rect">
            <a:avLst/>
          </a:prstGeom>
          <a:noFill/>
          <a:ln>
            <a:noFill/>
          </a:ln>
        </p:spPr>
      </p:pic>
      <p:sp>
        <p:nvSpPr>
          <p:cNvPr id="31" name="Shape 31"/>
          <p:cNvSpPr/>
          <p:nvPr/>
        </p:nvSpPr>
        <p:spPr>
          <a:xfrm>
            <a:off x="0" y="1556500"/>
            <a:ext cx="9144000" cy="362100"/>
          </a:xfrm>
          <a:prstGeom prst="rect">
            <a:avLst/>
          </a:prstGeom>
          <a:solidFill>
            <a:srgbClr val="FFF2CC"/>
          </a:solidFill>
          <a:ln w="19050" cap="flat">
            <a:solidFill>
              <a:srgbClr val="FFF2C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solidFill>
                  <a:schemeClr val="accent1"/>
                </a:solidFill>
                <a:latin typeface="Verdana"/>
                <a:ea typeface="Verdana"/>
                <a:cs typeface="Verdana"/>
                <a:sym typeface="Verdana"/>
              </a:rPr>
              <a:t>aka Integrating a Discovery Layer into First-Year Instruction at Whittier College </a:t>
            </a:r>
          </a:p>
        </p:txBody>
      </p:sp>
      <p:sp>
        <p:nvSpPr>
          <p:cNvPr id="32" name="Shape 32"/>
          <p:cNvSpPr/>
          <p:nvPr/>
        </p:nvSpPr>
        <p:spPr>
          <a:xfrm>
            <a:off x="400" y="322725"/>
            <a:ext cx="9144000" cy="1149599"/>
          </a:xfrm>
          <a:prstGeom prst="rect">
            <a:avLst/>
          </a:prstGeom>
          <a:solidFill>
            <a:srgbClr val="FFF2CC"/>
          </a:solidFill>
          <a:ln w="19050" cap="flat">
            <a:solidFill>
              <a:srgbClr val="FFF2C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4800">
                <a:solidFill>
                  <a:schemeClr val="accent1"/>
                </a:solidFill>
                <a:latin typeface="Verdana"/>
                <a:ea typeface="Verdana"/>
                <a:cs typeface="Verdana"/>
                <a:sym typeface="Verdana"/>
              </a:rPr>
              <a:t>EDS in FYE at DUB-C</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0" y="6266"/>
            <a:ext cx="9144000" cy="5137234"/>
          </a:xfrm>
          <a:prstGeom prst="rect">
            <a:avLst/>
          </a:prstGeom>
          <a:noFill/>
          <a:ln>
            <a:noFill/>
          </a:ln>
        </p:spPr>
      </p:pic>
      <p:sp>
        <p:nvSpPr>
          <p:cNvPr id="93" name="Shape 93"/>
          <p:cNvSpPr/>
          <p:nvPr/>
        </p:nvSpPr>
        <p:spPr>
          <a:xfrm>
            <a:off x="-150" y="1379425"/>
            <a:ext cx="9144000" cy="756299"/>
          </a:xfrm>
          <a:prstGeom prst="rect">
            <a:avLst/>
          </a:prstGeom>
          <a:solidFill>
            <a:srgbClr val="FFF2CC"/>
          </a:solidFill>
          <a:ln w="19050" cap="flat">
            <a:solidFill>
              <a:srgbClr val="FFF2C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solidFill>
                  <a:schemeClr val="accent1"/>
                </a:solidFill>
                <a:latin typeface="Verdana"/>
                <a:ea typeface="Verdana"/>
                <a:cs typeface="Verdana"/>
                <a:sym typeface="Verdana"/>
              </a:rPr>
              <a:t>Contextualizing Google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p:cNvPicPr preferRelativeResize="0"/>
          <p:nvPr/>
        </p:nvPicPr>
        <p:blipFill rotWithShape="1">
          <a:blip r:embed="rId3">
            <a:alphaModFix/>
          </a:blip>
          <a:srcRect t="16492"/>
          <a:stretch/>
        </p:blipFill>
        <p:spPr>
          <a:xfrm>
            <a:off x="0" y="1310600"/>
            <a:ext cx="9144000" cy="13658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r="11676"/>
          <a:stretch/>
        </p:blipFill>
        <p:spPr>
          <a:xfrm>
            <a:off x="0" y="0"/>
            <a:ext cx="9143999" cy="5143498"/>
          </a:xfrm>
          <a:prstGeom prst="rect">
            <a:avLst/>
          </a:prstGeom>
          <a:noFill/>
          <a:ln>
            <a:noFill/>
          </a:ln>
        </p:spPr>
      </p:pic>
      <p:sp>
        <p:nvSpPr>
          <p:cNvPr id="104" name="Shape 104"/>
          <p:cNvSpPr/>
          <p:nvPr/>
        </p:nvSpPr>
        <p:spPr>
          <a:xfrm>
            <a:off x="-175" y="1379425"/>
            <a:ext cx="9144000" cy="756299"/>
          </a:xfrm>
          <a:prstGeom prst="rect">
            <a:avLst/>
          </a:prstGeom>
          <a:solidFill>
            <a:srgbClr val="FFF2CC"/>
          </a:solidFill>
          <a:ln w="19050" cap="flat">
            <a:solidFill>
              <a:srgbClr val="FFF2C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solidFill>
                  <a:schemeClr val="accent1"/>
                </a:solidFill>
                <a:latin typeface="Verdana"/>
                <a:ea typeface="Verdana"/>
                <a:cs typeface="Verdana"/>
                <a:sym typeface="Verdana"/>
              </a:rPr>
              <a:t>Guide on the Side[bar]</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8"/>
        <p:cNvGrpSpPr/>
        <p:nvPr/>
      </p:nvGrpSpPr>
      <p:grpSpPr>
        <a:xfrm>
          <a:off x="0" y="0"/>
          <a:ext cx="0" cy="0"/>
          <a:chOff x="0" y="0"/>
          <a:chExt cx="0" cy="0"/>
        </a:xfrm>
      </p:grpSpPr>
      <p:sp>
        <p:nvSpPr>
          <p:cNvPr id="109" name="Shape 109"/>
          <p:cNvSpPr txBox="1"/>
          <p:nvPr/>
        </p:nvSpPr>
        <p:spPr>
          <a:xfrm>
            <a:off x="0" y="2251550"/>
            <a:ext cx="9144000" cy="1444200"/>
          </a:xfrm>
          <a:prstGeom prst="rect">
            <a:avLst/>
          </a:prstGeom>
          <a:noFill/>
          <a:ln>
            <a:noFill/>
          </a:ln>
        </p:spPr>
        <p:txBody>
          <a:bodyPr lIns="91425" tIns="91425" rIns="91425" bIns="91425" anchor="ctr" anchorCtr="0">
            <a:noAutofit/>
          </a:bodyPr>
          <a:lstStyle/>
          <a:p>
            <a:pPr algn="ctr">
              <a:spcBef>
                <a:spcPts val="0"/>
              </a:spcBef>
              <a:buNone/>
            </a:pPr>
            <a:r>
              <a:rPr lang="en" sz="6000" b="1">
                <a:solidFill>
                  <a:srgbClr val="FFFFFF"/>
                </a:solidFill>
                <a:latin typeface="Verdana"/>
                <a:ea typeface="Verdana"/>
                <a:cs typeface="Verdana"/>
                <a:sym typeface="Verdana"/>
              </a:rPr>
              <a:t>“USE DUBSEARCH”</a:t>
            </a:r>
          </a:p>
        </p:txBody>
      </p:sp>
      <p:sp>
        <p:nvSpPr>
          <p:cNvPr id="110" name="Shape 110"/>
          <p:cNvSpPr/>
          <p:nvPr/>
        </p:nvSpPr>
        <p:spPr>
          <a:xfrm>
            <a:off x="125" y="236425"/>
            <a:ext cx="9143699" cy="756299"/>
          </a:xfrm>
          <a:prstGeom prst="rect">
            <a:avLst/>
          </a:prstGeom>
          <a:solidFill>
            <a:srgbClr val="FFF2CC"/>
          </a:solidFill>
          <a:ln w="19050" cap="flat">
            <a:solidFill>
              <a:srgbClr val="FFF2C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b="1">
                <a:solidFill>
                  <a:schemeClr val="accent1"/>
                </a:solidFill>
                <a:latin typeface="Verdana"/>
                <a:ea typeface="Verdana"/>
                <a:cs typeface="Verdana"/>
                <a:sym typeface="Verdana"/>
              </a:rPr>
              <a:t>What are three strategies/tips for doing college-level research?</a:t>
            </a:r>
          </a:p>
        </p:txBody>
      </p:sp>
      <p:sp>
        <p:nvSpPr>
          <p:cNvPr id="111" name="Shape 111"/>
          <p:cNvSpPr txBox="1"/>
          <p:nvPr/>
        </p:nvSpPr>
        <p:spPr>
          <a:xfrm>
            <a:off x="3792725" y="1797812"/>
            <a:ext cx="5351099" cy="332399"/>
          </a:xfrm>
          <a:prstGeom prst="rect">
            <a:avLst/>
          </a:prstGeom>
          <a:noFill/>
          <a:ln>
            <a:noFill/>
          </a:ln>
        </p:spPr>
        <p:txBody>
          <a:bodyPr lIns="91425" tIns="91425" rIns="91425" bIns="91425" anchor="t" anchorCtr="0">
            <a:noAutofit/>
          </a:bodyPr>
          <a:lstStyle/>
          <a:p>
            <a:pPr algn="r">
              <a:spcBef>
                <a:spcPts val="0"/>
              </a:spcBef>
              <a:buNone/>
            </a:pPr>
            <a:r>
              <a:rPr lang="en" b="1">
                <a:solidFill>
                  <a:srgbClr val="FFFFFF"/>
                </a:solidFill>
                <a:latin typeface="Verdana"/>
                <a:ea typeface="Verdana"/>
                <a:cs typeface="Verdana"/>
                <a:sym typeface="Verdana"/>
              </a:rPr>
              <a:t>“Find the hidden internet through dubSearch”</a:t>
            </a:r>
          </a:p>
        </p:txBody>
      </p:sp>
      <p:sp>
        <p:nvSpPr>
          <p:cNvPr id="112" name="Shape 112"/>
          <p:cNvSpPr txBox="1"/>
          <p:nvPr/>
        </p:nvSpPr>
        <p:spPr>
          <a:xfrm>
            <a:off x="55500" y="3730525"/>
            <a:ext cx="5940300" cy="332399"/>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FFFF"/>
                </a:solidFill>
                <a:latin typeface="Verdana"/>
                <a:ea typeface="Verdana"/>
                <a:cs typeface="Verdana"/>
                <a:sym typeface="Verdana"/>
              </a:rPr>
              <a:t>“DubSearch is a great way to find both electronic and physical texts for research”</a:t>
            </a:r>
          </a:p>
        </p:txBody>
      </p:sp>
      <p:sp>
        <p:nvSpPr>
          <p:cNvPr id="113" name="Shape 113"/>
          <p:cNvSpPr txBox="1"/>
          <p:nvPr/>
        </p:nvSpPr>
        <p:spPr>
          <a:xfrm>
            <a:off x="3792725" y="4402450"/>
            <a:ext cx="5351099" cy="332399"/>
          </a:xfrm>
          <a:prstGeom prst="rect">
            <a:avLst/>
          </a:prstGeom>
          <a:noFill/>
          <a:ln>
            <a:noFill/>
          </a:ln>
        </p:spPr>
        <p:txBody>
          <a:bodyPr lIns="91425" tIns="91425" rIns="91425" bIns="91425" anchor="t" anchorCtr="0">
            <a:noAutofit/>
          </a:bodyPr>
          <a:lstStyle/>
          <a:p>
            <a:pPr lvl="0" algn="r" rtl="0">
              <a:spcBef>
                <a:spcPts val="0"/>
              </a:spcBef>
              <a:buNone/>
            </a:pPr>
            <a:r>
              <a:rPr lang="en" b="1">
                <a:solidFill>
                  <a:srgbClr val="FFFFFF"/>
                </a:solidFill>
                <a:latin typeface="Verdana"/>
                <a:ea typeface="Verdana"/>
                <a:cs typeface="Verdana"/>
                <a:sym typeface="Verdana"/>
              </a:rPr>
              <a:t>“DubSearch should be permanent not temporary! It’s so much better!! We need it!!!”</a:t>
            </a:r>
          </a:p>
        </p:txBody>
      </p:sp>
      <p:sp>
        <p:nvSpPr>
          <p:cNvPr id="114" name="Shape 114"/>
          <p:cNvSpPr txBox="1"/>
          <p:nvPr/>
        </p:nvSpPr>
        <p:spPr>
          <a:xfrm>
            <a:off x="0" y="1152875"/>
            <a:ext cx="6525599" cy="332399"/>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FFFF"/>
                </a:solidFill>
                <a:latin typeface="Verdana"/>
                <a:ea typeface="Verdana"/>
                <a:cs typeface="Verdana"/>
                <a:sym typeface="Verdana"/>
              </a:rPr>
              <a:t>“Start by using dubSearch, because it allows you to narrow down your results as you get a better idea of what you want to research”</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6"/>
        <p:cNvGrpSpPr/>
        <p:nvPr/>
      </p:nvGrpSpPr>
      <p:grpSpPr>
        <a:xfrm>
          <a:off x="0" y="0"/>
          <a:ext cx="0" cy="0"/>
          <a:chOff x="0" y="0"/>
          <a:chExt cx="0" cy="0"/>
        </a:xfrm>
      </p:grpSpPr>
      <p:pic>
        <p:nvPicPr>
          <p:cNvPr id="37" name="Shape 37"/>
          <p:cNvPicPr preferRelativeResize="0"/>
          <p:nvPr/>
        </p:nvPicPr>
        <p:blipFill rotWithShape="1">
          <a:blip r:embed="rId3">
            <a:alphaModFix/>
          </a:blip>
          <a:srcRect t="15789"/>
          <a:stretch/>
        </p:blipFill>
        <p:spPr>
          <a:xfrm>
            <a:off x="0" y="0"/>
            <a:ext cx="3081175" cy="2581950"/>
          </a:xfrm>
          <a:prstGeom prst="rect">
            <a:avLst/>
          </a:prstGeom>
          <a:noFill/>
          <a:ln>
            <a:noFill/>
          </a:ln>
        </p:spPr>
      </p:pic>
      <p:pic>
        <p:nvPicPr>
          <p:cNvPr id="38" name="Shape 38"/>
          <p:cNvPicPr preferRelativeResize="0"/>
          <p:nvPr/>
        </p:nvPicPr>
        <p:blipFill rotWithShape="1">
          <a:blip r:embed="rId4">
            <a:alphaModFix/>
          </a:blip>
          <a:srcRect t="6622" b="9442"/>
          <a:stretch/>
        </p:blipFill>
        <p:spPr>
          <a:xfrm>
            <a:off x="3094800" y="0"/>
            <a:ext cx="3081175" cy="2581950"/>
          </a:xfrm>
          <a:prstGeom prst="rect">
            <a:avLst/>
          </a:prstGeom>
          <a:noFill/>
          <a:ln>
            <a:noFill/>
          </a:ln>
        </p:spPr>
      </p:pic>
      <p:pic>
        <p:nvPicPr>
          <p:cNvPr id="39" name="Shape 39"/>
          <p:cNvPicPr preferRelativeResize="0"/>
          <p:nvPr/>
        </p:nvPicPr>
        <p:blipFill rotWithShape="1">
          <a:blip r:embed="rId5">
            <a:alphaModFix/>
          </a:blip>
          <a:srcRect t="12095"/>
          <a:stretch/>
        </p:blipFill>
        <p:spPr>
          <a:xfrm>
            <a:off x="6192364" y="0"/>
            <a:ext cx="2951635" cy="2581950"/>
          </a:xfrm>
          <a:prstGeom prst="rect">
            <a:avLst/>
          </a:prstGeom>
          <a:noFill/>
          <a:ln>
            <a:noFill/>
          </a:ln>
        </p:spPr>
      </p:pic>
      <p:sp>
        <p:nvSpPr>
          <p:cNvPr id="40" name="Shape 40"/>
          <p:cNvSpPr/>
          <p:nvPr/>
        </p:nvSpPr>
        <p:spPr>
          <a:xfrm>
            <a:off x="0" y="1684225"/>
            <a:ext cx="9144000" cy="756299"/>
          </a:xfrm>
          <a:prstGeom prst="rect">
            <a:avLst/>
          </a:prstGeom>
          <a:solidFill>
            <a:srgbClr val="FFF2CC"/>
          </a:solidFill>
          <a:ln w="19050" cap="flat">
            <a:solidFill>
              <a:srgbClr val="FFF2C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a:solidFill>
                  <a:schemeClr val="accent1"/>
                </a:solidFill>
                <a:latin typeface="Verdana"/>
                <a:ea typeface="Verdana"/>
                <a:cs typeface="Verdana"/>
                <a:sym typeface="Verdana"/>
              </a:rPr>
              <a:t>The First-Year Experience at Whittier College</a:t>
            </a:r>
          </a:p>
        </p:txBody>
      </p:sp>
      <p:sp>
        <p:nvSpPr>
          <p:cNvPr id="41" name="Shape 41"/>
          <p:cNvSpPr txBox="1">
            <a:spLocks noGrp="1"/>
          </p:cNvSpPr>
          <p:nvPr>
            <p:ph type="body" idx="1"/>
          </p:nvPr>
        </p:nvSpPr>
        <p:spPr>
          <a:xfrm>
            <a:off x="1773450" y="2768950"/>
            <a:ext cx="6315000" cy="2081699"/>
          </a:xfrm>
          <a:prstGeom prst="rect">
            <a:avLst/>
          </a:prstGeom>
        </p:spPr>
        <p:txBody>
          <a:bodyPr lIns="91425" tIns="91425" rIns="91425" bIns="91425" anchor="ctr" anchorCtr="0">
            <a:noAutofit/>
          </a:bodyPr>
          <a:lstStyle/>
          <a:p>
            <a:pPr lvl="0" rtl="0">
              <a:spcBef>
                <a:spcPts val="0"/>
              </a:spcBef>
              <a:buNone/>
            </a:pPr>
            <a:r>
              <a:rPr lang="en" sz="2200">
                <a:solidFill>
                  <a:srgbClr val="FFFFFF"/>
                </a:solidFill>
                <a:latin typeface="Calibri"/>
                <a:ea typeface="Calibri"/>
                <a:cs typeface="Calibri"/>
                <a:sym typeface="Calibri"/>
              </a:rPr>
              <a:t>INTD 100 College Writing Seminar required</a:t>
            </a:r>
          </a:p>
          <a:p>
            <a:pPr lvl="0" rtl="0">
              <a:spcBef>
                <a:spcPts val="0"/>
              </a:spcBef>
              <a:buNone/>
            </a:pPr>
            <a:r>
              <a:rPr lang="en" sz="2200">
                <a:solidFill>
                  <a:srgbClr val="FFFFFF"/>
                </a:solidFill>
                <a:latin typeface="Calibri"/>
                <a:ea typeface="Calibri"/>
                <a:cs typeface="Calibri"/>
                <a:sym typeface="Calibri"/>
              </a:rPr>
              <a:t>Linked to another course (e.g. PSYC 100)</a:t>
            </a:r>
          </a:p>
          <a:p>
            <a:pPr lvl="0" rtl="0">
              <a:spcBef>
                <a:spcPts val="0"/>
              </a:spcBef>
              <a:buNone/>
            </a:pPr>
            <a:r>
              <a:rPr lang="en" sz="2200">
                <a:solidFill>
                  <a:srgbClr val="FFFFFF"/>
                </a:solidFill>
                <a:latin typeface="Calibri"/>
                <a:ea typeface="Calibri"/>
                <a:cs typeface="Calibri"/>
                <a:sym typeface="Calibri"/>
              </a:rPr>
              <a:t>Same dorms, same peer mentors, same advisors</a:t>
            </a:r>
          </a:p>
          <a:p>
            <a:pPr lvl="0" rtl="0">
              <a:spcBef>
                <a:spcPts val="0"/>
              </a:spcBef>
              <a:buNone/>
            </a:pPr>
            <a:r>
              <a:rPr lang="en" sz="2200">
                <a:solidFill>
                  <a:srgbClr val="FFFFFF"/>
                </a:solidFill>
                <a:latin typeface="Calibri"/>
                <a:ea typeface="Calibri"/>
                <a:cs typeface="Calibri"/>
                <a:sym typeface="Calibri"/>
              </a:rPr>
              <a:t>Fall 2014: 380 FYs in 28 sections (15 cap)</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46" name="Shape 46"/>
          <p:cNvPicPr preferRelativeResize="0"/>
          <p:nvPr/>
        </p:nvPicPr>
        <p:blipFill rotWithShape="1">
          <a:blip r:embed="rId3">
            <a:alphaModFix/>
          </a:blip>
          <a:srcRect l="2862" t="4379" r="2975" b="51339"/>
          <a:stretch/>
        </p:blipFill>
        <p:spPr>
          <a:xfrm>
            <a:off x="0" y="0"/>
            <a:ext cx="9143999" cy="5375099"/>
          </a:xfrm>
          <a:prstGeom prst="rect">
            <a:avLst/>
          </a:prstGeom>
          <a:noFill/>
          <a:ln>
            <a:noFill/>
          </a:ln>
        </p:spPr>
      </p:pic>
      <p:sp>
        <p:nvSpPr>
          <p:cNvPr id="47" name="Shape 47"/>
          <p:cNvSpPr/>
          <p:nvPr/>
        </p:nvSpPr>
        <p:spPr>
          <a:xfrm>
            <a:off x="0" y="1684225"/>
            <a:ext cx="9144000" cy="756299"/>
          </a:xfrm>
          <a:prstGeom prst="rect">
            <a:avLst/>
          </a:prstGeom>
          <a:solidFill>
            <a:srgbClr val="FFF2CC"/>
          </a:solidFill>
          <a:ln w="19050" cap="flat">
            <a:solidFill>
              <a:srgbClr val="FFF2C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a:solidFill>
                  <a:schemeClr val="accent1"/>
                </a:solidFill>
                <a:latin typeface="Verdana"/>
                <a:ea typeface="Verdana"/>
                <a:cs typeface="Verdana"/>
                <a:sym typeface="Verdana"/>
              </a:rPr>
              <a:t>Pre-First Semester Marketing</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Shape 52"/>
          <p:cNvPicPr preferRelativeResize="0"/>
          <p:nvPr/>
        </p:nvPicPr>
        <p:blipFill>
          <a:blip r:embed="rId3">
            <a:alphaModFix/>
          </a:blip>
          <a:stretch>
            <a:fillRect/>
          </a:stretch>
        </p:blipFill>
        <p:spPr>
          <a:xfrm>
            <a:off x="2351550" y="351300"/>
            <a:ext cx="4440900" cy="44409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6"/>
        <p:cNvGrpSpPr/>
        <p:nvPr/>
      </p:nvGrpSpPr>
      <p:grpSpPr>
        <a:xfrm>
          <a:off x="0" y="0"/>
          <a:ext cx="0" cy="0"/>
          <a:chOff x="0" y="0"/>
          <a:chExt cx="0" cy="0"/>
        </a:xfrm>
      </p:grpSpPr>
      <p:pic>
        <p:nvPicPr>
          <p:cNvPr id="57" name="Shape 57"/>
          <p:cNvPicPr preferRelativeResize="0"/>
          <p:nvPr/>
        </p:nvPicPr>
        <p:blipFill>
          <a:blip r:embed="rId3">
            <a:alphaModFix/>
          </a:blip>
          <a:stretch>
            <a:fillRect/>
          </a:stretch>
        </p:blipFill>
        <p:spPr>
          <a:xfrm>
            <a:off x="0" y="0"/>
            <a:ext cx="2304424" cy="2497574"/>
          </a:xfrm>
          <a:prstGeom prst="rect">
            <a:avLst/>
          </a:prstGeom>
          <a:noFill/>
          <a:ln>
            <a:noFill/>
          </a:ln>
        </p:spPr>
      </p:pic>
      <p:pic>
        <p:nvPicPr>
          <p:cNvPr id="58" name="Shape 58"/>
          <p:cNvPicPr preferRelativeResize="0"/>
          <p:nvPr/>
        </p:nvPicPr>
        <p:blipFill rotWithShape="1">
          <a:blip r:embed="rId4">
            <a:alphaModFix/>
          </a:blip>
          <a:srcRect l="3091" r="12213"/>
          <a:stretch/>
        </p:blipFill>
        <p:spPr>
          <a:xfrm>
            <a:off x="0" y="2571950"/>
            <a:ext cx="2304424" cy="2571949"/>
          </a:xfrm>
          <a:prstGeom prst="rect">
            <a:avLst/>
          </a:prstGeom>
          <a:noFill/>
          <a:ln>
            <a:noFill/>
          </a:ln>
        </p:spPr>
      </p:pic>
      <p:pic>
        <p:nvPicPr>
          <p:cNvPr id="59" name="Shape 59"/>
          <p:cNvPicPr preferRelativeResize="0"/>
          <p:nvPr/>
        </p:nvPicPr>
        <p:blipFill rotWithShape="1">
          <a:blip r:embed="rId5">
            <a:alphaModFix/>
          </a:blip>
          <a:srcRect t="21426"/>
          <a:stretch/>
        </p:blipFill>
        <p:spPr>
          <a:xfrm>
            <a:off x="2373050" y="400"/>
            <a:ext cx="6770950" cy="51435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Shape 64"/>
          <p:cNvPicPr preferRelativeResize="0"/>
          <p:nvPr/>
        </p:nvPicPr>
        <p:blipFill rotWithShape="1">
          <a:blip r:embed="rId3">
            <a:alphaModFix/>
          </a:blip>
          <a:srcRect b="9214"/>
          <a:stretch/>
        </p:blipFill>
        <p:spPr>
          <a:xfrm>
            <a:off x="794920" y="0"/>
            <a:ext cx="7554153" cy="51435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pic>
        <p:nvPicPr>
          <p:cNvPr id="69" name="Shape 69"/>
          <p:cNvPicPr preferRelativeResize="0"/>
          <p:nvPr/>
        </p:nvPicPr>
        <p:blipFill rotWithShape="1">
          <a:blip r:embed="rId3">
            <a:alphaModFix/>
          </a:blip>
          <a:srcRect r="38168"/>
          <a:stretch/>
        </p:blipFill>
        <p:spPr>
          <a:xfrm>
            <a:off x="3313425" y="0"/>
            <a:ext cx="2517161" cy="2571950"/>
          </a:xfrm>
          <a:prstGeom prst="rect">
            <a:avLst/>
          </a:prstGeom>
          <a:noFill/>
          <a:ln>
            <a:noFill/>
          </a:ln>
        </p:spPr>
      </p:pic>
      <p:pic>
        <p:nvPicPr>
          <p:cNvPr id="70" name="Shape 70"/>
          <p:cNvPicPr preferRelativeResize="0"/>
          <p:nvPr/>
        </p:nvPicPr>
        <p:blipFill>
          <a:blip r:embed="rId4">
            <a:alphaModFix/>
          </a:blip>
          <a:stretch>
            <a:fillRect/>
          </a:stretch>
        </p:blipFill>
        <p:spPr>
          <a:xfrm>
            <a:off x="-3" y="0"/>
            <a:ext cx="3256703" cy="2571949"/>
          </a:xfrm>
          <a:prstGeom prst="rect">
            <a:avLst/>
          </a:prstGeom>
          <a:noFill/>
          <a:ln>
            <a:noFill/>
          </a:ln>
        </p:spPr>
      </p:pic>
      <p:pic>
        <p:nvPicPr>
          <p:cNvPr id="71" name="Shape 71"/>
          <p:cNvPicPr preferRelativeResize="0"/>
          <p:nvPr/>
        </p:nvPicPr>
        <p:blipFill rotWithShape="1">
          <a:blip r:embed="rId5">
            <a:alphaModFix/>
          </a:blip>
          <a:srcRect l="28000"/>
          <a:stretch/>
        </p:blipFill>
        <p:spPr>
          <a:xfrm>
            <a:off x="5887289" y="0"/>
            <a:ext cx="3291956" cy="2571951"/>
          </a:xfrm>
          <a:prstGeom prst="rect">
            <a:avLst/>
          </a:prstGeom>
          <a:noFill/>
          <a:ln>
            <a:noFill/>
          </a:ln>
        </p:spPr>
      </p:pic>
      <p:sp>
        <p:nvSpPr>
          <p:cNvPr id="72" name="Shape 72"/>
          <p:cNvSpPr/>
          <p:nvPr/>
        </p:nvSpPr>
        <p:spPr>
          <a:xfrm>
            <a:off x="0" y="1684225"/>
            <a:ext cx="9144000" cy="756299"/>
          </a:xfrm>
          <a:prstGeom prst="rect">
            <a:avLst/>
          </a:prstGeom>
          <a:solidFill>
            <a:srgbClr val="FFF2CC"/>
          </a:solidFill>
          <a:ln w="19050" cap="flat">
            <a:solidFill>
              <a:srgbClr val="FFF2C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a:solidFill>
                  <a:schemeClr val="accent1"/>
                </a:solidFill>
                <a:latin typeface="Verdana"/>
                <a:ea typeface="Verdana"/>
                <a:cs typeface="Verdana"/>
                <a:sym typeface="Verdana"/>
              </a:rPr>
              <a:t>Learning Objectives for INTD 100</a:t>
            </a:r>
          </a:p>
        </p:txBody>
      </p:sp>
      <p:sp>
        <p:nvSpPr>
          <p:cNvPr id="73" name="Shape 73"/>
          <p:cNvSpPr txBox="1">
            <a:spLocks noGrp="1"/>
          </p:cNvSpPr>
          <p:nvPr>
            <p:ph type="body" idx="1"/>
          </p:nvPr>
        </p:nvSpPr>
        <p:spPr>
          <a:xfrm>
            <a:off x="796750" y="2768950"/>
            <a:ext cx="8028000" cy="2081699"/>
          </a:xfrm>
          <a:prstGeom prst="rect">
            <a:avLst/>
          </a:prstGeom>
        </p:spPr>
        <p:txBody>
          <a:bodyPr lIns="91425" tIns="91425" rIns="91425" bIns="91425" anchor="ctr" anchorCtr="0">
            <a:noAutofit/>
          </a:bodyPr>
          <a:lstStyle/>
          <a:p>
            <a:pPr rtl="0">
              <a:spcBef>
                <a:spcPts val="0"/>
              </a:spcBef>
              <a:buNone/>
            </a:pPr>
            <a:r>
              <a:rPr lang="en" sz="1800">
                <a:solidFill>
                  <a:srgbClr val="FFFFFF"/>
                </a:solidFill>
                <a:latin typeface="Calibri"/>
                <a:ea typeface="Calibri"/>
                <a:cs typeface="Calibri"/>
                <a:sym typeface="Calibri"/>
              </a:rPr>
              <a:t>Students will be able to form useful questions and strategies for research inquiry.</a:t>
            </a:r>
          </a:p>
          <a:p>
            <a:pPr rtl="0">
              <a:spcBef>
                <a:spcPts val="0"/>
              </a:spcBef>
              <a:buNone/>
            </a:pPr>
            <a:r>
              <a:rPr lang="en" sz="1800">
                <a:solidFill>
                  <a:srgbClr val="FFFFFF"/>
                </a:solidFill>
                <a:latin typeface="Calibri"/>
                <a:ea typeface="Calibri"/>
                <a:cs typeface="Calibri"/>
                <a:sym typeface="Calibri"/>
              </a:rPr>
              <a:t>Students will identify the library/librarians as a source for research help.</a:t>
            </a:r>
          </a:p>
          <a:p>
            <a:pPr lvl="0" rtl="0">
              <a:spcBef>
                <a:spcPts val="0"/>
              </a:spcBef>
              <a:buNone/>
            </a:pPr>
            <a:r>
              <a:rPr lang="en" sz="1800">
                <a:solidFill>
                  <a:srgbClr val="FFFFFF"/>
                </a:solidFill>
                <a:latin typeface="Calibri"/>
                <a:ea typeface="Calibri"/>
                <a:cs typeface="Calibri"/>
                <a:sym typeface="Calibri"/>
              </a:rPr>
              <a:t>Students will be able to articulate the expectations of college-level research.</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3">
            <a:alphaModFix/>
          </a:blip>
          <a:srcRect b="52530"/>
          <a:stretch/>
        </p:blipFill>
        <p:spPr>
          <a:xfrm>
            <a:off x="125" y="-221586"/>
            <a:ext cx="9143999" cy="5365086"/>
          </a:xfrm>
          <a:prstGeom prst="rect">
            <a:avLst/>
          </a:prstGeom>
          <a:noFill/>
          <a:ln>
            <a:noFill/>
          </a:ln>
        </p:spPr>
      </p:pic>
      <p:sp>
        <p:nvSpPr>
          <p:cNvPr id="79" name="Shape 79"/>
          <p:cNvSpPr/>
          <p:nvPr/>
        </p:nvSpPr>
        <p:spPr>
          <a:xfrm>
            <a:off x="125" y="1379425"/>
            <a:ext cx="9143699" cy="756299"/>
          </a:xfrm>
          <a:prstGeom prst="rect">
            <a:avLst/>
          </a:prstGeom>
          <a:solidFill>
            <a:srgbClr val="FFF2CC"/>
          </a:solidFill>
          <a:ln w="19050" cap="flat">
            <a:solidFill>
              <a:srgbClr val="FFF2C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solidFill>
                  <a:schemeClr val="accent1"/>
                </a:solidFill>
                <a:latin typeface="Verdana"/>
                <a:ea typeface="Verdana"/>
                <a:cs typeface="Verdana"/>
                <a:sym typeface="Verdana"/>
              </a:rPr>
              <a:t>Preparing the Mind for Discovery</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l="20488" t="31768" r="7444"/>
          <a:stretch/>
        </p:blipFill>
        <p:spPr>
          <a:xfrm>
            <a:off x="892550" y="502062"/>
            <a:ext cx="7358899" cy="4139374"/>
          </a:xfrm>
          <a:prstGeom prst="rect">
            <a:avLst/>
          </a:prstGeom>
          <a:noFill/>
          <a:ln>
            <a:noFill/>
          </a:ln>
        </p:spPr>
      </p:pic>
      <p:sp>
        <p:nvSpPr>
          <p:cNvPr id="85" name="Shape 85"/>
          <p:cNvSpPr/>
          <p:nvPr/>
        </p:nvSpPr>
        <p:spPr>
          <a:xfrm>
            <a:off x="892550" y="1379425"/>
            <a:ext cx="7359000" cy="756299"/>
          </a:xfrm>
          <a:prstGeom prst="rect">
            <a:avLst/>
          </a:prstGeom>
          <a:solidFill>
            <a:srgbClr val="999999"/>
          </a:solidFill>
          <a:ln>
            <a:noFill/>
          </a:ln>
        </p:spPr>
        <p:txBody>
          <a:bodyPr lIns="91425" tIns="91425" rIns="91425" bIns="91425" anchor="ctr" anchorCtr="0">
            <a:noAutofit/>
          </a:bodyPr>
          <a:lstStyle/>
          <a:p>
            <a:pPr lvl="0" algn="ctr" rtl="0">
              <a:spcBef>
                <a:spcPts val="0"/>
              </a:spcBef>
              <a:buNone/>
            </a:pPr>
            <a:r>
              <a:rPr lang="en" sz="2400">
                <a:latin typeface="Verdana"/>
                <a:ea typeface="Verdana"/>
                <a:cs typeface="Verdana"/>
                <a:sym typeface="Verdana"/>
              </a:rPr>
              <a:t>Research in not about finding answers</a:t>
            </a:r>
          </a:p>
        </p:txBody>
      </p:sp>
      <p:sp>
        <p:nvSpPr>
          <p:cNvPr id="86" name="Shape 86"/>
          <p:cNvSpPr txBox="1"/>
          <p:nvPr/>
        </p:nvSpPr>
        <p:spPr>
          <a:xfrm>
            <a:off x="96375" y="-412375"/>
            <a:ext cx="736199" cy="685799"/>
          </a:xfrm>
          <a:prstGeom prst="rect">
            <a:avLst/>
          </a:prstGeom>
          <a:noFill/>
          <a:ln>
            <a:noFill/>
          </a:ln>
        </p:spPr>
        <p:txBody>
          <a:bodyPr lIns="91425" tIns="91425" rIns="91425" bIns="91425" anchor="t" anchorCtr="0">
            <a:noAutofit/>
          </a:bodyPr>
          <a:lstStyle/>
          <a:p>
            <a:pPr>
              <a:spcBef>
                <a:spcPts val="0"/>
              </a:spcBef>
              <a:buNone/>
            </a:pPr>
            <a:r>
              <a:rPr lang="en" sz="24000"/>
              <a:t>“</a:t>
            </a:r>
          </a:p>
        </p:txBody>
      </p:sp>
      <p:sp>
        <p:nvSpPr>
          <p:cNvPr id="87" name="Shape 87"/>
          <p:cNvSpPr txBox="1"/>
          <p:nvPr/>
        </p:nvSpPr>
        <p:spPr>
          <a:xfrm>
            <a:off x="7854225" y="-412375"/>
            <a:ext cx="736199" cy="685799"/>
          </a:xfrm>
          <a:prstGeom prst="rect">
            <a:avLst/>
          </a:prstGeom>
          <a:noFill/>
          <a:ln>
            <a:noFill/>
          </a:ln>
        </p:spPr>
        <p:txBody>
          <a:bodyPr lIns="91425" tIns="91425" rIns="91425" bIns="91425" anchor="t" anchorCtr="0">
            <a:noAutofit/>
          </a:bodyPr>
          <a:lstStyle/>
          <a:p>
            <a:pPr lvl="0" rtl="0">
              <a:spcBef>
                <a:spcPts val="0"/>
              </a:spcBef>
              <a:buNone/>
            </a:pPr>
            <a:r>
              <a:rPr lang="en" sz="24000"/>
              <a:t>”</a:t>
            </a:r>
          </a:p>
        </p:txBody>
      </p:sp>
    </p:spTree>
  </p:cSld>
  <p:clrMapOvr>
    <a:masterClrMapping/>
  </p:clrMapOvr>
  <p:transition spd="slow">
    <p:cu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quot;/&gt;&lt;property id=&quot;20307&quot; value=&quot;265&quot;/&gt;&lt;/object&gt;&lt;object type=&quot;3&quot; unique_id=&quot;10014&quot;&gt;&lt;property id=&quot;20148&quot; value=&quot;5&quot;/&gt;&lt;property id=&quot;20300&quot; value=&quot;Slide 11&quot;/&gt;&lt;property id=&quot;20307&quot; value=&quot;266&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quot;/&gt;&lt;property id=&quot;20307&quot; value=&quot;268&quot;/&gt;&lt;/object&gt;&lt;/object&gt;&lt;/object&gt;&lt;/database&gt;"/>
  <p:tag name="SECTOMILLISECCONVERTED" val="1"/>
</p:tagLst>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616</Words>
  <Application>Microsoft Office PowerPoint</Application>
  <PresentationFormat>On-screen Show (16:9)</PresentationFormat>
  <Paragraphs>65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simple-light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John</dc:creator>
  <cp:lastModifiedBy>Elisa Slater Acosta</cp:lastModifiedBy>
  <cp:revision>1</cp:revision>
  <dcterms:modified xsi:type="dcterms:W3CDTF">2015-04-27T21:50:34Z</dcterms:modified>
</cp:coreProperties>
</file>