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2" r:id="rId3"/>
    <p:sldId id="279" r:id="rId4"/>
    <p:sldId id="276" r:id="rId5"/>
    <p:sldId id="257" r:id="rId6"/>
    <p:sldId id="263" r:id="rId7"/>
    <p:sldId id="265" r:id="rId8"/>
    <p:sldId id="266" r:id="rId9"/>
    <p:sldId id="267" r:id="rId10"/>
    <p:sldId id="268" r:id="rId11"/>
    <p:sldId id="273" r:id="rId12"/>
    <p:sldId id="274" r:id="rId13"/>
    <p:sldId id="269" r:id="rId14"/>
    <p:sldId id="270" r:id="rId15"/>
    <p:sldId id="271" r:id="rId16"/>
    <p:sldId id="278" r:id="rId17"/>
    <p:sldId id="275" r:id="rId18"/>
    <p:sldId id="272" r:id="rId19"/>
    <p:sldId id="281" r:id="rId20"/>
    <p:sldId id="280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3489" autoAdjust="0"/>
  </p:normalViewPr>
  <p:slideViewPr>
    <p:cSldViewPr>
      <p:cViewPr>
        <p:scale>
          <a:sx n="100" d="100"/>
          <a:sy n="100" d="100"/>
        </p:scale>
        <p:origin x="2504" y="3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33781B-58A7-4D98-9D8C-AC134D199877}" type="datetimeFigureOut">
              <a:rPr lang="en-US" smtClean="0"/>
              <a:t>2/24/17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D2D5E-0FA7-4FCC-A444-1966CB7E3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62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12E2F7-E0B0-438C-A0C7-D78E5E118B21}" type="datetimeFigureOut">
              <a:rPr lang="en-US" smtClean="0"/>
              <a:t>2/24/17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F00351-C315-406A-85AC-108322C10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313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Formative</a:t>
            </a:r>
          </a:p>
          <a:p>
            <a:r>
              <a:rPr lang="en-US" dirty="0" smtClean="0"/>
              <a:t> “Which parts of the instruction went well?” and “Which parts of the instruction need improvement?”    how</a:t>
            </a:r>
            <a:r>
              <a:rPr lang="en-US" baseline="0" dirty="0" smtClean="0"/>
              <a:t> well students succeed on in-class exercises, or noting students’ questions and comments as instruction progresses</a:t>
            </a:r>
            <a:endParaRPr lang="en-US" dirty="0" smtClean="0"/>
          </a:p>
          <a:p>
            <a:endParaRPr lang="en-US" dirty="0" smtClean="0"/>
          </a:p>
          <a:p>
            <a:r>
              <a:rPr lang="en-US" smtClean="0"/>
              <a:t>Summative</a:t>
            </a:r>
          </a:p>
          <a:p>
            <a:r>
              <a:rPr lang="en-US" smtClean="0"/>
              <a:t> </a:t>
            </a:r>
            <a:r>
              <a:rPr lang="en-US" dirty="0" smtClean="0"/>
              <a:t>“Should the instruction in its present form continue?”  Were</a:t>
            </a:r>
            <a:r>
              <a:rPr lang="en-US" baseline="0" dirty="0" smtClean="0"/>
              <a:t> the learning outcomes met?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0351-C315-406A-85AC-108322C101F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0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0351-C315-406A-85AC-108322C101F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30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0351-C315-406A-85AC-108322C101F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67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5317-B443-4D4B-829A-B817424BA009}" type="datetimeFigureOut">
              <a:rPr lang="en-US" smtClean="0"/>
              <a:t>2/24/17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F563-5755-470A-A177-6D1B423721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4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5317-B443-4D4B-829A-B817424BA009}" type="datetimeFigureOut">
              <a:rPr lang="en-US" smtClean="0"/>
              <a:t>2/24/17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F563-5755-470A-A177-6D1B423721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8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5317-B443-4D4B-829A-B817424BA009}" type="datetimeFigureOut">
              <a:rPr lang="en-US" smtClean="0"/>
              <a:t>2/24/17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F563-5755-470A-A177-6D1B423721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8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5317-B443-4D4B-829A-B817424BA009}" type="datetimeFigureOut">
              <a:rPr lang="en-US" smtClean="0"/>
              <a:t>2/24/17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F563-5755-470A-A177-6D1B423721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5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5317-B443-4D4B-829A-B817424BA009}" type="datetimeFigureOut">
              <a:rPr lang="en-US" smtClean="0"/>
              <a:t>2/24/17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F563-5755-470A-A177-6D1B423721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31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5317-B443-4D4B-829A-B817424BA009}" type="datetimeFigureOut">
              <a:rPr lang="en-US" smtClean="0"/>
              <a:t>2/24/17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F563-5755-470A-A177-6D1B423721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52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5317-B443-4D4B-829A-B817424BA009}" type="datetimeFigureOut">
              <a:rPr lang="en-US" smtClean="0"/>
              <a:t>2/24/17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F563-5755-470A-A177-6D1B423721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4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5317-B443-4D4B-829A-B817424BA009}" type="datetimeFigureOut">
              <a:rPr lang="en-US" smtClean="0"/>
              <a:t>2/24/17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F563-5755-470A-A177-6D1B423721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9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5317-B443-4D4B-829A-B817424BA009}" type="datetimeFigureOut">
              <a:rPr lang="en-US" smtClean="0"/>
              <a:t>2/24/17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F563-5755-470A-A177-6D1B423721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80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5317-B443-4D4B-829A-B817424BA009}" type="datetimeFigureOut">
              <a:rPr lang="en-US" smtClean="0"/>
              <a:t>2/24/17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F563-5755-470A-A177-6D1B423721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9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5317-B443-4D4B-829A-B817424BA009}" type="datetimeFigureOut">
              <a:rPr lang="en-US" smtClean="0"/>
              <a:t>2/24/17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F563-5755-470A-A177-6D1B423721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0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C5317-B443-4D4B-829A-B817424BA009}" type="datetimeFigureOut">
              <a:rPr lang="en-US" smtClean="0"/>
              <a:t>2/24/17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FF563-5755-470A-A177-6D1B423721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4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ibguides.lmu.edu/task" TargetMode="External"/><Relationship Id="rId4" Type="http://schemas.openxmlformats.org/officeDocument/2006/relationships/hyperlink" Target="http://libguides.lmu.edu/taskcards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libguides.lmu.edu/RHET100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876800" y="3781425"/>
            <a:ext cx="3352800" cy="65811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1800" dirty="0" smtClean="0"/>
              <a:t>Elisa Acosta</a:t>
            </a:r>
          </a:p>
          <a:p>
            <a:pPr algn="l"/>
            <a:r>
              <a:rPr lang="en-US" sz="1800" dirty="0" smtClean="0"/>
              <a:t>Instruction Coordinator</a:t>
            </a:r>
            <a:endParaRPr lang="en-US" sz="18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057400" y="3781425"/>
            <a:ext cx="2286000" cy="6286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/>
              <a:t>Katherine Donaldson</a:t>
            </a:r>
          </a:p>
          <a:p>
            <a:pPr algn="l"/>
            <a:r>
              <a:rPr lang="en-US" sz="1800" dirty="0" smtClean="0"/>
              <a:t>Librarian-in-Residence</a:t>
            </a:r>
            <a:endParaRPr lang="en-US" sz="1800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371600" y="4419600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Loyola Marymount University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6200" y="666750"/>
            <a:ext cx="89916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/>
                </a:solidFill>
              </a:rPr>
              <a:t>(FORM)ATIVE ASSESSMENT: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USING 			FORMS TO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EVALUATE ACTIVE LEARNING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File:Logo 2013 Goog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64340"/>
            <a:ext cx="1828800" cy="64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4191000" y="3848100"/>
            <a:ext cx="685800" cy="49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&amp;</a:t>
            </a:r>
            <a:endParaRPr lang="en-US" sz="18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68724" y="3276600"/>
            <a:ext cx="860655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56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"/>
          <a:stretch/>
        </p:blipFill>
        <p:spPr>
          <a:xfrm>
            <a:off x="-741" y="665085"/>
            <a:ext cx="9144741" cy="4917648"/>
          </a:xfrm>
        </p:spPr>
      </p:pic>
      <p:sp>
        <p:nvSpPr>
          <p:cNvPr id="5" name="Rectangle 4"/>
          <p:cNvSpPr/>
          <p:nvPr/>
        </p:nvSpPr>
        <p:spPr>
          <a:xfrm>
            <a:off x="1515122" y="5360634"/>
            <a:ext cx="12954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5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472" y="964261"/>
            <a:ext cx="5240528" cy="2492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4" y="0"/>
            <a:ext cx="3160059" cy="68580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9107066">
            <a:off x="3117503" y="2552101"/>
            <a:ext cx="1499098" cy="253091"/>
          </a:xfrm>
          <a:prstGeom prst="rightArrow">
            <a:avLst>
              <a:gd name="adj1" fmla="val 37154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6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0" y="-3659"/>
            <a:ext cx="7761167" cy="3508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76" y="3505201"/>
            <a:ext cx="4156849" cy="2194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836940"/>
            <a:ext cx="3581400" cy="4021060"/>
          </a:xfrm>
          <a:prstGeom prst="rect">
            <a:avLst/>
          </a:prstGeom>
        </p:spPr>
      </p:pic>
      <p:sp>
        <p:nvSpPr>
          <p:cNvPr id="8" name="Bent-Up Arrow 7"/>
          <p:cNvSpPr/>
          <p:nvPr/>
        </p:nvSpPr>
        <p:spPr>
          <a:xfrm rot="5400000">
            <a:off x="4592159" y="5771040"/>
            <a:ext cx="797881" cy="685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Bent-Up Arrow 6"/>
          <p:cNvSpPr/>
          <p:nvPr/>
        </p:nvSpPr>
        <p:spPr>
          <a:xfrm rot="5400000">
            <a:off x="383734" y="3332641"/>
            <a:ext cx="797881" cy="685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8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8244"/>
            <a:ext cx="4648200" cy="3601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08244"/>
            <a:ext cx="4495801" cy="360195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</a:rPr>
              <a:t>RUBRIC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7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76400"/>
            <a:ext cx="4598822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3657600" cy="503052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/>
                </a:solidFill>
              </a:rPr>
              <a:t>CALIBRATION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2" y="0"/>
            <a:ext cx="316464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666" y="152401"/>
            <a:ext cx="5347402" cy="28956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9107066">
            <a:off x="3033892" y="2311850"/>
            <a:ext cx="1499098" cy="253091"/>
          </a:xfrm>
          <a:prstGeom prst="rightArrow">
            <a:avLst>
              <a:gd name="adj1" fmla="val 37154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4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07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4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4503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0"/>
            <a:ext cx="4648200" cy="36019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4"/>
          <a:stretch/>
        </p:blipFill>
        <p:spPr>
          <a:xfrm>
            <a:off x="4495800" y="3491582"/>
            <a:ext cx="4648200" cy="33664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39125" y="304800"/>
            <a:ext cx="714375" cy="647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239125" y="952500"/>
            <a:ext cx="714375" cy="15716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239125" y="2524125"/>
            <a:ext cx="714375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429500" y="3621006"/>
            <a:ext cx="809625" cy="7223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429500" y="4343400"/>
            <a:ext cx="809625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239125" y="5105400"/>
            <a:ext cx="714375" cy="742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239125" y="5848350"/>
            <a:ext cx="714375" cy="295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40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</a:rPr>
              <a:t>NEXT STEPS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pic>
        <p:nvPicPr>
          <p:cNvPr id="1028" name="Picture 4" descr="C:\Users\kdonald1\Downloads\2911339921_3754949c05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08" y="1828800"/>
            <a:ext cx="639579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6608" y="6115050"/>
            <a:ext cx="472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Image by Andreas Levers (Flickr)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5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/>
                </a:solidFill>
              </a:rPr>
              <a:t>LINKS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799" y="1676400"/>
            <a:ext cx="8839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Rhetorical Arts LibGuide</a:t>
            </a:r>
            <a:r>
              <a:rPr lang="en-US" sz="2400" dirty="0"/>
              <a:t>: </a:t>
            </a:r>
            <a:endParaRPr lang="en-US" sz="2400" dirty="0" smtClean="0"/>
          </a:p>
          <a:p>
            <a:pPr lvl="1"/>
            <a:r>
              <a:rPr lang="en-US" sz="2400" dirty="0" smtClean="0">
                <a:solidFill>
                  <a:srgbClr val="0070C0"/>
                </a:solidFill>
                <a:hlinkClick r:id="rId2"/>
              </a:rPr>
              <a:t>http</a:t>
            </a:r>
            <a:r>
              <a:rPr lang="en-US" sz="2400" dirty="0">
                <a:solidFill>
                  <a:srgbClr val="0070C0"/>
                </a:solidFill>
                <a:hlinkClick r:id="rId2"/>
              </a:rPr>
              <a:t>://libguides.lmu.edu/RHET1000 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Google Task Forms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libguides.lmu.edu/task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Task </a:t>
            </a:r>
            <a:r>
              <a:rPr lang="en-US" sz="2400" dirty="0"/>
              <a:t>Cards</a:t>
            </a:r>
            <a:r>
              <a:rPr lang="en-US" sz="2400" dirty="0" smtClean="0"/>
              <a:t>:     </a:t>
            </a:r>
          </a:p>
          <a:p>
            <a:pPr lvl="1"/>
            <a:r>
              <a:rPr lang="en-US" sz="2400" dirty="0" smtClean="0">
                <a:hlinkClick r:id="rId4"/>
              </a:rPr>
              <a:t>http</a:t>
            </a:r>
            <a:r>
              <a:rPr lang="en-US" sz="2400" dirty="0">
                <a:hlinkClick r:id="rId4"/>
              </a:rPr>
              <a:t>://</a:t>
            </a:r>
            <a:r>
              <a:rPr lang="en-US" sz="2400" dirty="0" smtClean="0">
                <a:hlinkClick r:id="rId4"/>
              </a:rPr>
              <a:t>libguides.lmu.edu/taskcards</a:t>
            </a:r>
            <a:endParaRPr lang="en-US" sz="2400" dirty="0" smtClean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563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581400" cy="990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FORMATIVE </a:t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r>
              <a:rPr lang="en-US" sz="3600" b="1" dirty="0" smtClean="0">
                <a:solidFill>
                  <a:schemeClr val="accent1"/>
                </a:solidFill>
              </a:rPr>
              <a:t>ASSESSMENT 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33249" y="304800"/>
            <a:ext cx="37297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600" b="1" dirty="0" smtClean="0">
                <a:solidFill>
                  <a:schemeClr val="accent1"/>
                </a:solidFill>
              </a:rPr>
              <a:t>SUMMATIVE </a:t>
            </a:r>
          </a:p>
          <a:p>
            <a:pPr>
              <a:lnSpc>
                <a:spcPct val="110000"/>
              </a:lnSpc>
            </a:pPr>
            <a:r>
              <a:rPr lang="en-US" sz="3600" b="1" dirty="0" smtClean="0">
                <a:solidFill>
                  <a:schemeClr val="accent1"/>
                </a:solidFill>
              </a:rPr>
              <a:t>ASSESSMENT 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905000"/>
            <a:ext cx="3048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Assessment that takes place during instruction; designed to make continuous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Discussing responses from Google Forms in class; modifying instruction on-the-spot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248275" y="1905000"/>
            <a:ext cx="304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Assessment that takes place once instruction is complete; designed to be a final evaluation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Rubric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248275" y="5791200"/>
            <a:ext cx="2943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Definitions from: </a:t>
            </a:r>
          </a:p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Grassian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E.S.,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&amp; Kaplowitz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J.R. (2001),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Information Literacy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Instruction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New York: Neal-Schuman.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32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QUESTIONS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5857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RHETORICAL ARTS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kdonald1\Downloads\Untitled Infographic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8"/>
          <a:stretch/>
        </p:blipFill>
        <p:spPr bwMode="auto">
          <a:xfrm>
            <a:off x="457200" y="1981199"/>
            <a:ext cx="8131689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65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6781800" cy="397682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ACTIVE LEARNING ACTIVITY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9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LibGuide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57" y="0"/>
            <a:ext cx="7505343" cy="6859238"/>
          </a:xfrm>
        </p:spPr>
      </p:pic>
      <p:sp>
        <p:nvSpPr>
          <p:cNvPr id="5" name="Rectangle 4"/>
          <p:cNvSpPr/>
          <p:nvPr/>
        </p:nvSpPr>
        <p:spPr>
          <a:xfrm>
            <a:off x="1295400" y="1602271"/>
            <a:ext cx="838200" cy="1828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7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376" y="457200"/>
            <a:ext cx="4651996" cy="601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4633422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0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7349986" cy="6858000"/>
          </a:xfrm>
        </p:spPr>
      </p:pic>
    </p:spTree>
    <p:extLst>
      <p:ext uri="{BB962C8B-B14F-4D97-AF65-F5344CB8AC3E}">
        <p14:creationId xmlns:p14="http://schemas.microsoft.com/office/powerpoint/2010/main" val="274066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676" y="0"/>
            <a:ext cx="3221524" cy="6858000"/>
          </a:xfrm>
        </p:spPr>
      </p:pic>
    </p:spTree>
    <p:extLst>
      <p:ext uri="{BB962C8B-B14F-4D97-AF65-F5344CB8AC3E}">
        <p14:creationId xmlns:p14="http://schemas.microsoft.com/office/powerpoint/2010/main" val="294791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357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1098D2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183</Words>
  <Application>Microsoft Macintosh PowerPoint</Application>
  <PresentationFormat>On-screen Show (4:3)</PresentationFormat>
  <Paragraphs>43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FORMATIVE  ASSESSMENT </vt:lpstr>
      <vt:lpstr>RHETORICAL ARTS</vt:lpstr>
      <vt:lpstr>ACTIVE LEARNING ACTIVITY</vt:lpstr>
      <vt:lpstr>Course LibGuide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RUBRIC</vt:lpstr>
      <vt:lpstr>PowerPoint Presentation</vt:lpstr>
      <vt:lpstr>PowerPoint Presentation</vt:lpstr>
      <vt:lpstr>PowerPoint Presentation</vt:lpstr>
      <vt:lpstr>PowerPoint Presentation</vt:lpstr>
      <vt:lpstr>NEXT STEPS</vt:lpstr>
      <vt:lpstr>PowerPoint Presentation</vt:lpstr>
      <vt:lpstr>QUESTIONS</vt:lpstr>
    </vt:vector>
  </TitlesOfParts>
  <Company>Loyola Marymount University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(Form)ative Assessment: Using Google Forms to Evaluate Active Learning</dc:title>
  <dc:creator>Elisa Slater Acosta</dc:creator>
  <cp:lastModifiedBy>Elisa Acosta</cp:lastModifiedBy>
  <cp:revision>67</cp:revision>
  <cp:lastPrinted>2015-03-20T16:45:23Z</cp:lastPrinted>
  <dcterms:created xsi:type="dcterms:W3CDTF">2015-03-13T19:56:20Z</dcterms:created>
  <dcterms:modified xsi:type="dcterms:W3CDTF">2017-02-25T04:45:59Z</dcterms:modified>
</cp:coreProperties>
</file>