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3" r:id="rId11"/>
    <p:sldId id="276" r:id="rId12"/>
    <p:sldId id="275" r:id="rId13"/>
    <p:sldId id="274" r:id="rId14"/>
    <p:sldId id="272" r:id="rId15"/>
    <p:sldId id="316" r:id="rId16"/>
    <p:sldId id="317" r:id="rId17"/>
    <p:sldId id="318" r:id="rId18"/>
    <p:sldId id="319" r:id="rId19"/>
    <p:sldId id="277" r:id="rId20"/>
    <p:sldId id="282" r:id="rId21"/>
    <p:sldId id="284" r:id="rId22"/>
    <p:sldId id="283" r:id="rId23"/>
    <p:sldId id="281" r:id="rId24"/>
    <p:sldId id="287" r:id="rId25"/>
    <p:sldId id="288" r:id="rId26"/>
    <p:sldId id="285" r:id="rId27"/>
    <p:sldId id="289" r:id="rId28"/>
    <p:sldId id="290" r:id="rId29"/>
    <p:sldId id="291" r:id="rId30"/>
    <p:sldId id="286" r:id="rId31"/>
    <p:sldId id="293" r:id="rId32"/>
    <p:sldId id="320" r:id="rId33"/>
    <p:sldId id="294" r:id="rId34"/>
    <p:sldId id="292" r:id="rId35"/>
    <p:sldId id="296" r:id="rId36"/>
    <p:sldId id="297" r:id="rId37"/>
    <p:sldId id="299" r:id="rId38"/>
    <p:sldId id="298" r:id="rId39"/>
    <p:sldId id="300" r:id="rId40"/>
    <p:sldId id="301" r:id="rId41"/>
    <p:sldId id="308" r:id="rId42"/>
    <p:sldId id="307" r:id="rId43"/>
    <p:sldId id="306" r:id="rId44"/>
    <p:sldId id="305" r:id="rId45"/>
    <p:sldId id="304" r:id="rId46"/>
    <p:sldId id="303" r:id="rId47"/>
    <p:sldId id="264" r:id="rId48"/>
    <p:sldId id="302" r:id="rId49"/>
    <p:sldId id="309" r:id="rId50"/>
    <p:sldId id="311" r:id="rId51"/>
    <p:sldId id="310" r:id="rId52"/>
    <p:sldId id="312" r:id="rId53"/>
    <p:sldId id="313" r:id="rId54"/>
    <p:sldId id="314" r:id="rId55"/>
    <p:sldId id="315" r:id="rId56"/>
    <p:sldId id="26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5AEF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928" autoAdjust="0"/>
    <p:restoredTop sz="95229" autoAdjust="0"/>
  </p:normalViewPr>
  <p:slideViewPr>
    <p:cSldViewPr>
      <p:cViewPr>
        <p:scale>
          <a:sx n="100" d="100"/>
          <a:sy n="100" d="100"/>
        </p:scale>
        <p:origin x="-61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944D3-07D4-44B2-BBCB-80D46B8E6621}" type="doc">
      <dgm:prSet loTypeId="urn:microsoft.com/office/officeart/2005/8/layout/bList2#1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B347300-FFD7-474D-A2BD-A5A654BDDA53}">
      <dgm:prSet phldrT="[Text]" custT="1"/>
      <dgm:spPr/>
      <dgm:t>
        <a:bodyPr/>
        <a:lstStyle/>
        <a:p>
          <a:pPr marL="457200" indent="0" algn="l">
            <a:lnSpc>
              <a:spcPct val="100000"/>
            </a:lnSpc>
            <a:spcAft>
              <a:spcPts val="1200"/>
            </a:spcAft>
          </a:pPr>
          <a:r>
            <a:rPr lang="en-US" sz="2800" b="1" dirty="0" smtClean="0">
              <a:latin typeface="Arial" pitchFamily="34" charset="0"/>
              <a:cs typeface="Arial" pitchFamily="34" charset="0"/>
            </a:rPr>
            <a:t>Visual &amp; Technical Elements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D066ADAB-E2A3-4B17-8325-C363CA522127}" type="parTrans" cxnId="{87EC16C7-9BB2-467A-A6C3-1C17B4B5D3F5}">
      <dgm:prSet/>
      <dgm:spPr/>
      <dgm:t>
        <a:bodyPr/>
        <a:lstStyle/>
        <a:p>
          <a:endParaRPr lang="en-US"/>
        </a:p>
      </dgm:t>
    </dgm:pt>
    <dgm:pt modelId="{F12E03A1-2C44-481E-898E-7FABA237035E}" type="sibTrans" cxnId="{87EC16C7-9BB2-467A-A6C3-1C17B4B5D3F5}">
      <dgm:prSet/>
      <dgm:spPr/>
      <dgm:t>
        <a:bodyPr/>
        <a:lstStyle/>
        <a:p>
          <a:endParaRPr lang="en-US"/>
        </a:p>
      </dgm:t>
    </dgm:pt>
    <dgm:pt modelId="{556CBD1D-CE2B-4637-99B6-793034EFE2AD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User Control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09D5897-68AB-47A4-8BEF-46E0DE177238}" type="parTrans" cxnId="{66EEBEAD-3CB9-40BE-9935-3D9FD247DA82}">
      <dgm:prSet/>
      <dgm:spPr/>
      <dgm:t>
        <a:bodyPr/>
        <a:lstStyle/>
        <a:p>
          <a:endParaRPr lang="en-US"/>
        </a:p>
      </dgm:t>
    </dgm:pt>
    <dgm:pt modelId="{F7F0F460-4061-4D12-A2C5-353ADE18DB01}" type="sibTrans" cxnId="{66EEBEAD-3CB9-40BE-9935-3D9FD247DA82}">
      <dgm:prSet/>
      <dgm:spPr/>
      <dgm:t>
        <a:bodyPr/>
        <a:lstStyle/>
        <a:p>
          <a:endParaRPr lang="en-US"/>
        </a:p>
      </dgm:t>
    </dgm:pt>
    <dgm:pt modelId="{ED76B3B7-A486-4CB1-8DF5-1421D735230C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Visual Clarity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5B4E9E0-6DF2-45D1-B0A0-3AA41F4B8DFF}" type="parTrans" cxnId="{95B87DAC-2020-4B1B-B92E-E1B0E49F7A77}">
      <dgm:prSet/>
      <dgm:spPr/>
      <dgm:t>
        <a:bodyPr/>
        <a:lstStyle/>
        <a:p>
          <a:endParaRPr lang="en-US"/>
        </a:p>
      </dgm:t>
    </dgm:pt>
    <dgm:pt modelId="{B29A0A7B-54E6-4347-B114-59AC0B0168D2}" type="sibTrans" cxnId="{95B87DAC-2020-4B1B-B92E-E1B0E49F7A77}">
      <dgm:prSet/>
      <dgm:spPr/>
      <dgm:t>
        <a:bodyPr/>
        <a:lstStyle/>
        <a:p>
          <a:endParaRPr lang="en-US"/>
        </a:p>
      </dgm:t>
    </dgm:pt>
    <dgm:pt modelId="{EA2CA55D-CCC9-4F81-9AF9-59CFC30D8C1B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Information Clarity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33FB9063-E85A-4B49-8368-E2E34B404654}" type="parTrans" cxnId="{5CA4DA82-0E1B-491A-B87B-C4EC401BF616}">
      <dgm:prSet/>
      <dgm:spPr/>
      <dgm:t>
        <a:bodyPr/>
        <a:lstStyle/>
        <a:p>
          <a:endParaRPr lang="en-US"/>
        </a:p>
      </dgm:t>
    </dgm:pt>
    <dgm:pt modelId="{03488357-2C13-41C6-A24B-591972C3A160}" type="sibTrans" cxnId="{5CA4DA82-0E1B-491A-B87B-C4EC401BF616}">
      <dgm:prSet/>
      <dgm:spPr/>
      <dgm:t>
        <a:bodyPr/>
        <a:lstStyle/>
        <a:p>
          <a:endParaRPr lang="en-US"/>
        </a:p>
      </dgm:t>
    </dgm:pt>
    <dgm:pt modelId="{66E3C999-2D8A-4E3F-995C-ECEBDB5B49F9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Clear Navigation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6485525C-8DFA-4D3D-A39B-DF382CF01BAD}" type="parTrans" cxnId="{08A3384C-0D7A-4660-939C-719C697D5F3D}">
      <dgm:prSet/>
      <dgm:spPr/>
      <dgm:t>
        <a:bodyPr/>
        <a:lstStyle/>
        <a:p>
          <a:endParaRPr lang="en-US"/>
        </a:p>
      </dgm:t>
    </dgm:pt>
    <dgm:pt modelId="{623FE963-BD76-4A51-BEDD-751CA8DDC72D}" type="sibTrans" cxnId="{08A3384C-0D7A-4660-939C-719C697D5F3D}">
      <dgm:prSet/>
      <dgm:spPr/>
      <dgm:t>
        <a:bodyPr/>
        <a:lstStyle/>
        <a:p>
          <a:endParaRPr lang="en-US"/>
        </a:p>
      </dgm:t>
    </dgm:pt>
    <dgm:pt modelId="{87AFBC4E-69B4-40DB-9347-28F8734F0324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Accessibility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3468550C-E145-4393-AD7A-189054E34E72}" type="parTrans" cxnId="{6356E752-D47B-4081-BF02-0E14E479DC91}">
      <dgm:prSet/>
      <dgm:spPr/>
      <dgm:t>
        <a:bodyPr/>
        <a:lstStyle/>
        <a:p>
          <a:endParaRPr lang="en-US"/>
        </a:p>
      </dgm:t>
    </dgm:pt>
    <dgm:pt modelId="{F9B02C42-AD7B-47EC-979C-B4CEAE10845D}" type="sibTrans" cxnId="{6356E752-D47B-4081-BF02-0E14E479DC91}">
      <dgm:prSet/>
      <dgm:spPr/>
      <dgm:t>
        <a:bodyPr/>
        <a:lstStyle/>
        <a:p>
          <a:endParaRPr lang="en-US"/>
        </a:p>
      </dgm:t>
    </dgm:pt>
    <dgm:pt modelId="{D68C91C5-CBE3-4FC3-852D-824A8B9228C4}">
      <dgm:prSet phldrT="[Text]" custT="1"/>
      <dgm:spPr/>
      <dgm:t>
        <a:bodyPr lIns="91440" tIns="13716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Technical Considerations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33D0E60A-D940-4DA3-BC9C-F479C2634027}" type="parTrans" cxnId="{F069F304-78FD-47E3-9DD0-2BEECB534915}">
      <dgm:prSet/>
      <dgm:spPr/>
      <dgm:t>
        <a:bodyPr/>
        <a:lstStyle/>
        <a:p>
          <a:endParaRPr lang="en-US"/>
        </a:p>
      </dgm:t>
    </dgm:pt>
    <dgm:pt modelId="{5C92BDA3-0494-4510-A12B-541CDB868142}" type="sibTrans" cxnId="{F069F304-78FD-47E3-9DD0-2BEECB534915}">
      <dgm:prSet/>
      <dgm:spPr/>
      <dgm:t>
        <a:bodyPr/>
        <a:lstStyle/>
        <a:p>
          <a:endParaRPr lang="en-US"/>
        </a:p>
      </dgm:t>
    </dgm:pt>
    <dgm:pt modelId="{BCFF3D38-8CAC-47FE-85C8-5EA013A728EA}" type="pres">
      <dgm:prSet presAssocID="{853944D3-07D4-44B2-BBCB-80D46B8E66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41C464-F233-4D91-A73A-D403DCA171A3}" type="pres">
      <dgm:prSet presAssocID="{4B347300-FFD7-474D-A2BD-A5A654BDDA53}" presName="compNode" presStyleCnt="0"/>
      <dgm:spPr/>
      <dgm:t>
        <a:bodyPr/>
        <a:lstStyle/>
        <a:p>
          <a:endParaRPr lang="en-US"/>
        </a:p>
      </dgm:t>
    </dgm:pt>
    <dgm:pt modelId="{A20AB310-297B-422A-91EE-58995DBF40DC}" type="pres">
      <dgm:prSet presAssocID="{4B347300-FFD7-474D-A2BD-A5A654BDDA53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7D2CF-BCA2-419B-A7DC-8914EB99C6A9}" type="pres">
      <dgm:prSet presAssocID="{4B347300-FFD7-474D-A2BD-A5A654BDDA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EE461-C584-4C4B-BE5C-994850188C33}" type="pres">
      <dgm:prSet presAssocID="{4B347300-FFD7-474D-A2BD-A5A654BDDA53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172AE60A-9F96-41AA-BFA1-77375E22FFFA}" type="pres">
      <dgm:prSet presAssocID="{4B347300-FFD7-474D-A2BD-A5A654BDDA53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</dgm:ptLst>
  <dgm:cxnLst>
    <dgm:cxn modelId="{A18D6DC9-6933-4D23-9007-D4B8CF9CCAA9}" type="presOf" srcId="{ED76B3B7-A486-4CB1-8DF5-1421D735230C}" destId="{A20AB310-297B-422A-91EE-58995DBF40DC}" srcOrd="0" destOrd="1" presId="urn:microsoft.com/office/officeart/2005/8/layout/bList2#1"/>
    <dgm:cxn modelId="{2FA7EA31-68F1-492F-8F98-AF81AB54D717}" type="presOf" srcId="{4B347300-FFD7-474D-A2BD-A5A654BDDA53}" destId="{258EE461-C584-4C4B-BE5C-994850188C33}" srcOrd="1" destOrd="0" presId="urn:microsoft.com/office/officeart/2005/8/layout/bList2#1"/>
    <dgm:cxn modelId="{66EEBEAD-3CB9-40BE-9935-3D9FD247DA82}" srcId="{4B347300-FFD7-474D-A2BD-A5A654BDDA53}" destId="{556CBD1D-CE2B-4637-99B6-793034EFE2AD}" srcOrd="0" destOrd="0" parTransId="{909D5897-68AB-47A4-8BEF-46E0DE177238}" sibTransId="{F7F0F460-4061-4D12-A2C5-353ADE18DB01}"/>
    <dgm:cxn modelId="{6634B568-988E-4B93-AC1E-E849FC55D905}" type="presOf" srcId="{87AFBC4E-69B4-40DB-9347-28F8734F0324}" destId="{A20AB310-297B-422A-91EE-58995DBF40DC}" srcOrd="0" destOrd="4" presId="urn:microsoft.com/office/officeart/2005/8/layout/bList2#1"/>
    <dgm:cxn modelId="{5CA4DA82-0E1B-491A-B87B-C4EC401BF616}" srcId="{4B347300-FFD7-474D-A2BD-A5A654BDDA53}" destId="{EA2CA55D-CCC9-4F81-9AF9-59CFC30D8C1B}" srcOrd="2" destOrd="0" parTransId="{33FB9063-E85A-4B49-8368-E2E34B404654}" sibTransId="{03488357-2C13-41C6-A24B-591972C3A160}"/>
    <dgm:cxn modelId="{6F250EC9-41F7-4C5D-ACB7-174914F86AB3}" type="presOf" srcId="{EA2CA55D-CCC9-4F81-9AF9-59CFC30D8C1B}" destId="{A20AB310-297B-422A-91EE-58995DBF40DC}" srcOrd="0" destOrd="2" presId="urn:microsoft.com/office/officeart/2005/8/layout/bList2#1"/>
    <dgm:cxn modelId="{87EC16C7-9BB2-467A-A6C3-1C17B4B5D3F5}" srcId="{853944D3-07D4-44B2-BBCB-80D46B8E6621}" destId="{4B347300-FFD7-474D-A2BD-A5A654BDDA53}" srcOrd="0" destOrd="0" parTransId="{D066ADAB-E2A3-4B17-8325-C363CA522127}" sibTransId="{F12E03A1-2C44-481E-898E-7FABA237035E}"/>
    <dgm:cxn modelId="{73F68558-013B-4C07-A302-B42186CA9117}" type="presOf" srcId="{D68C91C5-CBE3-4FC3-852D-824A8B9228C4}" destId="{A20AB310-297B-422A-91EE-58995DBF40DC}" srcOrd="0" destOrd="5" presId="urn:microsoft.com/office/officeart/2005/8/layout/bList2#1"/>
    <dgm:cxn modelId="{F30B15D3-8490-48E8-9083-3135051FF214}" type="presOf" srcId="{556CBD1D-CE2B-4637-99B6-793034EFE2AD}" destId="{A20AB310-297B-422A-91EE-58995DBF40DC}" srcOrd="0" destOrd="0" presId="urn:microsoft.com/office/officeart/2005/8/layout/bList2#1"/>
    <dgm:cxn modelId="{4C1F9FF0-FA1A-45BE-8063-A2F17EF2576E}" type="presOf" srcId="{853944D3-07D4-44B2-BBCB-80D46B8E6621}" destId="{BCFF3D38-8CAC-47FE-85C8-5EA013A728EA}" srcOrd="0" destOrd="0" presId="urn:microsoft.com/office/officeart/2005/8/layout/bList2#1"/>
    <dgm:cxn modelId="{6356E752-D47B-4081-BF02-0E14E479DC91}" srcId="{4B347300-FFD7-474D-A2BD-A5A654BDDA53}" destId="{87AFBC4E-69B4-40DB-9347-28F8734F0324}" srcOrd="4" destOrd="0" parTransId="{3468550C-E145-4393-AD7A-189054E34E72}" sibTransId="{F9B02C42-AD7B-47EC-979C-B4CEAE10845D}"/>
    <dgm:cxn modelId="{95B87DAC-2020-4B1B-B92E-E1B0E49F7A77}" srcId="{4B347300-FFD7-474D-A2BD-A5A654BDDA53}" destId="{ED76B3B7-A486-4CB1-8DF5-1421D735230C}" srcOrd="1" destOrd="0" parTransId="{E5B4E9E0-6DF2-45D1-B0A0-3AA41F4B8DFF}" sibTransId="{B29A0A7B-54E6-4347-B114-59AC0B0168D2}"/>
    <dgm:cxn modelId="{F069F304-78FD-47E3-9DD0-2BEECB534915}" srcId="{4B347300-FFD7-474D-A2BD-A5A654BDDA53}" destId="{D68C91C5-CBE3-4FC3-852D-824A8B9228C4}" srcOrd="5" destOrd="0" parTransId="{33D0E60A-D940-4DA3-BC9C-F479C2634027}" sibTransId="{5C92BDA3-0494-4510-A12B-541CDB868142}"/>
    <dgm:cxn modelId="{08A3384C-0D7A-4660-939C-719C697D5F3D}" srcId="{4B347300-FFD7-474D-A2BD-A5A654BDDA53}" destId="{66E3C999-2D8A-4E3F-995C-ECEBDB5B49F9}" srcOrd="3" destOrd="0" parTransId="{6485525C-8DFA-4D3D-A39B-DF382CF01BAD}" sibTransId="{623FE963-BD76-4A51-BEDD-751CA8DDC72D}"/>
    <dgm:cxn modelId="{C35E4AAE-D3B4-4DBE-9AAE-3DC988C3954D}" type="presOf" srcId="{66E3C999-2D8A-4E3F-995C-ECEBDB5B49F9}" destId="{A20AB310-297B-422A-91EE-58995DBF40DC}" srcOrd="0" destOrd="3" presId="urn:microsoft.com/office/officeart/2005/8/layout/bList2#1"/>
    <dgm:cxn modelId="{733B798C-F83D-4183-82D3-1BE754709879}" type="presOf" srcId="{4B347300-FFD7-474D-A2BD-A5A654BDDA53}" destId="{D287D2CF-BCA2-419B-A7DC-8914EB99C6A9}" srcOrd="0" destOrd="0" presId="urn:microsoft.com/office/officeart/2005/8/layout/bList2#1"/>
    <dgm:cxn modelId="{161982D4-CC39-43B8-9A69-56F5827A5669}" type="presParOf" srcId="{BCFF3D38-8CAC-47FE-85C8-5EA013A728EA}" destId="{5B41C464-F233-4D91-A73A-D403DCA171A3}" srcOrd="0" destOrd="0" presId="urn:microsoft.com/office/officeart/2005/8/layout/bList2#1"/>
    <dgm:cxn modelId="{5B10C41D-1195-41E5-859C-60CAB037FD32}" type="presParOf" srcId="{5B41C464-F233-4D91-A73A-D403DCA171A3}" destId="{A20AB310-297B-422A-91EE-58995DBF40DC}" srcOrd="0" destOrd="0" presId="urn:microsoft.com/office/officeart/2005/8/layout/bList2#1"/>
    <dgm:cxn modelId="{E24F823E-93ED-466A-B04F-A8CF8FAE7673}" type="presParOf" srcId="{5B41C464-F233-4D91-A73A-D403DCA171A3}" destId="{D287D2CF-BCA2-419B-A7DC-8914EB99C6A9}" srcOrd="1" destOrd="0" presId="urn:microsoft.com/office/officeart/2005/8/layout/bList2#1"/>
    <dgm:cxn modelId="{0F612772-241D-41AE-9F78-C400F8949D87}" type="presParOf" srcId="{5B41C464-F233-4D91-A73A-D403DCA171A3}" destId="{258EE461-C584-4C4B-BE5C-994850188C33}" srcOrd="2" destOrd="0" presId="urn:microsoft.com/office/officeart/2005/8/layout/bList2#1"/>
    <dgm:cxn modelId="{2F4A8455-671C-4225-A6D1-9BA0D656AE0E}" type="presParOf" srcId="{5B41C464-F233-4D91-A73A-D403DCA171A3}" destId="{172AE60A-9F96-41AA-BFA1-77375E22FFF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944D3-07D4-44B2-BBCB-80D46B8E6621}" type="doc">
      <dgm:prSet loTypeId="urn:microsoft.com/office/officeart/2005/8/layout/bList2#1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B347300-FFD7-474D-A2BD-A5A654BDDA53}">
      <dgm:prSet phldrT="[Text]" custT="1"/>
      <dgm:spPr/>
      <dgm:t>
        <a:bodyPr/>
        <a:lstStyle/>
        <a:p>
          <a:pPr marL="457200" indent="0" algn="l">
            <a:lnSpc>
              <a:spcPct val="100000"/>
            </a:lnSpc>
            <a:spcAft>
              <a:spcPts val="1200"/>
            </a:spcAft>
          </a:pPr>
          <a:r>
            <a:rPr lang="en-US" sz="2600" b="1" dirty="0" smtClean="0">
              <a:latin typeface="Arial" pitchFamily="34" charset="0"/>
              <a:cs typeface="Arial" pitchFamily="34" charset="0"/>
            </a:rPr>
            <a:t>Pedagogy </a:t>
          </a:r>
          <a:br>
            <a:rPr lang="en-US" sz="2600" b="1" dirty="0" smtClean="0">
              <a:latin typeface="Arial" pitchFamily="34" charset="0"/>
              <a:cs typeface="Arial" pitchFamily="34" charset="0"/>
            </a:rPr>
          </a:br>
          <a:r>
            <a:rPr lang="en-US" sz="2600" b="1" dirty="0" smtClean="0">
              <a:latin typeface="Arial" pitchFamily="34" charset="0"/>
              <a:cs typeface="Arial" pitchFamily="34" charset="0"/>
            </a:rPr>
            <a:t>for Online Instruction</a:t>
          </a:r>
          <a:endParaRPr lang="en-US" sz="2600" b="1" dirty="0">
            <a:latin typeface="Arial" pitchFamily="34" charset="0"/>
            <a:cs typeface="Arial" pitchFamily="34" charset="0"/>
          </a:endParaRPr>
        </a:p>
      </dgm:t>
    </dgm:pt>
    <dgm:pt modelId="{D066ADAB-E2A3-4B17-8325-C363CA522127}" type="parTrans" cxnId="{87EC16C7-9BB2-467A-A6C3-1C17B4B5D3F5}">
      <dgm:prSet/>
      <dgm:spPr/>
      <dgm:t>
        <a:bodyPr/>
        <a:lstStyle/>
        <a:p>
          <a:endParaRPr lang="en-US"/>
        </a:p>
      </dgm:t>
    </dgm:pt>
    <dgm:pt modelId="{F12E03A1-2C44-481E-898E-7FABA237035E}" type="sibTrans" cxnId="{87EC16C7-9BB2-467A-A6C3-1C17B4B5D3F5}">
      <dgm:prSet/>
      <dgm:spPr/>
      <dgm:t>
        <a:bodyPr/>
        <a:lstStyle/>
        <a:p>
          <a:endParaRPr lang="en-US"/>
        </a:p>
      </dgm:t>
    </dgm:pt>
    <dgm:pt modelId="{556CBD1D-CE2B-4637-99B6-793034EFE2AD}">
      <dgm:prSet phldrT="[Text]" custT="1"/>
      <dgm:spPr/>
      <dgm:t>
        <a:bodyPr lIns="91440" tIns="27432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Planning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909D5897-68AB-47A4-8BEF-46E0DE177238}" type="parTrans" cxnId="{66EEBEAD-3CB9-40BE-9935-3D9FD247DA82}">
      <dgm:prSet/>
      <dgm:spPr/>
      <dgm:t>
        <a:bodyPr/>
        <a:lstStyle/>
        <a:p>
          <a:endParaRPr lang="en-US"/>
        </a:p>
      </dgm:t>
    </dgm:pt>
    <dgm:pt modelId="{F7F0F460-4061-4D12-A2C5-353ADE18DB01}" type="sibTrans" cxnId="{66EEBEAD-3CB9-40BE-9935-3D9FD247DA82}">
      <dgm:prSet/>
      <dgm:spPr/>
      <dgm:t>
        <a:bodyPr/>
        <a:lstStyle/>
        <a:p>
          <a:endParaRPr lang="en-US"/>
        </a:p>
      </dgm:t>
    </dgm:pt>
    <dgm:pt modelId="{ED76B3B7-A486-4CB1-8DF5-1421D735230C}">
      <dgm:prSet phldrT="[Text]" custT="1"/>
      <dgm:spPr/>
      <dgm:t>
        <a:bodyPr lIns="91440" tIns="27432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Embedding Communication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5B4E9E0-6DF2-45D1-B0A0-3AA41F4B8DFF}" type="parTrans" cxnId="{95B87DAC-2020-4B1B-B92E-E1B0E49F7A77}">
      <dgm:prSet/>
      <dgm:spPr/>
      <dgm:t>
        <a:bodyPr/>
        <a:lstStyle/>
        <a:p>
          <a:endParaRPr lang="en-US"/>
        </a:p>
      </dgm:t>
    </dgm:pt>
    <dgm:pt modelId="{B29A0A7B-54E6-4347-B114-59AC0B0168D2}" type="sibTrans" cxnId="{95B87DAC-2020-4B1B-B92E-E1B0E49F7A77}">
      <dgm:prSet/>
      <dgm:spPr/>
      <dgm:t>
        <a:bodyPr/>
        <a:lstStyle/>
        <a:p>
          <a:endParaRPr lang="en-US"/>
        </a:p>
      </dgm:t>
    </dgm:pt>
    <dgm:pt modelId="{EA2CA55D-CCC9-4F81-9AF9-59CFC30D8C1B}">
      <dgm:prSet phldrT="[Text]" custT="1"/>
      <dgm:spPr/>
      <dgm:t>
        <a:bodyPr lIns="91440" tIns="27432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Instruction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33FB9063-E85A-4B49-8368-E2E34B404654}" type="parTrans" cxnId="{5CA4DA82-0E1B-491A-B87B-C4EC401BF616}">
      <dgm:prSet/>
      <dgm:spPr/>
      <dgm:t>
        <a:bodyPr/>
        <a:lstStyle/>
        <a:p>
          <a:endParaRPr lang="en-US"/>
        </a:p>
      </dgm:t>
    </dgm:pt>
    <dgm:pt modelId="{03488357-2C13-41C6-A24B-591972C3A160}" type="sibTrans" cxnId="{5CA4DA82-0E1B-491A-B87B-C4EC401BF616}">
      <dgm:prSet/>
      <dgm:spPr/>
      <dgm:t>
        <a:bodyPr/>
        <a:lstStyle/>
        <a:p>
          <a:endParaRPr lang="en-US"/>
        </a:p>
      </dgm:t>
    </dgm:pt>
    <dgm:pt modelId="{66E3C999-2D8A-4E3F-995C-ECEBDB5B49F9}">
      <dgm:prSet phldrT="[Text]" custT="1"/>
      <dgm:spPr/>
      <dgm:t>
        <a:bodyPr lIns="91440" tIns="27432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Assessment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6485525C-8DFA-4D3D-A39B-DF382CF01BAD}" type="parTrans" cxnId="{08A3384C-0D7A-4660-939C-719C697D5F3D}">
      <dgm:prSet/>
      <dgm:spPr/>
      <dgm:t>
        <a:bodyPr/>
        <a:lstStyle/>
        <a:p>
          <a:endParaRPr lang="en-US"/>
        </a:p>
      </dgm:t>
    </dgm:pt>
    <dgm:pt modelId="{623FE963-BD76-4A51-BEDD-751CA8DDC72D}" type="sibTrans" cxnId="{08A3384C-0D7A-4660-939C-719C697D5F3D}">
      <dgm:prSet/>
      <dgm:spPr/>
      <dgm:t>
        <a:bodyPr/>
        <a:lstStyle/>
        <a:p>
          <a:endParaRPr lang="en-US"/>
        </a:p>
      </dgm:t>
    </dgm:pt>
    <dgm:pt modelId="{87AFBC4E-69B4-40DB-9347-28F8734F0324}">
      <dgm:prSet phldrT="[Text]" custT="1"/>
      <dgm:spPr/>
      <dgm:t>
        <a:bodyPr lIns="91440" tIns="274320" rIns="91440"/>
        <a:lstStyle/>
        <a:p>
          <a:pPr marL="682625" indent="-217488">
            <a:lnSpc>
              <a:spcPct val="100000"/>
            </a:lnSpc>
            <a:spcAft>
              <a:spcPts val="600"/>
            </a:spcAft>
          </a:pPr>
          <a:r>
            <a:rPr lang="en-US" sz="2400" b="1" dirty="0" smtClean="0">
              <a:latin typeface="Arial" pitchFamily="34" charset="0"/>
              <a:cs typeface="Arial" pitchFamily="34" charset="0"/>
            </a:rPr>
            <a:t>Active Learning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3468550C-E145-4393-AD7A-189054E34E72}" type="parTrans" cxnId="{6356E752-D47B-4081-BF02-0E14E479DC91}">
      <dgm:prSet/>
      <dgm:spPr/>
      <dgm:t>
        <a:bodyPr/>
        <a:lstStyle/>
        <a:p>
          <a:endParaRPr lang="en-US"/>
        </a:p>
      </dgm:t>
    </dgm:pt>
    <dgm:pt modelId="{F9B02C42-AD7B-47EC-979C-B4CEAE10845D}" type="sibTrans" cxnId="{6356E752-D47B-4081-BF02-0E14E479DC91}">
      <dgm:prSet/>
      <dgm:spPr/>
      <dgm:t>
        <a:bodyPr/>
        <a:lstStyle/>
        <a:p>
          <a:endParaRPr lang="en-US"/>
        </a:p>
      </dgm:t>
    </dgm:pt>
    <dgm:pt modelId="{BCFF3D38-8CAC-47FE-85C8-5EA013A728EA}" type="pres">
      <dgm:prSet presAssocID="{853944D3-07D4-44B2-BBCB-80D46B8E66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41C464-F233-4D91-A73A-D403DCA171A3}" type="pres">
      <dgm:prSet presAssocID="{4B347300-FFD7-474D-A2BD-A5A654BDDA53}" presName="compNode" presStyleCnt="0"/>
      <dgm:spPr/>
      <dgm:t>
        <a:bodyPr/>
        <a:lstStyle/>
        <a:p>
          <a:endParaRPr lang="en-US"/>
        </a:p>
      </dgm:t>
    </dgm:pt>
    <dgm:pt modelId="{A20AB310-297B-422A-91EE-58995DBF40DC}" type="pres">
      <dgm:prSet presAssocID="{4B347300-FFD7-474D-A2BD-A5A654BDDA53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7D2CF-BCA2-419B-A7DC-8914EB99C6A9}" type="pres">
      <dgm:prSet presAssocID="{4B347300-FFD7-474D-A2BD-A5A654BDDA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EE461-C584-4C4B-BE5C-994850188C33}" type="pres">
      <dgm:prSet presAssocID="{4B347300-FFD7-474D-A2BD-A5A654BDDA53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172AE60A-9F96-41AA-BFA1-77375E22FFFA}" type="pres">
      <dgm:prSet presAssocID="{4B347300-FFD7-474D-A2BD-A5A654BDDA53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</dgm:ptLst>
  <dgm:cxnLst>
    <dgm:cxn modelId="{66EEBEAD-3CB9-40BE-9935-3D9FD247DA82}" srcId="{4B347300-FFD7-474D-A2BD-A5A654BDDA53}" destId="{556CBD1D-CE2B-4637-99B6-793034EFE2AD}" srcOrd="0" destOrd="0" parTransId="{909D5897-68AB-47A4-8BEF-46E0DE177238}" sibTransId="{F7F0F460-4061-4D12-A2C5-353ADE18DB01}"/>
    <dgm:cxn modelId="{2F5162F3-3D41-450B-9552-DDDE4334505E}" type="presOf" srcId="{66E3C999-2D8A-4E3F-995C-ECEBDB5B49F9}" destId="{A20AB310-297B-422A-91EE-58995DBF40DC}" srcOrd="0" destOrd="3" presId="urn:microsoft.com/office/officeart/2005/8/layout/bList2#1"/>
    <dgm:cxn modelId="{5CA4DA82-0E1B-491A-B87B-C4EC401BF616}" srcId="{4B347300-FFD7-474D-A2BD-A5A654BDDA53}" destId="{EA2CA55D-CCC9-4F81-9AF9-59CFC30D8C1B}" srcOrd="2" destOrd="0" parTransId="{33FB9063-E85A-4B49-8368-E2E34B404654}" sibTransId="{03488357-2C13-41C6-A24B-591972C3A160}"/>
    <dgm:cxn modelId="{FB80332B-7636-4063-A183-B2650CA17E08}" type="presOf" srcId="{853944D3-07D4-44B2-BBCB-80D46B8E6621}" destId="{BCFF3D38-8CAC-47FE-85C8-5EA013A728EA}" srcOrd="0" destOrd="0" presId="urn:microsoft.com/office/officeart/2005/8/layout/bList2#1"/>
    <dgm:cxn modelId="{87EC16C7-9BB2-467A-A6C3-1C17B4B5D3F5}" srcId="{853944D3-07D4-44B2-BBCB-80D46B8E6621}" destId="{4B347300-FFD7-474D-A2BD-A5A654BDDA53}" srcOrd="0" destOrd="0" parTransId="{D066ADAB-E2A3-4B17-8325-C363CA522127}" sibTransId="{F12E03A1-2C44-481E-898E-7FABA237035E}"/>
    <dgm:cxn modelId="{FCEFA0BC-DFAD-4082-AB5B-ED0AAA31FFE6}" type="presOf" srcId="{4B347300-FFD7-474D-A2BD-A5A654BDDA53}" destId="{D287D2CF-BCA2-419B-A7DC-8914EB99C6A9}" srcOrd="0" destOrd="0" presId="urn:microsoft.com/office/officeart/2005/8/layout/bList2#1"/>
    <dgm:cxn modelId="{542E902F-F4D9-43C7-9B6E-A6B235AE20F8}" type="presOf" srcId="{ED76B3B7-A486-4CB1-8DF5-1421D735230C}" destId="{A20AB310-297B-422A-91EE-58995DBF40DC}" srcOrd="0" destOrd="1" presId="urn:microsoft.com/office/officeart/2005/8/layout/bList2#1"/>
    <dgm:cxn modelId="{6356E752-D47B-4081-BF02-0E14E479DC91}" srcId="{4B347300-FFD7-474D-A2BD-A5A654BDDA53}" destId="{87AFBC4E-69B4-40DB-9347-28F8734F0324}" srcOrd="4" destOrd="0" parTransId="{3468550C-E145-4393-AD7A-189054E34E72}" sibTransId="{F9B02C42-AD7B-47EC-979C-B4CEAE10845D}"/>
    <dgm:cxn modelId="{95B87DAC-2020-4B1B-B92E-E1B0E49F7A77}" srcId="{4B347300-FFD7-474D-A2BD-A5A654BDDA53}" destId="{ED76B3B7-A486-4CB1-8DF5-1421D735230C}" srcOrd="1" destOrd="0" parTransId="{E5B4E9E0-6DF2-45D1-B0A0-3AA41F4B8DFF}" sibTransId="{B29A0A7B-54E6-4347-B114-59AC0B0168D2}"/>
    <dgm:cxn modelId="{08A3384C-0D7A-4660-939C-719C697D5F3D}" srcId="{4B347300-FFD7-474D-A2BD-A5A654BDDA53}" destId="{66E3C999-2D8A-4E3F-995C-ECEBDB5B49F9}" srcOrd="3" destOrd="0" parTransId="{6485525C-8DFA-4D3D-A39B-DF382CF01BAD}" sibTransId="{623FE963-BD76-4A51-BEDD-751CA8DDC72D}"/>
    <dgm:cxn modelId="{B0CA085F-0EE7-416F-AA2C-7D580720AEB0}" type="presOf" srcId="{87AFBC4E-69B4-40DB-9347-28F8734F0324}" destId="{A20AB310-297B-422A-91EE-58995DBF40DC}" srcOrd="0" destOrd="4" presId="urn:microsoft.com/office/officeart/2005/8/layout/bList2#1"/>
    <dgm:cxn modelId="{520C3B49-EC0B-46F4-A742-DFF2A4441757}" type="presOf" srcId="{556CBD1D-CE2B-4637-99B6-793034EFE2AD}" destId="{A20AB310-297B-422A-91EE-58995DBF40DC}" srcOrd="0" destOrd="0" presId="urn:microsoft.com/office/officeart/2005/8/layout/bList2#1"/>
    <dgm:cxn modelId="{5D2F88F4-2E0A-4BF1-A9F3-61DD397FCC2C}" type="presOf" srcId="{4B347300-FFD7-474D-A2BD-A5A654BDDA53}" destId="{258EE461-C584-4C4B-BE5C-994850188C33}" srcOrd="1" destOrd="0" presId="urn:microsoft.com/office/officeart/2005/8/layout/bList2#1"/>
    <dgm:cxn modelId="{04A95EFA-C1F5-4AA8-B9CA-5905400E6CB2}" type="presOf" srcId="{EA2CA55D-CCC9-4F81-9AF9-59CFC30D8C1B}" destId="{A20AB310-297B-422A-91EE-58995DBF40DC}" srcOrd="0" destOrd="2" presId="urn:microsoft.com/office/officeart/2005/8/layout/bList2#1"/>
    <dgm:cxn modelId="{B69FA108-534D-41A0-9AA7-87394C2FCE02}" type="presParOf" srcId="{BCFF3D38-8CAC-47FE-85C8-5EA013A728EA}" destId="{5B41C464-F233-4D91-A73A-D403DCA171A3}" srcOrd="0" destOrd="0" presId="urn:microsoft.com/office/officeart/2005/8/layout/bList2#1"/>
    <dgm:cxn modelId="{204E6EAE-5402-4BEC-A89F-C0C9CD9FBF65}" type="presParOf" srcId="{5B41C464-F233-4D91-A73A-D403DCA171A3}" destId="{A20AB310-297B-422A-91EE-58995DBF40DC}" srcOrd="0" destOrd="0" presId="urn:microsoft.com/office/officeart/2005/8/layout/bList2#1"/>
    <dgm:cxn modelId="{339F9B09-BAC0-43B5-BDB2-1C77C3FF9F81}" type="presParOf" srcId="{5B41C464-F233-4D91-A73A-D403DCA171A3}" destId="{D287D2CF-BCA2-419B-A7DC-8914EB99C6A9}" srcOrd="1" destOrd="0" presId="urn:microsoft.com/office/officeart/2005/8/layout/bList2#1"/>
    <dgm:cxn modelId="{555C3905-5C10-4EA6-97FF-42A82B23598E}" type="presParOf" srcId="{5B41C464-F233-4D91-A73A-D403DCA171A3}" destId="{258EE461-C584-4C4B-BE5C-994850188C33}" srcOrd="2" destOrd="0" presId="urn:microsoft.com/office/officeart/2005/8/layout/bList2#1"/>
    <dgm:cxn modelId="{950E23FE-4E3E-466C-BE9E-E20F9909E922}" type="presParOf" srcId="{5B41C464-F233-4D91-A73A-D403DCA171A3}" destId="{172AE60A-9F96-41AA-BFA1-77375E22FFF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B310-297B-422A-91EE-58995DBF40DC}">
      <dsp:nvSpPr>
        <dsp:cNvPr id="0" name=""/>
        <dsp:cNvSpPr/>
      </dsp:nvSpPr>
      <dsp:spPr>
        <a:xfrm>
          <a:off x="2408175" y="5095"/>
          <a:ext cx="4560911" cy="34046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74320" rIns="91440" bIns="30480" numCol="1" spcCol="1270" anchor="t" anchorCtr="0">
          <a:noAutofit/>
        </a:bodyPr>
        <a:lstStyle/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User Control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Visual Clarity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Information Clarity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Clear Navigation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Accessibility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Technical Considerations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2487949" y="84869"/>
        <a:ext cx="4401363" cy="3324849"/>
      </dsp:txXfrm>
    </dsp:sp>
    <dsp:sp modelId="{258EE461-C584-4C4B-BE5C-994850188C33}">
      <dsp:nvSpPr>
        <dsp:cNvPr id="0" name=""/>
        <dsp:cNvSpPr/>
      </dsp:nvSpPr>
      <dsp:spPr>
        <a:xfrm>
          <a:off x="2408175" y="3409719"/>
          <a:ext cx="4560911" cy="146398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457200" lvl="0" indent="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Visual &amp; Technical Elements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2408175" y="3409719"/>
        <a:ext cx="3211909" cy="1463988"/>
      </dsp:txXfrm>
    </dsp:sp>
    <dsp:sp modelId="{172AE60A-9F96-41AA-BFA1-77375E22FFFA}">
      <dsp:nvSpPr>
        <dsp:cNvPr id="0" name=""/>
        <dsp:cNvSpPr/>
      </dsp:nvSpPr>
      <dsp:spPr>
        <a:xfrm>
          <a:off x="5749105" y="3642260"/>
          <a:ext cx="1596318" cy="15963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B310-297B-422A-91EE-58995DBF40DC}">
      <dsp:nvSpPr>
        <dsp:cNvPr id="0" name=""/>
        <dsp:cNvSpPr/>
      </dsp:nvSpPr>
      <dsp:spPr>
        <a:xfrm>
          <a:off x="2408175" y="5095"/>
          <a:ext cx="4560911" cy="34046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74320" rIns="91440" bIns="30480" numCol="1" spcCol="1270" anchor="t" anchorCtr="0">
          <a:noAutofit/>
        </a:bodyPr>
        <a:lstStyle/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Planning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Embedding Communication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Instruction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Assessment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  <a:p>
          <a:pPr marL="682625" lvl="1" indent="-217488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Active Learning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2487949" y="84869"/>
        <a:ext cx="4401363" cy="3324849"/>
      </dsp:txXfrm>
    </dsp:sp>
    <dsp:sp modelId="{258EE461-C584-4C4B-BE5C-994850188C33}">
      <dsp:nvSpPr>
        <dsp:cNvPr id="0" name=""/>
        <dsp:cNvSpPr/>
      </dsp:nvSpPr>
      <dsp:spPr>
        <a:xfrm>
          <a:off x="2408175" y="3409719"/>
          <a:ext cx="4560911" cy="1463988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457200" lvl="0" indent="0" algn="l" defTabSz="1244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Pedagogy for Online Instruction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2408175" y="3409719"/>
        <a:ext cx="3211909" cy="1463988"/>
      </dsp:txXfrm>
    </dsp:sp>
    <dsp:sp modelId="{172AE60A-9F96-41AA-BFA1-77375E22FFFA}">
      <dsp:nvSpPr>
        <dsp:cNvPr id="0" name=""/>
        <dsp:cNvSpPr/>
      </dsp:nvSpPr>
      <dsp:spPr>
        <a:xfrm>
          <a:off x="5749105" y="3642260"/>
          <a:ext cx="1596318" cy="15963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DD6B8-B96E-430E-8DE9-97A2BEB93B80}" type="datetimeFigureOut">
              <a:rPr lang="en-US" smtClean="0"/>
              <a:pPr/>
              <a:t>7/21/13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596C-9F10-4135-BE7F-2D3B2B724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6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14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596C-9F10-4135-BE7F-2D3B2B7243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0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458725-AC89-4E4A-AFC4-2857457D8728}" type="datetime1">
              <a:rPr lang="en-US" smtClean="0"/>
              <a:pPr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2C0BF3-AFCB-4EF8-8F19-14098D16B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470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506-BB73-4CE6-9AE7-EC38F8162574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5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3AC-70D6-4F7C-A4E3-BAC8E4032A13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9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AA7F7DC-84EB-4E57-942F-BC66C95915E3}" type="datetime1">
              <a:rPr lang="en-US" smtClean="0"/>
              <a:pPr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09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532-D082-4171-A2A9-63A358AFC856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57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C23AE0-6197-4069-AE8D-773113AE1C80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57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57C3-3E97-4687-86FA-21C95FF3D5AC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8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1BE9-D105-44D2-803F-530AC7FCF25D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1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9189-69FA-4591-827F-53B187322F44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66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B433-2E46-40B8-80B9-9407F0544FC4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147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0CA1-467D-4009-A4EA-6259D6A8B2D9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96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2433-9A2E-4824-B352-436363565FCE}" type="datetime1">
              <a:rPr lang="en-US" smtClean="0"/>
              <a:pPr/>
              <a:t>7/21/13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0BF3-AFCB-4EF8-8F19-14098D16B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67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C:\Users\ScottArchambault\Desktop\shutterstock_111778886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686"/>
          <a:stretch/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2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ries.rutgers.edu/rul/lib_instruct/rio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uci.edu/how/tutorials/BeginResearch/public/" TargetMode="External"/><Relationship Id="rId3" Type="http://schemas.openxmlformats.org/officeDocument/2006/relationships/hyperlink" Target="http://library.fgcu.edu/rsd/instruction/skunkape/skunkape.htm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ktog.com/basics/firstPrinciples.html%C2%A0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llider.com/wp-content/uploads/close-encounters-of-the-third-ki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" b="34483"/>
          <a:stretch/>
        </p:blipFill>
        <p:spPr>
          <a:xfrm>
            <a:off x="0" y="1066800"/>
            <a:ext cx="9144000" cy="579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Close Encounters</a:t>
            </a:r>
            <a:br>
              <a:rPr lang="en-US" dirty="0" smtClean="0"/>
            </a:br>
            <a:r>
              <a:rPr lang="en-US" dirty="0" smtClean="0"/>
              <a:t>of the Digital Kind: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72050"/>
            <a:ext cx="7696200" cy="17526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Designing Effective Online Tutorials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5791200"/>
            <a:ext cx="79248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5896198"/>
            <a:ext cx="73152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SUSAN [GARDNER] ARCHAMBAULT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LOYOLA MARYMOUNT UNIVERSITY | 2013 IFLA  PRE-CONFERENCE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94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</a:p>
        </p:txBody>
      </p:sp>
      <p:pic>
        <p:nvPicPr>
          <p:cNvPr id="8" name="Picture 7" descr="Screen Shot 2013-07-19 at 9.03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775" y="304800"/>
            <a:ext cx="4682225" cy="3657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onsistent-templ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83" y="525653"/>
            <a:ext cx="5927217" cy="33605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</a:p>
        </p:txBody>
      </p:sp>
      <p:pic>
        <p:nvPicPr>
          <p:cNvPr id="8" name="Picture 7" descr="visual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490728"/>
            <a:ext cx="6004560" cy="3395472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</a:p>
        </p:txBody>
      </p:sp>
      <p:pic>
        <p:nvPicPr>
          <p:cNvPr id="8" name="Picture 7" descr="visu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3" y="474133"/>
            <a:ext cx="7421118" cy="34169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76400" y="533400"/>
            <a:ext cx="5845356" cy="3300397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33400" y="2590800"/>
            <a:ext cx="3962400" cy="3276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the tutorial should be presented with clear and concise information throughout the tutorial. 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Present only 1 idea per screen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bullet points and visuals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Summarize and review key points at the end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videos short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4014" y="2133600"/>
            <a:ext cx="3916652" cy="28956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33400" y="2590800"/>
            <a:ext cx="39624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the tutorial should be presented with clear and concise information throughout the tutorial. 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 only 1 idea per screen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bullet points and visuals</a:t>
            </a:r>
            <a:endParaRPr lang="en-US" sz="16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Summarize and review key points at the end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videos short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5866" y="1892563"/>
            <a:ext cx="4195201" cy="3289037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33400" y="2590800"/>
            <a:ext cx="39624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the tutorial should be presented with clear and concise information throughout the tutorial. 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 only 1 idea per screen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bullet points and visuals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Summarize and review key points at the end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Keep videos short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83667" y="1981200"/>
            <a:ext cx="4038600" cy="2952318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33400" y="2590800"/>
            <a:ext cx="39624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the tutorial should be presented with clear and concise information throughout the tutorial. 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 only 1 idea per screen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bullet points and visuals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Summarize and review key points at the end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Keep videos short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00755" y="1905000"/>
            <a:ext cx="3786045" cy="3304914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18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Navigation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Consistent, clear, and highly visible navigation is essential. Users should be able to move through the tutorial both linearly and non-linearly.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meaningful headings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Separate navigational elements from content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Create an outline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consistent and visible navigation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0333" y="1227665"/>
            <a:ext cx="8001000" cy="2332226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19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663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8" descr="http://www.doblu.com/wp-content/uploads/2010/05/closeencounters14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3332"/>
          <a:stretch/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" b="34483"/>
          <a:stretch/>
        </p:blipFill>
        <p:spPr>
          <a:xfrm flipV="1">
            <a:off x="0" y="2743200"/>
            <a:ext cx="9144000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you transform traditional face-to-face library instruction to the digital environment?</a:t>
            </a:r>
          </a:p>
          <a:p>
            <a:r>
              <a:rPr lang="en-US" sz="3200" dirty="0" smtClean="0"/>
              <a:t>What are the “best practices” in the design of information literacy tutorials?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7222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Navigation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Consistent, clear, and highly visible navigation is essential. Users should be able to move through the tutorial both linearly and non-linearly.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meaningful headings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Separate navigational elements from content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an outline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consistent and visible </a:t>
            </a:r>
            <a:b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457200"/>
            <a:ext cx="5678477" cy="349657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20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915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Navigation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Consistent, clear, and highly visible navigation is essential. Users should be able to move through the tutorial both linearly and non-linearly.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meaningful headings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Separate navigational elements from content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an outline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consistent and visible navigation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4268" y="533400"/>
            <a:ext cx="7754858" cy="3358095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21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915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Navigation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Consistent, clear, and highly visible navigation is essential. Users should be able to move through the tutorial both linearly and non-linearly.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meaningful headings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Separate navigational elements from content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an outline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consistent and visible navigation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77095" y="580485"/>
            <a:ext cx="5261905" cy="3305715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22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915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Accessibility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tutorial should be accessible to all potential users. Strive for both front-end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back-end accessibility.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Include alt tags for images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Provide captions for videos and transcripts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5AEF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5AEF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Adhere to ADA guidelines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Quiz software should be </a:t>
            </a:r>
            <a:b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SCORM-compliant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3028950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19600" y="2209800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91275" y="542925"/>
            <a:ext cx="1943100" cy="19431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23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0837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Considerations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tutorial should function properly in as many technological environments as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Locate and maintain enough server space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Test on multiple browsers and devices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Watch file types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5AEF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5AEF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Make sure plugins are free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Conform to web video </a:t>
            </a:r>
            <a:b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compression guidelines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19400" y="926116"/>
            <a:ext cx="3718560" cy="265528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24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406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4326899"/>
              </p:ext>
            </p:extLst>
          </p:nvPr>
        </p:nvGraphicFramePr>
        <p:xfrm>
          <a:off x="1066800" y="838200"/>
          <a:ext cx="9753600" cy="52436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81312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400" dirty="0" smtClean="0"/>
              <a:t>PART </a:t>
            </a:r>
            <a:r>
              <a:rPr lang="en-US" sz="2400" dirty="0"/>
              <a:t>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25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834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 planning is essential when developing online tutorials. Tutorials are difficult to overhaul once they are finished.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the selected  technology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learning outcomes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storyboards for organization and outlining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Identify all </a:t>
            </a: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stakeholders </a:t>
            </a: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early 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Create a team/committee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Verify funding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5624" y="397933"/>
            <a:ext cx="4543109" cy="360959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26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405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 planning is essential when developing online tutorials. Tutorials are difficult to overhaul once they are finished.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Verify the selected  technology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learning outcomes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storyboards for organization and outlining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all stakeholders early 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team/committee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funding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050" y="741363"/>
            <a:ext cx="2800350" cy="162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135096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7363" y="1574800"/>
            <a:ext cx="4800600" cy="17780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27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588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 planning is essential when developing online tutorials. Tutorials are difficult to overhaul once they are finished.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the selected  technology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Develop learning outcomes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storyboards for organization and outlining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all stakeholders early 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team/committee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funding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75934" y="364067"/>
            <a:ext cx="4932755" cy="3683857"/>
          </a:xfrm>
          <a:prstGeom prst="rect">
            <a:avLst/>
          </a:prstGeom>
          <a:effectLst/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28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30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 planning is essential when developing online tutorials. Tutorials are difficult to overhaul once they are finished.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the selected  technology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 learning outcomes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storyboards for organization and outlining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all stakeholders early 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team/committee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Verify funding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500" b="20200"/>
          <a:stretch>
            <a:fillRect/>
          </a:stretch>
        </p:blipFill>
        <p:spPr>
          <a:xfrm>
            <a:off x="1295400" y="520277"/>
            <a:ext cx="6477000" cy="3365923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29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30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Multidisciplinary review of the literature (library science, instructional design, web design and development, human computer interaction fields)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Content analysis of “basic research” online tutorials from last 10 years within PRIMO database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599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Embedding Communication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multiple forms of communication within the tutorial. This can range from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help, to providing feedback on the tutorial, to commenting publicly.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Solicit usability feedback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 users leave tips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Provide feedback for learning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help within tutorial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54201" y="465665"/>
            <a:ext cx="5424292" cy="3424240"/>
          </a:xfrm>
          <a:prstGeom prst="rect">
            <a:avLst/>
          </a:prstGeom>
          <a:effectLst/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30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88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Embedding Communication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multiple forms of communication within the tutorial. This can range from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help, to providing feedback on the tutorial, to commenting publicly.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Solicit usability feedback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 users leave tips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 feedback for learning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Embed help within tutorial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696501"/>
            <a:ext cx="7781925" cy="3084433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31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Embedding Communication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multiple forms of communication within the tutorial. This can range from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help, to providing feedback on the tutorial, to commenting publicly.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Solicit usability feedback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 users leave tips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 feedback for learning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help within tutorial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3200" y="372535"/>
            <a:ext cx="3664494" cy="3584008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32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9436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Embedding Communication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multiple forms of communication within the tutorial. This can range from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getting help, to providing feedback on the tutorial, to commenting publicly.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Solicit usability feedback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Let users leave tips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 feedback for learning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 help within tutorial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2285" y="1109321"/>
            <a:ext cx="7715915" cy="209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33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44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 principles of good library instruction in F-2-F environments are transferrable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online tutorials.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metaphors and analogies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critical thinking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Personalize the experience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Teach concepts, not mechanics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Offer multiple examples in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contexts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57756" y="465665"/>
            <a:ext cx="5457444" cy="345177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34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133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 principles of good library instruction in F-2-F environments are transferrable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online tutorials.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metaphors and analogies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critical thinking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Personalize the experience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 concepts, not mechanics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Offer multiple examples in </a:t>
            </a:r>
            <a:b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different contexts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28800" y="508002"/>
            <a:ext cx="5570617" cy="3432908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35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20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 principles of good library instruction in F-2-F environments are transferrable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online tutorials.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User metaphors and analogies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critical thinking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Personalize the experience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 concepts, not mechanics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Offer multiple examples in different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2007" y="1143000"/>
            <a:ext cx="3388659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864" y="953168"/>
            <a:ext cx="4761736" cy="2848373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36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20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 principles of good library instruction in F-2-F environments are transferrable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online tutorials.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metaphors and analogies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Promote critical thinking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Personalize the experience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 concepts, not mechanics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Offer multiple examples in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contexts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5011009" cy="2746247"/>
          </a:xfrm>
          <a:prstGeom prst="rect">
            <a:avLst/>
          </a:prstGeom>
        </p:spPr>
      </p:pic>
      <p:pic>
        <p:nvPicPr>
          <p:cNvPr id="8" name="Picture 7" descr="Screen Shot 2013-07-20 at 10.31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66" y="1086780"/>
            <a:ext cx="3191256" cy="2386913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37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20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basic principles of good library instruction in F-2-F environments are transferrable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online tutorials.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metaphors and analogies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critical thinking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Personalize the experience</a:t>
            </a:r>
          </a:p>
          <a:p>
            <a:pPr>
              <a:spcBef>
                <a:spcPts val="3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 concepts, not mechanics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Offer multiple examples in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contexts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62382" y="354695"/>
            <a:ext cx="4900418" cy="3683905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38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20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Assessment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including tests in an online tutorial, it is important to follow best practices for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construction of test questions in order to have the greatest impact on learning.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Matching item rules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Avoid using negatives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b="1" dirty="0" smtClean="0">
              <a:solidFill>
                <a:srgbClr val="05AEF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True/False question rules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Multiple choice question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2200" y="1441704"/>
            <a:ext cx="1828800" cy="153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467834"/>
            <a:ext cx="4437121" cy="3494566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39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625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758542"/>
              </p:ext>
            </p:extLst>
          </p:nvPr>
        </p:nvGraphicFramePr>
        <p:xfrm>
          <a:off x="1066800" y="838200"/>
          <a:ext cx="9753600" cy="52436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81312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400" dirty="0" smtClean="0"/>
              <a:t>PART 1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5163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94139" y="397933"/>
            <a:ext cx="4663861" cy="3581400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40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625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406749"/>
            <a:ext cx="5791200" cy="355565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41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72960" y="352468"/>
            <a:ext cx="5970840" cy="365226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42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0867" y="438952"/>
            <a:ext cx="6324600" cy="3527182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43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3495" y="321733"/>
            <a:ext cx="5920305" cy="3699324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44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9467" y="355599"/>
            <a:ext cx="5828494" cy="364210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45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Tutorials should include interactive exercises such as simulations or quizzes.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1675" y="335743"/>
            <a:ext cx="5942858" cy="370285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813048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 Learning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Simulation/Guided search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choice or True/False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5AEF4"/>
                </a:solidFill>
                <a:latin typeface="Arial" pitchFamily="34" charset="0"/>
                <a:cs typeface="Arial" pitchFamily="34" charset="0"/>
              </a:rPr>
              <a:t>Short videos or screen captures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32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text or fill-in-the-blank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Mouse-over or “click on”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Drag and drop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Hot spots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46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26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1164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Summary: Design Tips for </a:t>
            </a:r>
            <a:br>
              <a:rPr lang="en-US" sz="4000" dirty="0" smtClean="0"/>
            </a:br>
            <a:r>
              <a:rPr lang="en-US" sz="4000" dirty="0" smtClean="0"/>
              <a:t>Visual &amp; Technical Elements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658" y="2057400"/>
            <a:ext cx="5430941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TEACHING IN 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 ONLINE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47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3374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1164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Summary: Best Pedagogical Practices in Online Instruction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41678"/>
            <a:ext cx="5638800" cy="420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TEACHING IN 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 ONLINE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48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24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Tutorial Credits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u="sng" dirty="0">
                <a:solidFill>
                  <a:srgbClr val="05AEF4"/>
                </a:solidFill>
              </a:rPr>
              <a:t>Above and </a:t>
            </a:r>
            <a:r>
              <a:rPr lang="en-US" sz="2400" u="sng" dirty="0" smtClean="0">
                <a:solidFill>
                  <a:srgbClr val="05AEF4"/>
                </a:solidFill>
              </a:rPr>
              <a:t>Beyond</a:t>
            </a:r>
            <a:r>
              <a:rPr lang="en-US" sz="2400" dirty="0" smtClean="0"/>
              <a:t> | University </a:t>
            </a:r>
            <a:r>
              <a:rPr lang="en-US" sz="2400" dirty="0"/>
              <a:t>of Leeds | Slide </a:t>
            </a:r>
            <a:r>
              <a:rPr lang="en-US" sz="2400" dirty="0" smtClean="0"/>
              <a:t>6</a:t>
            </a:r>
            <a:endParaRPr lang="en-US" sz="2400" dirty="0" smtClean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400" u="sng" dirty="0">
                <a:solidFill>
                  <a:srgbClr val="05AEF4"/>
                </a:solidFill>
              </a:rPr>
              <a:t>Information </a:t>
            </a:r>
            <a:r>
              <a:rPr lang="en-US" sz="2400" u="sng" dirty="0" smtClean="0">
                <a:solidFill>
                  <a:srgbClr val="05AEF4"/>
                </a:solidFill>
              </a:rPr>
              <a:t>Literacy tutorial</a:t>
            </a:r>
            <a:r>
              <a:rPr lang="en-US" sz="2400" dirty="0" smtClean="0"/>
              <a:t> | University </a:t>
            </a:r>
            <a:r>
              <a:rPr lang="en-US" sz="2400" dirty="0"/>
              <a:t>of Idaho</a:t>
            </a:r>
            <a:r>
              <a:rPr lang="en-US" sz="2400" dirty="0" smtClean="0"/>
              <a:t> | </a:t>
            </a:r>
            <a:br>
              <a:rPr lang="en-US" sz="2400" dirty="0" smtClean="0"/>
            </a:br>
            <a:r>
              <a:rPr lang="en-US" sz="2400" dirty="0" smtClean="0"/>
              <a:t>Slide 5</a:t>
            </a:r>
            <a:endParaRPr lang="en-US" sz="2400" dirty="0" smtClean="0">
              <a:solidFill>
                <a:srgbClr val="05AEF4"/>
              </a:solidFill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400" u="sng" dirty="0">
                <a:solidFill>
                  <a:srgbClr val="05AEF4"/>
                </a:solidFill>
              </a:rPr>
              <a:t>Lion’s Guide to Research and the </a:t>
            </a:r>
            <a:r>
              <a:rPr lang="en-US" sz="2400" u="sng" dirty="0" smtClean="0">
                <a:solidFill>
                  <a:srgbClr val="05AEF4"/>
                </a:solidFill>
              </a:rPr>
              <a:t>Library</a:t>
            </a:r>
            <a:r>
              <a:rPr lang="en-US" sz="2400" dirty="0" smtClean="0">
                <a:solidFill>
                  <a:srgbClr val="05AEF4"/>
                </a:solidFill>
              </a:rPr>
              <a:t> </a:t>
            </a:r>
            <a:r>
              <a:rPr lang="en-US" sz="2400" dirty="0" smtClean="0"/>
              <a:t>| </a:t>
            </a:r>
            <a:br>
              <a:rPr lang="en-US" sz="2400" dirty="0" smtClean="0"/>
            </a:br>
            <a:r>
              <a:rPr lang="en-US" sz="2400" dirty="0" smtClean="0"/>
              <a:t>Loyola </a:t>
            </a:r>
            <a:r>
              <a:rPr lang="en-US" sz="2400" dirty="0"/>
              <a:t>Marymount University | Slides </a:t>
            </a:r>
            <a:r>
              <a:rPr lang="en-US" sz="2400" dirty="0" smtClean="0"/>
              <a:t>7,8,12,13,14,22,30,33,34,35,36,37,41,42,43,44,45,46</a:t>
            </a:r>
          </a:p>
          <a:p>
            <a:pPr>
              <a:spcBef>
                <a:spcPts val="600"/>
              </a:spcBef>
            </a:pPr>
            <a:r>
              <a:rPr lang="en-US" sz="2400" u="sng" dirty="0" smtClean="0">
                <a:solidFill>
                  <a:srgbClr val="05AEF4"/>
                </a:solidFill>
              </a:rPr>
              <a:t>RIOT (Research Information Online Tutorial) </a:t>
            </a:r>
            <a:r>
              <a:rPr lang="en-US" sz="2400" dirty="0" smtClean="0"/>
              <a:t>| </a:t>
            </a:r>
            <a:br>
              <a:rPr lang="en-US" sz="2400" dirty="0" smtClean="0"/>
            </a:br>
            <a:r>
              <a:rPr lang="en-US" sz="2400" dirty="0" smtClean="0"/>
              <a:t>Rutgers University | Slides 5,38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605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Control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a tutorial should have some control over how they use it based on their own needs and learning style.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Call-outs for additional information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 way to get help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Multiple content formats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 user progress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4419600" cy="34196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5836"/>
            <a:ext cx="3516650" cy="23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</a:rPr>
              <a:pPr/>
              <a:t>5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991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Tutorial Credits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5AEF4"/>
                </a:solidFill>
              </a:rPr>
              <a:t>Study </a:t>
            </a:r>
            <a:r>
              <a:rPr lang="en-US" sz="2400" u="sng" dirty="0" smtClean="0">
                <a:solidFill>
                  <a:srgbClr val="05AEF4"/>
                </a:solidFill>
              </a:rPr>
              <a:t>Smart</a:t>
            </a:r>
            <a:r>
              <a:rPr lang="en-US" sz="2400" dirty="0" smtClean="0"/>
              <a:t> | Queensland </a:t>
            </a:r>
            <a:r>
              <a:rPr lang="en-US" sz="2400" dirty="0"/>
              <a:t>University of Technology |</a:t>
            </a:r>
            <a:r>
              <a:rPr lang="en-US" sz="2400" dirty="0" smtClean="0"/>
              <a:t> Slides 19,20,32</a:t>
            </a:r>
            <a:endParaRPr lang="en-US" sz="2400" dirty="0" smtClean="0">
              <a:hlinkClick r:id="rId2"/>
            </a:endParaRPr>
          </a:p>
          <a:p>
            <a:r>
              <a:rPr lang="en-US" sz="2400" u="sng" dirty="0" smtClean="0">
                <a:solidFill>
                  <a:srgbClr val="05AEF4"/>
                </a:solidFill>
              </a:rPr>
              <a:t>The </a:t>
            </a:r>
            <a:r>
              <a:rPr lang="en-US" sz="2400" u="sng" dirty="0">
                <a:solidFill>
                  <a:srgbClr val="05AEF4"/>
                </a:solidFill>
              </a:rPr>
              <a:t>Information </a:t>
            </a:r>
            <a:r>
              <a:rPr lang="en-US" sz="2400" u="sng" dirty="0" smtClean="0">
                <a:solidFill>
                  <a:srgbClr val="05AEF4"/>
                </a:solidFill>
              </a:rPr>
              <a:t>Process</a:t>
            </a:r>
            <a:r>
              <a:rPr lang="en-US" sz="2400" dirty="0" smtClean="0"/>
              <a:t> | University </a:t>
            </a:r>
            <a:r>
              <a:rPr lang="en-US" sz="2400" dirty="0"/>
              <a:t>of California, Irvine</a:t>
            </a:r>
            <a:r>
              <a:rPr lang="en-US" sz="2400" dirty="0" smtClean="0"/>
              <a:t> | </a:t>
            </a:r>
            <a:r>
              <a:rPr lang="en-US" sz="2400" dirty="0"/>
              <a:t>Slides </a:t>
            </a:r>
            <a:r>
              <a:rPr lang="en-US" sz="2400" dirty="0" smtClean="0"/>
              <a:t>9,11,21</a:t>
            </a:r>
          </a:p>
          <a:p>
            <a:r>
              <a:rPr lang="en-US" sz="2400" u="sng" dirty="0">
                <a:solidFill>
                  <a:srgbClr val="05AEF4"/>
                </a:solidFill>
              </a:rPr>
              <a:t>The Skunk Ape </a:t>
            </a:r>
            <a:r>
              <a:rPr lang="en-US" sz="2400" u="sng" dirty="0" smtClean="0">
                <a:solidFill>
                  <a:srgbClr val="05AEF4"/>
                </a:solidFill>
              </a:rPr>
              <a:t>Tutorial</a:t>
            </a:r>
            <a:r>
              <a:rPr lang="en-US" sz="2400" dirty="0" smtClean="0"/>
              <a:t> | Florida </a:t>
            </a:r>
            <a:r>
              <a:rPr lang="en-US" sz="2400" dirty="0"/>
              <a:t>Gulf Coast University | Slide </a:t>
            </a:r>
            <a:r>
              <a:rPr lang="en-US" sz="2400" dirty="0" smtClean="0"/>
              <a:t>18</a:t>
            </a:r>
          </a:p>
          <a:p>
            <a:r>
              <a:rPr lang="en-US" sz="2400" u="sng" dirty="0" smtClean="0">
                <a:solidFill>
                  <a:srgbClr val="05AEF4"/>
                </a:solidFill>
              </a:rPr>
              <a:t>Tutorial </a:t>
            </a:r>
            <a:r>
              <a:rPr lang="en-US" sz="2400" u="sng" dirty="0">
                <a:solidFill>
                  <a:srgbClr val="05AEF4"/>
                </a:solidFill>
              </a:rPr>
              <a:t>of Info Power (TIP</a:t>
            </a:r>
            <a:r>
              <a:rPr lang="en-US" sz="2400" u="sng" dirty="0" smtClean="0">
                <a:solidFill>
                  <a:srgbClr val="05AEF4"/>
                </a:solidFill>
              </a:rPr>
              <a:t>)</a:t>
            </a:r>
            <a:r>
              <a:rPr lang="en-US" sz="2400" dirty="0" smtClean="0"/>
              <a:t> | University </a:t>
            </a:r>
            <a:r>
              <a:rPr lang="en-US" sz="2400" dirty="0"/>
              <a:t>of Wyoming</a:t>
            </a:r>
            <a:r>
              <a:rPr lang="en-US" sz="2400" dirty="0" smtClean="0"/>
              <a:t> | </a:t>
            </a:r>
            <a:r>
              <a:rPr lang="en-US" sz="2400" dirty="0"/>
              <a:t>Slides 10,15,16,17,40</a:t>
            </a:r>
          </a:p>
          <a:p>
            <a:pPr>
              <a:spcBef>
                <a:spcPts val="600"/>
              </a:spcBef>
            </a:pPr>
            <a:endParaRPr lang="en-US" sz="2400" dirty="0" smtClean="0">
              <a:hlinkClick r:id="rId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937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Bibliography (pt.1)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fontAlgn="base"/>
            <a:r>
              <a:rPr lang="en-US" sz="1600" dirty="0" err="1"/>
              <a:t>Appelt</a:t>
            </a:r>
            <a:r>
              <a:rPr lang="en-US" sz="1600" dirty="0"/>
              <a:t>, K.M. &amp; </a:t>
            </a:r>
            <a:r>
              <a:rPr lang="en-US" sz="1600" dirty="0" err="1"/>
              <a:t>Pendell</a:t>
            </a:r>
            <a:r>
              <a:rPr lang="en-US" sz="1600" dirty="0"/>
              <a:t>, K.  (2010). Assess and invest: Faculty feedback on library tutorials. </a:t>
            </a:r>
            <a:r>
              <a:rPr lang="en-US" sz="1600" i="1" dirty="0"/>
              <a:t>College &amp; Research Libraries</a:t>
            </a:r>
            <a:r>
              <a:rPr lang="en-US" sz="1600" dirty="0"/>
              <a:t>, 71(3), 245-253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Blummer</a:t>
            </a:r>
            <a:r>
              <a:rPr lang="en-US" sz="1600" dirty="0"/>
              <a:t>, B. A., &amp; </a:t>
            </a:r>
            <a:r>
              <a:rPr lang="en-US" sz="1600" dirty="0" err="1"/>
              <a:t>Kritskaya</a:t>
            </a:r>
            <a:r>
              <a:rPr lang="en-US" sz="1600" dirty="0"/>
              <a:t>, O. (2009). Best practices for creating an online tutorial: A literature review. </a:t>
            </a:r>
            <a:r>
              <a:rPr lang="en-US" sz="1600" i="1" dirty="0"/>
              <a:t>Journal of Web Librarianship, 3</a:t>
            </a:r>
            <a:r>
              <a:rPr lang="en-US" sz="1600" dirty="0"/>
              <a:t>(3), 199-216. </a:t>
            </a:r>
            <a:r>
              <a:rPr lang="en-US" sz="1600" dirty="0" smtClean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/>
              <a:t>Bowles-Terry, M., Hensley, M.K., &amp; </a:t>
            </a:r>
            <a:r>
              <a:rPr lang="en-US" sz="1600" dirty="0" err="1"/>
              <a:t>Hinchliffe</a:t>
            </a:r>
            <a:r>
              <a:rPr lang="en-US" sz="1600" dirty="0"/>
              <a:t>, L. (2010). Best practices for online video tutorials: A study of student preferences and understanding. </a:t>
            </a:r>
            <a:r>
              <a:rPr lang="en-US" sz="1600" i="1" dirty="0"/>
              <a:t>Communications in Information Literacy,</a:t>
            </a:r>
            <a:r>
              <a:rPr lang="en-US" sz="1600" dirty="0"/>
              <a:t> 4(1), 17-28.</a:t>
            </a:r>
            <a:r>
              <a:rPr lang="en-US" sz="1600" dirty="0" smtClean="0"/>
              <a:t> </a:t>
            </a:r>
          </a:p>
          <a:p>
            <a:r>
              <a:rPr lang="en-US" sz="1600" dirty="0"/>
              <a:t>Bradley, C., &amp; </a:t>
            </a:r>
            <a:r>
              <a:rPr lang="en-US" sz="1600" dirty="0" err="1"/>
              <a:t>Romane</a:t>
            </a:r>
            <a:r>
              <a:rPr lang="en-US" sz="1600" dirty="0"/>
              <a:t>, L. (2007). Changing the tire instead of reinventing the wheel: Customizing an existing online information literacy tutorial. </a:t>
            </a:r>
            <a:r>
              <a:rPr lang="en-US" sz="1600" i="1" dirty="0"/>
              <a:t>College &amp; Undergraduate Libraries</a:t>
            </a:r>
            <a:r>
              <a:rPr lang="en-US" sz="1600" dirty="0"/>
              <a:t>, 14(4), 73-86</a:t>
            </a:r>
            <a:r>
              <a:rPr lang="en-US" sz="1600" dirty="0" smtClean="0"/>
              <a:t>.</a:t>
            </a:r>
          </a:p>
          <a:p>
            <a:pPr fontAlgn="base"/>
            <a:r>
              <a:rPr lang="en-US" sz="1600" dirty="0" err="1"/>
              <a:t>Breitbach</a:t>
            </a:r>
            <a:r>
              <a:rPr lang="en-US" sz="1600" dirty="0"/>
              <a:t>, A.P. (2010). Creating effective multiple choice items. </a:t>
            </a:r>
            <a:r>
              <a:rPr lang="en-US" sz="1600" i="1" dirty="0"/>
              <a:t>Athletic Therapy Today</a:t>
            </a:r>
            <a:r>
              <a:rPr lang="en-US" sz="1600" dirty="0"/>
              <a:t> 18-22</a:t>
            </a:r>
            <a:r>
              <a:rPr lang="en-US" sz="1600" dirty="0" smtClean="0"/>
              <a:t>.</a:t>
            </a:r>
          </a:p>
          <a:p>
            <a:pPr fontAlgn="base"/>
            <a:r>
              <a:rPr lang="en-US" sz="1600" dirty="0" err="1"/>
              <a:t>Conderman</a:t>
            </a:r>
            <a:r>
              <a:rPr lang="en-US" sz="1600" dirty="0"/>
              <a:t>, G. &amp; </a:t>
            </a:r>
            <a:r>
              <a:rPr lang="en-US" sz="1600" dirty="0" err="1"/>
              <a:t>Koroghlanian</a:t>
            </a:r>
            <a:r>
              <a:rPr lang="en-US" sz="1600" dirty="0"/>
              <a:t>, C. (2002). Writing test questions like a pro. </a:t>
            </a:r>
            <a:r>
              <a:rPr lang="en-US" sz="1600" i="1" dirty="0"/>
              <a:t>Intervention in School and Clinic, </a:t>
            </a:r>
            <a:r>
              <a:rPr lang="en-US" sz="1600" dirty="0"/>
              <a:t>38(2), 83-87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594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Bibliography (pt.2)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Dewald,N.H.(1999) Transporting good library instruction practices into the web environment: An analysis of online tutorials. </a:t>
            </a:r>
            <a:r>
              <a:rPr lang="en-US" sz="1600" i="1" dirty="0"/>
              <a:t>The Journal of Academic Librarianship</a:t>
            </a:r>
            <a:r>
              <a:rPr lang="en-US" sz="1600" dirty="0"/>
              <a:t>, 25(1), 26-31.</a:t>
            </a:r>
            <a:r>
              <a:rPr lang="en-US" sz="1600" dirty="0" smtClean="0"/>
              <a:t> 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Ganster</a:t>
            </a:r>
            <a:r>
              <a:rPr lang="en-US" sz="1600" dirty="0"/>
              <a:t>, L. A., &amp; Walsh, T. R. (2008). Enhancing library instruction to undergraduates: Incorporating online tutorials into the curriculum. </a:t>
            </a:r>
            <a:r>
              <a:rPr lang="en-US" sz="1600" i="1" dirty="0"/>
              <a:t>College &amp; Undergraduate Libraries</a:t>
            </a:r>
            <a:r>
              <a:rPr lang="en-US" sz="1600" dirty="0"/>
              <a:t>, 15(3), 314-333</a:t>
            </a:r>
            <a:r>
              <a:rPr lang="en-US" sz="1600" dirty="0" smtClean="0"/>
              <a:t>.</a:t>
            </a:r>
          </a:p>
          <a:p>
            <a:pPr fontAlgn="base"/>
            <a:r>
              <a:rPr lang="en-US" sz="1600" dirty="0" err="1"/>
              <a:t>Karpicke</a:t>
            </a:r>
            <a:r>
              <a:rPr lang="en-US" sz="1600" dirty="0"/>
              <a:t>, J.D. (2012). Retrieval-based learning: active retrieval promotes meaningful learning.  </a:t>
            </a:r>
            <a:r>
              <a:rPr lang="en-US" sz="1600" i="1" dirty="0"/>
              <a:t>Current Directions in Psychological Science,</a:t>
            </a:r>
            <a:r>
              <a:rPr lang="en-US" sz="1600" dirty="0"/>
              <a:t> 21(3), 157-163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Lo, L. S., &amp; Dale, J. M. (2009). Information literacy “learning” via online tutorials: A collaboration between subject specialist and instructional design librarian. </a:t>
            </a:r>
            <a:r>
              <a:rPr lang="en-US" sz="1600" i="1" dirty="0"/>
              <a:t>Journal of Library &amp; Information Services in Distance Learning</a:t>
            </a:r>
            <a:r>
              <a:rPr lang="en-US" sz="1600" dirty="0"/>
              <a:t>, 3(3), 148-158</a:t>
            </a:r>
            <a:r>
              <a:rPr lang="en-US" sz="1600" dirty="0" smtClean="0"/>
              <a:t>.</a:t>
            </a:r>
          </a:p>
          <a:p>
            <a:pPr fontAlgn="base"/>
            <a:r>
              <a:rPr lang="en-US" sz="1600" dirty="0" err="1"/>
              <a:t>Mehlenbacher</a:t>
            </a:r>
            <a:r>
              <a:rPr lang="en-US" sz="1600" dirty="0"/>
              <a:t>, B, et al. Usable e-learning: A conceptual model for evaluation and design. Proceedings of the HCI International 2005: 11th International Conference on Human-Computer Interaction Volume 4- Theories, Models, and Processes. Las Vegas, NV. Retrieved from </a:t>
            </a:r>
            <a:r>
              <a:rPr lang="en-US" sz="1600" dirty="0">
                <a:solidFill>
                  <a:srgbClr val="05AEF4"/>
                </a:solidFill>
              </a:rPr>
              <a:t>http://www4.ncsu.edu/~</a:t>
            </a:r>
            <a:r>
              <a:rPr lang="en-US" sz="1600" dirty="0" smtClean="0">
                <a:solidFill>
                  <a:srgbClr val="05AEF4"/>
                </a:solidFill>
              </a:rPr>
              <a:t>brad_m/research/elearning05.pdf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/>
              <a:t>Mestre</a:t>
            </a:r>
            <a:r>
              <a:rPr lang="en-US" sz="1600" dirty="0" smtClean="0"/>
              <a:t>, L.S. (2012) Student preference for tutorial design: a usability study. </a:t>
            </a:r>
            <a:r>
              <a:rPr lang="en-US" sz="1600" i="1" dirty="0" smtClean="0"/>
              <a:t>Reference Services Review, 40</a:t>
            </a:r>
            <a:r>
              <a:rPr lang="en-US" sz="1600" dirty="0" smtClean="0"/>
              <a:t>(2), 258 -276.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5501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Bibliography (pt.3)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50593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Nielsen, J. (1994). Enhancing the explanatory power of usability heuristics. Proceedings of the SIGCHI Conference on Human Factors in Computing Systems: Celebrating interdependence, April 24-28, 1994, Boston, Massachusetts. Retrieved from </a:t>
            </a:r>
            <a:r>
              <a:rPr lang="en-US" sz="6400" u="sng" dirty="0">
                <a:solidFill>
                  <a:srgbClr val="05AEF4"/>
                </a:solidFill>
              </a:rPr>
              <a:t>http://www.cs.helsinki.fi/u/salaakso/kl2-2002/lahteet/Nielsen94-Enhancing-Heuristics.pdf</a:t>
            </a:r>
            <a:r>
              <a:rPr lang="en-US" sz="6400" dirty="0" smtClean="0">
                <a:solidFill>
                  <a:srgbClr val="05AEF4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dirty="0" smtClean="0"/>
              <a:t>Nielsen</a:t>
            </a:r>
            <a:r>
              <a:rPr lang="en-US" sz="6400" dirty="0"/>
              <a:t>, J. (2005). Ten usability heuristics for user interface design. Retrieved from </a:t>
            </a:r>
            <a:r>
              <a:rPr lang="en-US" sz="6400" dirty="0">
                <a:solidFill>
                  <a:srgbClr val="05AEF4"/>
                </a:solidFill>
              </a:rPr>
              <a:t>http://www.useit.com/papers/heuristic/heuristic_list.html </a:t>
            </a:r>
            <a:r>
              <a:rPr lang="en-US" sz="6400" dirty="0" smtClean="0">
                <a:solidFill>
                  <a:srgbClr val="05AEF4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dirty="0" err="1"/>
              <a:t>Oud</a:t>
            </a:r>
            <a:r>
              <a:rPr lang="en-US" sz="6400" dirty="0"/>
              <a:t>, J. (2009). Guidelines for effective online instruction using multimedia screencasts. Reference Services Review, 37(2), 164-177</a:t>
            </a:r>
            <a:r>
              <a:rPr lang="en-US" sz="64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Plumb, T. K. (2010). Creating electronic tutorials: On your mark, get set, go! Journal of Electronic Resources Librarianship, 22(1), 49-64.</a:t>
            </a:r>
            <a:r>
              <a:rPr lang="en-US" sz="6400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Reece, G. J. (2005). Critical thinking and cognitive transfer: Implications for the development of online information literacy tutorials. Research Strategies, 20(4), 482-493.</a:t>
            </a:r>
            <a:r>
              <a:rPr lang="en-US" sz="6400" dirty="0" smtClean="0"/>
              <a:t>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US" sz="6400" dirty="0"/>
              <a:t>Roberts, G. (2003). The yin and yang of integrating TILT with blackboard. Computers in Libraries, 23(8), 10-56.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832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400" dirty="0" smtClean="0"/>
              <a:t>Bibliography (pt.4)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5135563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</a:pPr>
            <a:r>
              <a:rPr lang="en-US" sz="1600" dirty="0"/>
              <a:t>Somoza-Fernandez, M, &amp; </a:t>
            </a:r>
            <a:r>
              <a:rPr lang="en-US" sz="1600" dirty="0" err="1"/>
              <a:t>Abadal</a:t>
            </a:r>
            <a:r>
              <a:rPr lang="en-US" sz="1600" dirty="0"/>
              <a:t>, E.  (2009). Analysis of web-based tutorials created by academic libraries.  </a:t>
            </a:r>
            <a:r>
              <a:rPr lang="en-US" sz="1600" i="1" dirty="0"/>
              <a:t>Journal of Academic Librarianship,</a:t>
            </a:r>
            <a:r>
              <a:rPr lang="en-US" sz="1600" dirty="0"/>
              <a:t> 35(2), 126-131</a:t>
            </a:r>
            <a:r>
              <a:rPr lang="en-US" sz="1600" dirty="0" smtClean="0"/>
              <a:t>.</a:t>
            </a:r>
          </a:p>
          <a:p>
            <a:pPr fontAlgn="base">
              <a:spcBef>
                <a:spcPts val="600"/>
              </a:spcBef>
            </a:pPr>
            <a:r>
              <a:rPr lang="en-US" sz="1600" dirty="0"/>
              <a:t>Su, S. &amp; </a:t>
            </a:r>
            <a:r>
              <a:rPr lang="en-US" sz="1600" dirty="0" err="1"/>
              <a:t>Kuo</a:t>
            </a:r>
            <a:r>
              <a:rPr lang="en-US" sz="1600" dirty="0"/>
              <a:t>, J. (2010). Design and development of web-based information literacy tutorials.</a:t>
            </a:r>
            <a:r>
              <a:rPr lang="en-US" sz="1600" i="1" dirty="0"/>
              <a:t> Journal of Academic Librarianship, 36</a:t>
            </a:r>
            <a:r>
              <a:rPr lang="en-US" sz="1600" dirty="0"/>
              <a:t>(4), 320-328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Thornes</a:t>
            </a:r>
            <a:r>
              <a:rPr lang="en-US" sz="1600" dirty="0"/>
              <a:t>, S. L. (2012). Creating an online tutorial to support information literacy and academic skills development. </a:t>
            </a:r>
            <a:r>
              <a:rPr lang="en-US" sz="1600" i="1" dirty="0"/>
              <a:t>Journal of Information Literacy</a:t>
            </a:r>
            <a:r>
              <a:rPr lang="en-US" sz="1600" dirty="0"/>
              <a:t>, 6(1), 82-95.</a:t>
            </a:r>
            <a:r>
              <a:rPr lang="en-US" sz="1600" dirty="0" smtClean="0"/>
              <a:t> 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Tognazzini</a:t>
            </a:r>
            <a:r>
              <a:rPr lang="en-US" sz="1600" dirty="0"/>
              <a:t>, B (2003). First principles of interaction design. Retrieved from </a:t>
            </a:r>
            <a:r>
              <a:rPr lang="en-US" sz="1600" u="sng" dirty="0">
                <a:solidFill>
                  <a:srgbClr val="05AEF4"/>
                </a:solidFill>
              </a:rPr>
              <a:t>http://www.asktog.com/basics/firstPrinciples.html</a:t>
            </a:r>
            <a:r>
              <a:rPr lang="en-US" sz="1600" u="sng" dirty="0" smtClean="0">
                <a:hlinkClick r:id="rId2"/>
              </a:rPr>
              <a:t> </a:t>
            </a:r>
            <a:endParaRPr lang="en-US" sz="1600" dirty="0" smtClean="0"/>
          </a:p>
          <a:p>
            <a:pPr fontAlgn="base">
              <a:spcBef>
                <a:spcPts val="600"/>
              </a:spcBef>
            </a:pPr>
            <a:r>
              <a:rPr lang="en-US" sz="1600" dirty="0" err="1"/>
              <a:t>Tronstad</a:t>
            </a:r>
            <a:r>
              <a:rPr lang="en-US" sz="1600" dirty="0"/>
              <a:t>, B., Phillips, L., Garcia, J., &amp; Harlow, M. A. (2009). Assessing the TIP online information literacy tutorial.</a:t>
            </a:r>
            <a:r>
              <a:rPr lang="en-US" sz="1600" i="1" dirty="0"/>
              <a:t> Reference Services Review, 37</a:t>
            </a:r>
            <a:r>
              <a:rPr lang="en-US" sz="1600" dirty="0"/>
              <a:t>(1), 54-64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Yang, S. (2009). Information literacy online tutorials: An introduction to rationale </a:t>
            </a:r>
            <a:r>
              <a:rPr lang="en-US" sz="1600" dirty="0" smtClean="0"/>
              <a:t>and technological </a:t>
            </a:r>
            <a:r>
              <a:rPr lang="en-US" sz="1600" dirty="0"/>
              <a:t>tools in tutorial creation. </a:t>
            </a:r>
            <a:r>
              <a:rPr lang="en-US" sz="1600" i="1" dirty="0"/>
              <a:t>Electronic Library</a:t>
            </a:r>
            <a:r>
              <a:rPr lang="en-US" sz="1600" dirty="0"/>
              <a:t>, 27(4), 684-693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Zhang, L. (2006) Effectively incorporating instructional media into web-based information literacy. </a:t>
            </a:r>
            <a:r>
              <a:rPr lang="en-US" sz="1600" i="1" dirty="0"/>
              <a:t>Electronic Library</a:t>
            </a:r>
            <a:r>
              <a:rPr lang="en-US" sz="1600" dirty="0"/>
              <a:t>, 24(3), 294-306.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7928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5AEF4"/>
                </a:solidFill>
              </a:rPr>
              <a:t>Thank you:</a:t>
            </a:r>
          </a:p>
          <a:p>
            <a:r>
              <a:rPr lang="en-US" sz="2800" dirty="0" smtClean="0"/>
              <a:t>Lindsey McLean </a:t>
            </a:r>
            <a:endParaRPr lang="en-US" sz="2800" dirty="0" smtClean="0"/>
          </a:p>
          <a:p>
            <a:r>
              <a:rPr lang="en-US" sz="2800" dirty="0" smtClean="0"/>
              <a:t>William </a:t>
            </a:r>
            <a:r>
              <a:rPr lang="en-US" sz="2800" dirty="0" smtClean="0"/>
              <a:t>H. Hannon Library Research Incentive Travel Grant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Contact: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SUSAN [GARDNER] ARCHAMBAULT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Head of Reference &amp; Instruction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William H. Hannon Library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Loyola Marymount 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err="1"/>
              <a:t>s</a:t>
            </a:r>
            <a:r>
              <a:rPr lang="en-US" sz="2000" u="sng" dirty="0" err="1" smtClean="0">
                <a:solidFill>
                  <a:schemeClr val="bg1"/>
                </a:solidFill>
              </a:rPr>
              <a:t>usan.gardner@lmu.edu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Presentation Slides: </a:t>
            </a:r>
            <a:br>
              <a:rPr lang="en-US" sz="1800" b="1" dirty="0" smtClean="0">
                <a:solidFill>
                  <a:srgbClr val="00B0F0"/>
                </a:solidFill>
              </a:rPr>
            </a:br>
            <a:r>
              <a:rPr lang="en-US" sz="1800" b="1" dirty="0" err="1" smtClean="0">
                <a:solidFill>
                  <a:srgbClr val="00B0F0"/>
                </a:solidFill>
              </a:rPr>
              <a:t>bit.ly/close_encounters</a:t>
            </a:r>
            <a:endParaRPr lang="en-US" sz="1800" b="1" dirty="0" smtClean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3649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Control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a tutorial should have some control over how they use it based on their own needs and learning style.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574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Call-outs for additional information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 way to get help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content formats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Show user progress</a:t>
            </a:r>
          </a:p>
        </p:txBody>
      </p:sp>
      <p:pic>
        <p:nvPicPr>
          <p:cNvPr id="11" name="Picture 10" descr="progre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9183"/>
            <a:ext cx="6924421" cy="35062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</a:rPr>
              <a:pPr/>
              <a:t>6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76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Control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a tutorial should have some control over how they use it based on their own needs and learning style.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Call-outs for additional information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 way to get help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content formats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 user progress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17532" y="324852"/>
            <a:ext cx="5900867" cy="37268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</a:rPr>
              <a:pPr/>
              <a:t>7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810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Control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Users of a tutorial should have some control over how they use it based on their own needs and learning style.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Call-outs for additional information</a:t>
            </a:r>
            <a:endParaRPr lang="en-US" sz="1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Visible way to get help</a:t>
            </a:r>
            <a:endParaRPr lang="en-US" sz="14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content formats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Show user progress</a:t>
            </a:r>
          </a:p>
        </p:txBody>
      </p:sp>
      <p:pic>
        <p:nvPicPr>
          <p:cNvPr id="8" name="Picture 7" descr="gethel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303788"/>
            <a:ext cx="6248400" cy="37348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0"/>
            <a:ext cx="5334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Clarity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87630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design of the tutorial should be minimal, clear, and visually consistent throughout. </a:t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enables the learner to focus on learning the content.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9465" y="5410200"/>
            <a:ext cx="4572000" cy="10695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graphics to facilitate learning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visual cues to draw attention to content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descriptive links (not URLs)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10200"/>
            <a:ext cx="4572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Use library or institutional branding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consistent and limited color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consistent template</a:t>
            </a:r>
          </a:p>
        </p:txBody>
      </p:sp>
      <p:pic>
        <p:nvPicPr>
          <p:cNvPr id="8" name="Picture 7" descr="library-brand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8724"/>
            <a:ext cx="5543296" cy="35036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0BF3-AFCB-4EF8-8F19-14098D16B4D0}" type="slidenum">
              <a:rPr lang="en-US" smtClean="0">
                <a:solidFill>
                  <a:schemeClr val="bg1"/>
                </a:solidFill>
                <a:latin typeface="Arial"/>
              </a:rPr>
              <a:pPr/>
              <a:t>9</a:t>
            </a:fld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528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3407</Words>
  <Application>Microsoft Office PowerPoint</Application>
  <PresentationFormat>On-screen Show (4:3)</PresentationFormat>
  <Paragraphs>479</Paragraphs>
  <Slides>56</Slides>
  <Notes>42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Close Encounters of the Digital Kind:</vt:lpstr>
      <vt:lpstr>Research Questions</vt:lpstr>
      <vt:lpstr>Methodology</vt:lpstr>
      <vt:lpstr>Results PART 1</vt:lpstr>
      <vt:lpstr>User Control</vt:lpstr>
      <vt:lpstr>User Control</vt:lpstr>
      <vt:lpstr>User Control</vt:lpstr>
      <vt:lpstr>User Control</vt:lpstr>
      <vt:lpstr>Visual Clarity</vt:lpstr>
      <vt:lpstr>Visual Clarity</vt:lpstr>
      <vt:lpstr>Visual Clarity</vt:lpstr>
      <vt:lpstr>Visual Clarity</vt:lpstr>
      <vt:lpstr>Visual Clarity</vt:lpstr>
      <vt:lpstr>Visual Clarity</vt:lpstr>
      <vt:lpstr>Information Clarity</vt:lpstr>
      <vt:lpstr>Information Clarity</vt:lpstr>
      <vt:lpstr>Information Clarity</vt:lpstr>
      <vt:lpstr>Information Clarity</vt:lpstr>
      <vt:lpstr>Clear Navigation</vt:lpstr>
      <vt:lpstr>Clear Navigation</vt:lpstr>
      <vt:lpstr>Clear Navigation</vt:lpstr>
      <vt:lpstr>Clear Navigation</vt:lpstr>
      <vt:lpstr>Accessibility</vt:lpstr>
      <vt:lpstr>Technical Considerations</vt:lpstr>
      <vt:lpstr>Results PART 2</vt:lpstr>
      <vt:lpstr>Planning</vt:lpstr>
      <vt:lpstr>Planning</vt:lpstr>
      <vt:lpstr>Planning</vt:lpstr>
      <vt:lpstr>Planning</vt:lpstr>
      <vt:lpstr>Embedding Communication</vt:lpstr>
      <vt:lpstr>Embedding Communication</vt:lpstr>
      <vt:lpstr>Embedding Communication</vt:lpstr>
      <vt:lpstr>Embedding Communication</vt:lpstr>
      <vt:lpstr>Instruction</vt:lpstr>
      <vt:lpstr>Instruction</vt:lpstr>
      <vt:lpstr>Instruction</vt:lpstr>
      <vt:lpstr>Instruction</vt:lpstr>
      <vt:lpstr>Instruction</vt:lpstr>
      <vt:lpstr>Assessment</vt:lpstr>
      <vt:lpstr>Active Learning</vt:lpstr>
      <vt:lpstr>Active Learning</vt:lpstr>
      <vt:lpstr>Active Learning</vt:lpstr>
      <vt:lpstr>Active Learning</vt:lpstr>
      <vt:lpstr>Active Learning</vt:lpstr>
      <vt:lpstr>Active Learning</vt:lpstr>
      <vt:lpstr>Active Learning</vt:lpstr>
      <vt:lpstr>Summary: Design Tips for  Visual &amp; Technical Elements</vt:lpstr>
      <vt:lpstr>Summary: Best Pedagogical Practices in Online Instruction</vt:lpstr>
      <vt:lpstr>Tutorial Credits</vt:lpstr>
      <vt:lpstr>Tutorial Credits</vt:lpstr>
      <vt:lpstr>Bibliography (pt.1)</vt:lpstr>
      <vt:lpstr>Bibliography (pt.2)</vt:lpstr>
      <vt:lpstr>Bibliography (pt.3)</vt:lpstr>
      <vt:lpstr>Bibliography (pt.4)</vt:lpstr>
      <vt:lpstr>Acknowledgements</vt:lpstr>
      <vt:lpstr>Questions?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Encounters of the Digital Kind</dc:title>
  <dc:creator>Scott Archambault</dc:creator>
  <cp:lastModifiedBy>Susan Gardner</cp:lastModifiedBy>
  <cp:revision>138</cp:revision>
  <dcterms:created xsi:type="dcterms:W3CDTF">2013-07-22T01:39:03Z</dcterms:created>
  <dcterms:modified xsi:type="dcterms:W3CDTF">2013-07-22T03:55:11Z</dcterms:modified>
</cp:coreProperties>
</file>