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5"/>
  </p:notesMasterIdLst>
  <p:sldIdLst>
    <p:sldId id="256" r:id="rId2"/>
    <p:sldId id="257" r:id="rId3"/>
    <p:sldId id="264" r:id="rId4"/>
    <p:sldId id="272" r:id="rId5"/>
    <p:sldId id="270" r:id="rId6"/>
    <p:sldId id="271" r:id="rId7"/>
    <p:sldId id="266" r:id="rId8"/>
    <p:sldId id="275" r:id="rId9"/>
    <p:sldId id="273" r:id="rId10"/>
    <p:sldId id="265" r:id="rId11"/>
    <p:sldId id="276" r:id="rId12"/>
    <p:sldId id="268" r:id="rId13"/>
    <p:sldId id="26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autoAdjust="0"/>
    <p:restoredTop sz="94618" autoAdjust="0"/>
  </p:normalViewPr>
  <p:slideViewPr>
    <p:cSldViewPr snapToGrid="0" snapToObjects="1">
      <p:cViewPr varScale="1">
        <p:scale>
          <a:sx n="82" d="100"/>
          <a:sy n="82" d="100"/>
        </p:scale>
        <p:origin x="-1128" y="-96"/>
      </p:cViewPr>
      <p:guideLst>
        <p:guide orient="horz" pos="2160"/>
        <p:guide pos="2880"/>
      </p:guideLst>
    </p:cSldViewPr>
  </p:slideViewPr>
  <p:outlineViewPr>
    <p:cViewPr>
      <p:scale>
        <a:sx n="33" d="100"/>
        <a:sy n="33" d="100"/>
      </p:scale>
      <p:origin x="0" y="545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56CA98-D064-1046-A2ED-AFE11826130C}" type="datetimeFigureOut">
              <a:rPr lang="en-US" smtClean="0"/>
              <a:pPr/>
              <a:t>9/15/2014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F0042A-D32E-4E44-B592-C9580A0EDB45}" type="slidenum">
              <a:rPr lang="en-US" smtClean="0"/>
              <a:pPr/>
              <a:t>‹#›</a:t>
            </a:fld>
            <a:endParaRPr lang="en-US"/>
          </a:p>
        </p:txBody>
      </p:sp>
    </p:spTree>
    <p:extLst>
      <p:ext uri="{BB962C8B-B14F-4D97-AF65-F5344CB8AC3E}">
        <p14:creationId xmlns:p14="http://schemas.microsoft.com/office/powerpoint/2010/main" xmlns="" val="162405790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would we expect students to know about this topic through scholarly literature? What are the requirements we would place on their citations?</a:t>
            </a:r>
            <a:r>
              <a:rPr lang="en-US" baseline="0" dirty="0" smtClean="0"/>
              <a:t> Now let’s talk about this in a real world way. Locally, who cares about this topic? What kind of information do they produce and/or value? Where is this information stored? Accessed? How is it properly cited in their </a:t>
            </a:r>
            <a:r>
              <a:rPr lang="en-US" baseline="0" smtClean="0"/>
              <a:t>research products?</a:t>
            </a:r>
            <a:endParaRPr lang="en-US"/>
          </a:p>
        </p:txBody>
      </p:sp>
      <p:sp>
        <p:nvSpPr>
          <p:cNvPr id="4" name="Slide Number Placeholder 3"/>
          <p:cNvSpPr>
            <a:spLocks noGrp="1"/>
          </p:cNvSpPr>
          <p:nvPr>
            <p:ph type="sldNum" sz="quarter" idx="10"/>
          </p:nvPr>
        </p:nvSpPr>
        <p:spPr/>
        <p:txBody>
          <a:bodyPr/>
          <a:lstStyle/>
          <a:p>
            <a:fld id="{23F0042A-D32E-4E44-B592-C9580A0EDB45}" type="slidenum">
              <a:rPr lang="en-US" smtClean="0"/>
              <a:pPr/>
              <a:t>9</a:t>
            </a:fld>
            <a:endParaRPr lang="en-US"/>
          </a:p>
        </p:txBody>
      </p:sp>
    </p:spTree>
    <p:extLst>
      <p:ext uri="{BB962C8B-B14F-4D97-AF65-F5344CB8AC3E}">
        <p14:creationId xmlns:p14="http://schemas.microsoft.com/office/powerpoint/2010/main" xmlns="" val="2378829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as Inquiry;</a:t>
            </a:r>
            <a:r>
              <a:rPr lang="en-US" baseline="0" dirty="0" smtClean="0"/>
              <a:t> Authority is Constructed and Contextual; Information has Value</a:t>
            </a:r>
            <a:endParaRPr lang="en-US" dirty="0"/>
          </a:p>
        </p:txBody>
      </p:sp>
      <p:sp>
        <p:nvSpPr>
          <p:cNvPr id="4" name="Slide Number Placeholder 3"/>
          <p:cNvSpPr>
            <a:spLocks noGrp="1"/>
          </p:cNvSpPr>
          <p:nvPr>
            <p:ph type="sldNum" sz="quarter" idx="10"/>
          </p:nvPr>
        </p:nvSpPr>
        <p:spPr/>
        <p:txBody>
          <a:bodyPr/>
          <a:lstStyle/>
          <a:p>
            <a:fld id="{23F0042A-D32E-4E44-B592-C9580A0EDB45}" type="slidenum">
              <a:rPr lang="en-US" smtClean="0"/>
              <a:pPr/>
              <a:t>11</a:t>
            </a:fld>
            <a:endParaRPr lang="en-US"/>
          </a:p>
        </p:txBody>
      </p:sp>
    </p:spTree>
    <p:extLst>
      <p:ext uri="{BB962C8B-B14F-4D97-AF65-F5344CB8AC3E}">
        <p14:creationId xmlns:p14="http://schemas.microsoft.com/office/powerpoint/2010/main" xmlns="" val="1986946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7C3F878-F5E8-489B-AC8A-64F2A7E22C28}"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C3F878-F5E8-489B-AC8A-64F2A7E22C28}"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9/15/2014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C3F878-F5E8-489B-AC8A-64F2A7E22C28}" type="datetimeFigureOut">
              <a:rPr lang="en-US" smtClean="0"/>
              <a:pPr/>
              <a:t>9/15/2014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C3F878-F5E8-489B-AC8A-64F2A7E22C28}" type="datetimeFigureOut">
              <a:rPr lang="en-US" smtClean="0"/>
              <a:pPr/>
              <a:t>9/15/2014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9/15/2014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9/15/2014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9/15/2014</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51FC063-5EA9-49AF-AFAF-D68C9E82B2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Drag picture to placeholder or click icon to add</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3F878-F5E8-489B-AC8A-64F2A7E22C28}" type="datetimeFigureOut">
              <a:rPr lang="en-US" smtClean="0"/>
              <a:pPr/>
              <a:t>9/15/2014</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B7C3F878-F5E8-489B-AC8A-64F2A7E22C28}" type="datetimeFigureOut">
              <a:rPr lang="en-US" smtClean="0"/>
              <a:pPr/>
              <a:t>9/15/2014</a:t>
            </a:fld>
            <a:endParaRPr lang="en-US" dirty="0"/>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51FC063-5EA9-49AF-AFAF-D68C9E82B23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libraries.wright.edu/servicelearning/"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95891" y="4309093"/>
            <a:ext cx="5015827" cy="1032799"/>
          </a:xfrm>
        </p:spPr>
        <p:txBody>
          <a:bodyPr>
            <a:noAutofit/>
          </a:bodyPr>
          <a:lstStyle/>
          <a:p>
            <a:pPr algn="r"/>
            <a:r>
              <a:rPr lang="en-US" sz="2000" dirty="0" smtClean="0"/>
              <a:t>Building a bridge between academic and community information through service learning</a:t>
            </a:r>
            <a:endParaRPr lang="en-US" sz="2000" dirty="0"/>
          </a:p>
        </p:txBody>
      </p:sp>
      <p:sp>
        <p:nvSpPr>
          <p:cNvPr id="3" name="Title 1"/>
          <p:cNvSpPr txBox="1">
            <a:spLocks/>
          </p:cNvSpPr>
          <p:nvPr/>
        </p:nvSpPr>
        <p:spPr>
          <a:xfrm>
            <a:off x="5621989" y="5960593"/>
            <a:ext cx="3357607" cy="703932"/>
          </a:xfrm>
          <a:prstGeom prst="rect">
            <a:avLst/>
          </a:prstGeom>
        </p:spPr>
        <p:txBody>
          <a:bodyPr vert="horz" lIns="91440" tIns="45720" rIns="91440" bIns="45720" rtlCol="0" anchor="b">
            <a:noAutofit/>
          </a:bodyPr>
          <a:lstStyle>
            <a:lvl1pPr algn="l" defTabSz="9144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1200" dirty="0" smtClean="0"/>
              <a:t>Megan Stark</a:t>
            </a:r>
          </a:p>
          <a:p>
            <a:pPr algn="r"/>
            <a:r>
              <a:rPr lang="en-US" sz="1200" dirty="0" smtClean="0"/>
              <a:t>Mansfield Library</a:t>
            </a:r>
            <a:endParaRPr lang="en-US" sz="1200" dirty="0"/>
          </a:p>
          <a:p>
            <a:pPr algn="r"/>
            <a:r>
              <a:rPr lang="en-US" sz="1200" dirty="0" smtClean="0"/>
              <a:t>University of Montana</a:t>
            </a:r>
          </a:p>
          <a:p>
            <a:pPr algn="r"/>
            <a:r>
              <a:rPr lang="en-US" sz="1200" dirty="0" smtClean="0"/>
              <a:t>Colloquium on Libraries and Service Learning</a:t>
            </a:r>
          </a:p>
          <a:p>
            <a:pPr algn="r"/>
            <a:r>
              <a:rPr lang="en-US" sz="1200" dirty="0" smtClean="0"/>
              <a:t>August 11, 2014 </a:t>
            </a:r>
          </a:p>
          <a:p>
            <a:pPr algn="r"/>
            <a:endParaRPr lang="en-US" sz="1200" dirty="0" smtClean="0"/>
          </a:p>
        </p:txBody>
      </p:sp>
      <p:sp>
        <p:nvSpPr>
          <p:cNvPr id="4" name="Rectangle 3"/>
          <p:cNvSpPr/>
          <p:nvPr/>
        </p:nvSpPr>
        <p:spPr>
          <a:xfrm>
            <a:off x="2872847" y="2166947"/>
            <a:ext cx="6138871" cy="2123658"/>
          </a:xfrm>
          <a:prstGeom prst="rect">
            <a:avLst/>
          </a:prstGeom>
        </p:spPr>
        <p:txBody>
          <a:bodyPr wrap="square">
            <a:spAutoFit/>
          </a:bodyPr>
          <a:lstStyle/>
          <a:p>
            <a:pPr algn="r"/>
            <a:r>
              <a:rPr lang="en-US" sz="6600" dirty="0">
                <a:latin typeface="Mistral"/>
                <a:cs typeface="Mistral"/>
              </a:rPr>
              <a:t>Information </a:t>
            </a:r>
            <a:endParaRPr lang="en-US" sz="6600" dirty="0" smtClean="0">
              <a:latin typeface="Mistral"/>
              <a:cs typeface="Mistral"/>
            </a:endParaRPr>
          </a:p>
          <a:p>
            <a:pPr algn="r"/>
            <a:r>
              <a:rPr lang="en-US" sz="6600" dirty="0" smtClean="0">
                <a:latin typeface="Mistral"/>
                <a:cs typeface="Mistral"/>
              </a:rPr>
              <a:t>in </a:t>
            </a:r>
            <a:r>
              <a:rPr lang="en-US" sz="6600" dirty="0">
                <a:latin typeface="Mistral"/>
                <a:cs typeface="Mistral"/>
              </a:rPr>
              <a:t>the Real </a:t>
            </a:r>
            <a:r>
              <a:rPr lang="en-US" sz="6600" dirty="0" smtClean="0">
                <a:latin typeface="Mistral"/>
                <a:cs typeface="Mistral"/>
              </a:rPr>
              <a:t>World</a:t>
            </a:r>
            <a:endParaRPr lang="en-US" sz="6600" dirty="0">
              <a:solidFill>
                <a:schemeClr val="bg1"/>
              </a:solidFill>
              <a:latin typeface="Mistral"/>
              <a:cs typeface="Mistral"/>
            </a:endParaRPr>
          </a:p>
        </p:txBody>
      </p:sp>
    </p:spTree>
    <p:extLst>
      <p:ext uri="{BB962C8B-B14F-4D97-AF65-F5344CB8AC3E}">
        <p14:creationId xmlns:p14="http://schemas.microsoft.com/office/powerpoint/2010/main" xmlns="" val="37308591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63" y="593152"/>
            <a:ext cx="6391381" cy="795535"/>
          </a:xfrm>
        </p:spPr>
        <p:txBody>
          <a:bodyPr>
            <a:normAutofit/>
          </a:bodyPr>
          <a:lstStyle/>
          <a:p>
            <a:r>
              <a:rPr lang="en-US" dirty="0" smtClean="0"/>
              <a:t>Are we sure this matters?</a:t>
            </a:r>
            <a:endParaRPr lang="en-US" dirty="0"/>
          </a:p>
        </p:txBody>
      </p:sp>
      <p:sp>
        <p:nvSpPr>
          <p:cNvPr id="3" name="Title 1"/>
          <p:cNvSpPr txBox="1">
            <a:spLocks/>
          </p:cNvSpPr>
          <p:nvPr/>
        </p:nvSpPr>
        <p:spPr>
          <a:xfrm>
            <a:off x="1033220" y="1353784"/>
            <a:ext cx="6836835" cy="3531059"/>
          </a:xfrm>
          <a:prstGeom prst="rect">
            <a:avLst/>
          </a:prstGeom>
        </p:spPr>
        <p:txBody>
          <a:bodyPr vert="horz" lIns="91440" tIns="45720" rIns="91440" bIns="45720" rtlCol="0" anchor="b">
            <a:normAutofit fontScale="47500" lnSpcReduction="20000"/>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dirty="0" smtClean="0">
                <a:solidFill>
                  <a:schemeClr val="bg1">
                    <a:lumMod val="50000"/>
                  </a:schemeClr>
                </a:solidFill>
                <a:latin typeface="+mn-lt"/>
              </a:rPr>
              <a:t>For students</a:t>
            </a:r>
            <a:r>
              <a:rPr lang="en-US" dirty="0" smtClean="0">
                <a:solidFill>
                  <a:schemeClr val="bg1">
                    <a:lumMod val="50000"/>
                  </a:schemeClr>
                </a:solidFill>
                <a:latin typeface="+mn-lt"/>
              </a:rPr>
              <a:t>, service learning is a powerful way to connect to community and future careers. Understanding the unique information landscapes affecting particular professions provides the ability to move with increased sophistication around important issues.</a:t>
            </a:r>
          </a:p>
          <a:p>
            <a:endParaRPr lang="en-US" dirty="0" smtClean="0">
              <a:solidFill>
                <a:schemeClr val="bg1">
                  <a:lumMod val="50000"/>
                </a:schemeClr>
              </a:solidFill>
              <a:latin typeface="+mn-lt"/>
            </a:endParaRPr>
          </a:p>
          <a:p>
            <a:endParaRPr lang="en-US" dirty="0">
              <a:solidFill>
                <a:schemeClr val="bg1">
                  <a:lumMod val="50000"/>
                </a:schemeClr>
              </a:solidFill>
              <a:latin typeface="+mn-lt"/>
            </a:endParaRPr>
          </a:p>
          <a:p>
            <a:r>
              <a:rPr lang="en-US" b="1" dirty="0" smtClean="0">
                <a:solidFill>
                  <a:schemeClr val="bg1">
                    <a:lumMod val="50000"/>
                  </a:schemeClr>
                </a:solidFill>
                <a:latin typeface="+mn-lt"/>
              </a:rPr>
              <a:t>For librarians</a:t>
            </a:r>
            <a:r>
              <a:rPr lang="en-US" dirty="0" smtClean="0">
                <a:solidFill>
                  <a:schemeClr val="bg1">
                    <a:lumMod val="50000"/>
                  </a:schemeClr>
                </a:solidFill>
                <a:latin typeface="+mn-lt"/>
              </a:rPr>
              <a:t>, service learning is a powerful reminder that we need to better connect with community. Understanding that our instruction and collections should reflect the unique information landscapes affecting our society provides the ability to better instruct and prepare our students for life in the real world.</a:t>
            </a:r>
            <a:endParaRPr lang="en-US" dirty="0">
              <a:solidFill>
                <a:schemeClr val="bg1">
                  <a:lumMod val="50000"/>
                </a:schemeClr>
              </a:solidFill>
              <a:latin typeface="+mn-lt"/>
            </a:endParaRPr>
          </a:p>
        </p:txBody>
      </p:sp>
    </p:spTree>
    <p:extLst>
      <p:ext uri="{BB962C8B-B14F-4D97-AF65-F5344CB8AC3E}">
        <p14:creationId xmlns:p14="http://schemas.microsoft.com/office/powerpoint/2010/main" xmlns="" val="2891595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822960" y="2403150"/>
            <a:ext cx="7520940" cy="548640"/>
          </a:xfrm>
        </p:spPr>
        <p:txBody>
          <a:bodyPr>
            <a:normAutofit fontScale="90000"/>
          </a:bodyPr>
          <a:lstStyle/>
          <a:p>
            <a:pPr algn="ctr"/>
            <a:r>
              <a:rPr lang="en-US" dirty="0" smtClean="0">
                <a:latin typeface="+mn-lt"/>
              </a:rPr>
              <a:t>Using The new ACRL Framework to promote new collaboration and new directions</a:t>
            </a:r>
            <a:endParaRPr lang="en-US" dirty="0">
              <a:latin typeface="+mn-lt"/>
            </a:endParaRPr>
          </a:p>
        </p:txBody>
      </p:sp>
    </p:spTree>
    <p:extLst>
      <p:ext uri="{BB962C8B-B14F-4D97-AF65-F5344CB8AC3E}">
        <p14:creationId xmlns:p14="http://schemas.microsoft.com/office/powerpoint/2010/main" xmlns="" val="12429816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3715" y="3510536"/>
            <a:ext cx="7024744" cy="1143000"/>
          </a:xfrm>
        </p:spPr>
        <p:txBody>
          <a:bodyPr>
            <a:normAutofit fontScale="90000"/>
          </a:bodyPr>
          <a:lstStyle/>
          <a:p>
            <a:pPr algn="ctr"/>
            <a:r>
              <a:rPr lang="en-US" dirty="0" smtClean="0">
                <a:latin typeface="+mn-lt"/>
              </a:rPr>
              <a:t>Thanks for coming today!</a:t>
            </a:r>
            <a:br>
              <a:rPr lang="en-US" dirty="0" smtClean="0">
                <a:latin typeface="+mn-lt"/>
              </a:rPr>
            </a:br>
            <a:r>
              <a:rPr lang="en-US" dirty="0" smtClean="0">
                <a:latin typeface="+mn-lt"/>
              </a:rPr>
              <a:t>Questions?</a:t>
            </a:r>
            <a:br>
              <a:rPr lang="en-US" dirty="0" smtClean="0">
                <a:latin typeface="+mn-lt"/>
              </a:rPr>
            </a:br>
            <a:r>
              <a:rPr lang="en-US" dirty="0" smtClean="0">
                <a:latin typeface="+mn-lt"/>
              </a:rPr>
              <a:t/>
            </a:r>
            <a:br>
              <a:rPr lang="en-US" dirty="0" smtClean="0">
                <a:latin typeface="+mn-lt"/>
              </a:rPr>
            </a:br>
            <a:r>
              <a:rPr lang="en-US" dirty="0" err="1" smtClean="0">
                <a:latin typeface="+mn-lt"/>
              </a:rPr>
              <a:t>megan.stark@umontana.edu</a:t>
            </a:r>
            <a:endParaRPr lang="en-US" dirty="0">
              <a:latin typeface="+mn-lt"/>
            </a:endParaRPr>
          </a:p>
        </p:txBody>
      </p:sp>
    </p:spTree>
    <p:extLst>
      <p:ext uri="{BB962C8B-B14F-4D97-AF65-F5344CB8AC3E}">
        <p14:creationId xmlns:p14="http://schemas.microsoft.com/office/powerpoint/2010/main" xmlns="" val="316895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455" y="1018844"/>
            <a:ext cx="6637468" cy="703932"/>
          </a:xfrm>
        </p:spPr>
        <p:txBody>
          <a:bodyPr/>
          <a:lstStyle/>
          <a:p>
            <a:r>
              <a:rPr lang="en-US" dirty="0" smtClean="0"/>
              <a:t>Some good reading</a:t>
            </a:r>
            <a:endParaRPr lang="en-US" dirty="0"/>
          </a:p>
        </p:txBody>
      </p:sp>
      <p:sp>
        <p:nvSpPr>
          <p:cNvPr id="3" name="Title 1"/>
          <p:cNvSpPr txBox="1">
            <a:spLocks/>
          </p:cNvSpPr>
          <p:nvPr/>
        </p:nvSpPr>
        <p:spPr>
          <a:xfrm>
            <a:off x="1007455" y="2553646"/>
            <a:ext cx="7114343" cy="3684635"/>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b="0" kern="1200" cap="none" baseline="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1400" dirty="0" smtClean="0"/>
              <a:t>Service Learning Librarian</a:t>
            </a:r>
          </a:p>
          <a:p>
            <a:r>
              <a:rPr lang="en-US" sz="1400" dirty="0" smtClean="0">
                <a:hlinkClick r:id="rId2"/>
              </a:rPr>
              <a:t>http</a:t>
            </a:r>
            <a:r>
              <a:rPr lang="en-US" sz="1400" dirty="0">
                <a:hlinkClick r:id="rId2"/>
              </a:rPr>
              <a:t>://www.libraries.wright.edu/servicelearning</a:t>
            </a:r>
            <a:r>
              <a:rPr lang="en-US" sz="1400" dirty="0" smtClean="0">
                <a:hlinkClick r:id="rId2"/>
              </a:rPr>
              <a:t>/</a:t>
            </a:r>
            <a:endParaRPr lang="en-US" sz="1400" dirty="0" smtClean="0"/>
          </a:p>
          <a:p>
            <a:endParaRPr lang="en-US" sz="1400" dirty="0"/>
          </a:p>
          <a:p>
            <a:r>
              <a:rPr lang="en-US" sz="1400" dirty="0"/>
              <a:t>Barry, M. (2011).  Research for the greater good: Incorporating Service-Learning in an Information Literacy course at Wright State University.  </a:t>
            </a:r>
            <a:r>
              <a:rPr lang="en-US" sz="1400" i="1" dirty="0"/>
              <a:t>College &amp; Research Libraries News, 72</a:t>
            </a:r>
            <a:r>
              <a:rPr lang="en-US" sz="1400" dirty="0"/>
              <a:t>(6), 345-348</a:t>
            </a:r>
            <a:r>
              <a:rPr lang="en-US" sz="1400" dirty="0" smtClean="0"/>
              <a:t>.</a:t>
            </a:r>
          </a:p>
          <a:p>
            <a:endParaRPr lang="en-US" sz="1400" dirty="0"/>
          </a:p>
          <a:p>
            <a:r>
              <a:rPr lang="en-US" sz="1400" dirty="0"/>
              <a:t>Hernandez, M. &amp; Knight, L.A. (2010).  Reinventing the box:  Faculty-Librarian collaborative efforts to foster service learning for political engagement.  </a:t>
            </a:r>
            <a:r>
              <a:rPr lang="en-US" sz="1400" i="1" dirty="0"/>
              <a:t>Journal for Civic Commitment,</a:t>
            </a:r>
            <a:r>
              <a:rPr lang="en-US" sz="1400" dirty="0"/>
              <a:t> </a:t>
            </a:r>
            <a:r>
              <a:rPr lang="en-US" sz="1400" i="1" dirty="0"/>
              <a:t>14</a:t>
            </a:r>
            <a:r>
              <a:rPr lang="en-US" sz="1400" dirty="0"/>
              <a:t>(1)</a:t>
            </a:r>
            <a:r>
              <a:rPr lang="en-US" sz="1400" dirty="0" smtClean="0"/>
              <a:t>.</a:t>
            </a:r>
          </a:p>
          <a:p>
            <a:endParaRPr lang="en-US" sz="1400" dirty="0"/>
          </a:p>
          <a:p>
            <a:r>
              <a:rPr lang="en-US" sz="1400" dirty="0" err="1"/>
              <a:t>Herther</a:t>
            </a:r>
            <a:r>
              <a:rPr lang="en-US" sz="1400" dirty="0"/>
              <a:t>, N. K. (2008). Service learning and engagement in the academic library.</a:t>
            </a:r>
            <a:r>
              <a:rPr lang="en-US" sz="1400" i="1" dirty="0"/>
              <a:t> College &amp; Research Libraries News, 69</a:t>
            </a:r>
            <a:r>
              <a:rPr lang="en-US" sz="1400" dirty="0"/>
              <a:t>(7), 386-389</a:t>
            </a:r>
            <a:r>
              <a:rPr lang="en-US" sz="1400" dirty="0" smtClean="0"/>
              <a:t>.</a:t>
            </a:r>
          </a:p>
          <a:p>
            <a:endParaRPr lang="en-US" sz="1400" dirty="0"/>
          </a:p>
          <a:p>
            <a:r>
              <a:rPr lang="en-US" sz="1400" dirty="0" err="1" smtClean="0"/>
              <a:t>Nutefall</a:t>
            </a:r>
            <a:r>
              <a:rPr lang="en-US" sz="1400" dirty="0"/>
              <a:t>, J. E. (2009). The relationship between service learning and research. Public Services </a:t>
            </a:r>
            <a:r>
              <a:rPr lang="en-US" sz="1400" dirty="0" smtClean="0"/>
              <a:t>Quarterly</a:t>
            </a:r>
            <a:r>
              <a:rPr lang="en-US" sz="1400" dirty="0"/>
              <a:t>, 5(4), 250-261. </a:t>
            </a:r>
          </a:p>
          <a:p>
            <a:endParaRPr lang="en-US" sz="1400" dirty="0"/>
          </a:p>
          <a:p>
            <a:r>
              <a:rPr lang="en-US" sz="1400" dirty="0"/>
              <a:t>Riddle, J. S. (2003). Where’s the library in service learning?: Models for engaged library instruction.</a:t>
            </a:r>
            <a:r>
              <a:rPr lang="en-US" sz="1400" i="1" dirty="0"/>
              <a:t> Journal of Academic Librarianship, 29</a:t>
            </a:r>
            <a:r>
              <a:rPr lang="en-US" sz="1400" dirty="0"/>
              <a:t>(2), 71.</a:t>
            </a:r>
          </a:p>
        </p:txBody>
      </p:sp>
      <p:pic>
        <p:nvPicPr>
          <p:cNvPr id="6" name="Picture 5"/>
          <p:cNvPicPr>
            <a:picLocks noChangeAspect="1"/>
          </p:cNvPicPr>
          <p:nvPr/>
        </p:nvPicPr>
        <p:blipFill>
          <a:blip r:embed="rId3" cstate="print"/>
          <a:stretch>
            <a:fillRect/>
          </a:stretch>
        </p:blipFill>
        <p:spPr>
          <a:xfrm>
            <a:off x="5111001" y="1555390"/>
            <a:ext cx="1853135" cy="964571"/>
          </a:xfrm>
          <a:prstGeom prst="rect">
            <a:avLst/>
          </a:prstGeom>
        </p:spPr>
      </p:pic>
    </p:spTree>
    <p:extLst>
      <p:ext uri="{BB962C8B-B14F-4D97-AF65-F5344CB8AC3E}">
        <p14:creationId xmlns:p14="http://schemas.microsoft.com/office/powerpoint/2010/main" xmlns="" val="2556019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4079804" y="1395679"/>
            <a:ext cx="4533906" cy="5108171"/>
          </a:xfrm>
        </p:spPr>
        <p:txBody>
          <a:bodyPr>
            <a:normAutofit/>
          </a:bodyPr>
          <a:lstStyle/>
          <a:p>
            <a:pPr algn="ctr">
              <a:lnSpc>
                <a:spcPct val="80000"/>
              </a:lnSpc>
            </a:pPr>
            <a:r>
              <a:rPr lang="en-US" sz="3200" dirty="0" smtClean="0"/>
              <a:t>We need a balance in the daily and the visionary, </a:t>
            </a:r>
          </a:p>
          <a:p>
            <a:pPr algn="ctr">
              <a:lnSpc>
                <a:spcPct val="80000"/>
              </a:lnSpc>
            </a:pPr>
            <a:r>
              <a:rPr lang="en-US" sz="3200" dirty="0" smtClean="0"/>
              <a:t>the local and the global, </a:t>
            </a:r>
          </a:p>
          <a:p>
            <a:pPr algn="ctr">
              <a:lnSpc>
                <a:spcPct val="80000"/>
              </a:lnSpc>
            </a:pPr>
            <a:r>
              <a:rPr lang="en-US" sz="3200" dirty="0" smtClean="0"/>
              <a:t>the practices and the theories, </a:t>
            </a:r>
          </a:p>
          <a:p>
            <a:pPr algn="ctr">
              <a:lnSpc>
                <a:spcPct val="80000"/>
              </a:lnSpc>
            </a:pPr>
            <a:r>
              <a:rPr lang="en-US" sz="3200" dirty="0" smtClean="0"/>
              <a:t>the ideal and the possible</a:t>
            </a:r>
            <a:endParaRPr lang="en-US" sz="3200" dirty="0"/>
          </a:p>
          <a:p>
            <a:endParaRPr lang="en-US" dirty="0"/>
          </a:p>
          <a:p>
            <a:pPr algn="ctr"/>
            <a:r>
              <a:rPr lang="en-US" sz="1300" dirty="0" smtClean="0"/>
              <a:t>Heidi Jacobs</a:t>
            </a:r>
            <a:endParaRPr lang="en-US" sz="1300" dirty="0"/>
          </a:p>
        </p:txBody>
      </p:sp>
      <p:pic>
        <p:nvPicPr>
          <p:cNvPr id="3" name="Picture 2"/>
          <p:cNvPicPr>
            <a:picLocks noChangeAspect="1"/>
          </p:cNvPicPr>
          <p:nvPr/>
        </p:nvPicPr>
        <p:blipFill>
          <a:blip r:embed="rId2" cstate="print"/>
          <a:stretch>
            <a:fillRect/>
          </a:stretch>
        </p:blipFill>
        <p:spPr>
          <a:xfrm>
            <a:off x="1058531" y="139570"/>
            <a:ext cx="2306586" cy="3740410"/>
          </a:xfrm>
          <a:prstGeom prst="rect">
            <a:avLst/>
          </a:prstGeom>
        </p:spPr>
      </p:pic>
      <p:sp>
        <p:nvSpPr>
          <p:cNvPr id="6" name="Title 5"/>
          <p:cNvSpPr>
            <a:spLocks noGrp="1"/>
          </p:cNvSpPr>
          <p:nvPr>
            <p:ph type="title"/>
          </p:nvPr>
        </p:nvSpPr>
        <p:spPr>
          <a:xfrm rot="976915">
            <a:off x="957383" y="1747647"/>
            <a:ext cx="2309489" cy="433915"/>
          </a:xfrm>
        </p:spPr>
        <p:txBody>
          <a:bodyPr>
            <a:noAutofit/>
          </a:bodyPr>
          <a:lstStyle/>
          <a:p>
            <a:pPr algn="ctr"/>
            <a:r>
              <a:rPr lang="en-US" sz="1200" dirty="0" smtClean="0"/>
              <a:t>What does research </a:t>
            </a:r>
            <a:br>
              <a:rPr lang="en-US" sz="1200" dirty="0" smtClean="0"/>
            </a:br>
            <a:r>
              <a:rPr lang="en-US" sz="1200" dirty="0" smtClean="0"/>
              <a:t>mean</a:t>
            </a:r>
            <a:br>
              <a:rPr lang="en-US" sz="1200" dirty="0" smtClean="0"/>
            </a:br>
            <a:r>
              <a:rPr lang="en-US" sz="1200" dirty="0" smtClean="0"/>
              <a:t> in the real world?</a:t>
            </a:r>
            <a:endParaRPr lang="en-US" sz="1200" dirty="0"/>
          </a:p>
        </p:txBody>
      </p:sp>
    </p:spTree>
    <p:extLst>
      <p:ext uri="{BB962C8B-B14F-4D97-AF65-F5344CB8AC3E}">
        <p14:creationId xmlns:p14="http://schemas.microsoft.com/office/powerpoint/2010/main" xmlns="" val="3921379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395673"/>
            <a:ext cx="7024744" cy="2456388"/>
          </a:xfrm>
        </p:spPr>
        <p:txBody>
          <a:bodyPr>
            <a:normAutofit/>
          </a:bodyPr>
          <a:lstStyle/>
          <a:p>
            <a:pPr algn="ctr"/>
            <a:r>
              <a:rPr lang="en-US" dirty="0" smtClean="0">
                <a:latin typeface="+mn-lt"/>
              </a:rPr>
              <a:t>Students in Service Learning Courses have Different Information Needs</a:t>
            </a:r>
            <a:endParaRPr lang="en-US" dirty="0">
              <a:latin typeface="+mn-lt"/>
            </a:endParaRPr>
          </a:p>
        </p:txBody>
      </p:sp>
    </p:spTree>
    <p:extLst>
      <p:ext uri="{BB962C8B-B14F-4D97-AF65-F5344CB8AC3E}">
        <p14:creationId xmlns:p14="http://schemas.microsoft.com/office/powerpoint/2010/main" xmlns="" val="117803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7028" y="933153"/>
            <a:ext cx="6254044" cy="729649"/>
          </a:xfrm>
        </p:spPr>
        <p:txBody>
          <a:bodyPr/>
          <a:lstStyle/>
          <a:p>
            <a:pPr algn="ctr"/>
            <a:r>
              <a:rPr lang="en-US" dirty="0" smtClean="0"/>
              <a:t>My experience at UM</a:t>
            </a:r>
            <a:endParaRPr lang="en-US" dirty="0"/>
          </a:p>
        </p:txBody>
      </p:sp>
      <p:sp>
        <p:nvSpPr>
          <p:cNvPr id="3" name="Text Placeholder 2"/>
          <p:cNvSpPr>
            <a:spLocks noGrp="1"/>
          </p:cNvSpPr>
          <p:nvPr>
            <p:ph type="body" idx="1"/>
          </p:nvPr>
        </p:nvSpPr>
        <p:spPr>
          <a:xfrm>
            <a:off x="362830" y="2181006"/>
            <a:ext cx="8781170" cy="4043706"/>
          </a:xfrm>
        </p:spPr>
        <p:txBody>
          <a:bodyPr>
            <a:normAutofit/>
          </a:bodyPr>
          <a:lstStyle/>
          <a:p>
            <a:pPr algn="ctr"/>
            <a:r>
              <a:rPr lang="en-US" dirty="0" smtClean="0"/>
              <a:t>Students in service learning courses demonstrated very different information needs than non-service learning courses</a:t>
            </a:r>
          </a:p>
          <a:p>
            <a:pPr algn="ctr"/>
            <a:endParaRPr lang="en-US" dirty="0" smtClean="0"/>
          </a:p>
          <a:p>
            <a:pPr marL="800100" lvl="1" indent="-342900">
              <a:buFont typeface="Wingdings" charset="2"/>
              <a:buChar char="Ø"/>
            </a:pPr>
            <a:r>
              <a:rPr lang="en-US" dirty="0" smtClean="0"/>
              <a:t>Review of the literature of major trends in topic (i.e., “grounding” in the issue)</a:t>
            </a:r>
          </a:p>
          <a:p>
            <a:pPr marL="800100" lvl="1" indent="-342900">
              <a:buFont typeface="Wingdings" charset="2"/>
              <a:buChar char="Ø"/>
            </a:pPr>
            <a:r>
              <a:rPr lang="en-US" dirty="0" smtClean="0"/>
              <a:t>Understanding of the unique information ecosystem that service organizations value (</a:t>
            </a:r>
            <a:r>
              <a:rPr lang="en-US" dirty="0" err="1" smtClean="0"/>
              <a:t>ie</a:t>
            </a:r>
            <a:r>
              <a:rPr lang="en-US" dirty="0" smtClean="0"/>
              <a:t>, statistics, reports, government information, local community task forces, etc.) both in terms of access and creation</a:t>
            </a:r>
          </a:p>
          <a:p>
            <a:pPr marL="800100" lvl="1" indent="-342900">
              <a:buFont typeface="Wingdings" charset="2"/>
              <a:buChar char="Ø"/>
            </a:pPr>
            <a:r>
              <a:rPr lang="en-US" dirty="0" smtClean="0"/>
              <a:t>Ability to translate macro-information to micro-levels</a:t>
            </a:r>
          </a:p>
          <a:p>
            <a:pPr marL="342900" indent="-342900" algn="l">
              <a:buFont typeface="Wingdings" charset="2"/>
              <a:buChar char="Ø"/>
            </a:pPr>
            <a:endParaRPr lang="en-US" dirty="0" smtClean="0"/>
          </a:p>
          <a:p>
            <a:pPr marL="342900" indent="-342900" algn="l">
              <a:buFont typeface="Wingdings" charset="2"/>
              <a:buChar char="Ø"/>
            </a:pPr>
            <a:endParaRPr lang="en-US" dirty="0" smtClean="0"/>
          </a:p>
          <a:p>
            <a:pPr marL="342900" indent="-342900" algn="l">
              <a:buFont typeface="Wingdings" charset="2"/>
              <a:buChar char="Ø"/>
            </a:pPr>
            <a:endParaRPr lang="en-US" dirty="0" smtClean="0"/>
          </a:p>
          <a:p>
            <a:pPr marL="342900" indent="-342900" algn="l">
              <a:buFont typeface="Wingdings" charset="2"/>
              <a:buChar char="Ø"/>
            </a:pPr>
            <a:endParaRPr lang="en-US" dirty="0"/>
          </a:p>
        </p:txBody>
      </p:sp>
    </p:spTree>
    <p:extLst>
      <p:ext uri="{BB962C8B-B14F-4D97-AF65-F5344CB8AC3E}">
        <p14:creationId xmlns:p14="http://schemas.microsoft.com/office/powerpoint/2010/main" xmlns="" val="30681757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440020" y="1079170"/>
            <a:ext cx="6598048" cy="387728"/>
          </a:xfrm>
        </p:spPr>
        <p:txBody>
          <a:bodyPr>
            <a:noAutofit/>
          </a:bodyPr>
          <a:lstStyle/>
          <a:p>
            <a:r>
              <a:rPr lang="en-US" sz="3600" b="0" dirty="0" smtClean="0"/>
              <a:t>Information in Academia</a:t>
            </a:r>
            <a:endParaRPr lang="en-US" sz="3600" b="0" dirty="0"/>
          </a:p>
        </p:txBody>
      </p:sp>
      <p:sp>
        <p:nvSpPr>
          <p:cNvPr id="4" name="Content Placeholder 3"/>
          <p:cNvSpPr>
            <a:spLocks noGrp="1"/>
          </p:cNvSpPr>
          <p:nvPr>
            <p:ph sz="half" idx="2"/>
          </p:nvPr>
        </p:nvSpPr>
        <p:spPr>
          <a:xfrm>
            <a:off x="1440019" y="1688343"/>
            <a:ext cx="6402679" cy="4003684"/>
          </a:xfrm>
        </p:spPr>
        <p:txBody>
          <a:bodyPr>
            <a:normAutofit/>
          </a:bodyPr>
          <a:lstStyle/>
          <a:p>
            <a:pPr>
              <a:buFont typeface="Wingdings" charset="2"/>
              <a:buChar char="Ø"/>
            </a:pPr>
            <a:r>
              <a:rPr lang="en-US" dirty="0" smtClean="0">
                <a:solidFill>
                  <a:srgbClr val="7F7F7F"/>
                </a:solidFill>
              </a:rPr>
              <a:t>Centrally held</a:t>
            </a:r>
          </a:p>
          <a:p>
            <a:pPr>
              <a:buFont typeface="Wingdings" charset="2"/>
              <a:buChar char="Ø"/>
            </a:pPr>
            <a:r>
              <a:rPr lang="en-US" dirty="0" smtClean="0">
                <a:solidFill>
                  <a:srgbClr val="7F7F7F"/>
                </a:solidFill>
              </a:rPr>
              <a:t>Classified by controlled vocabularies</a:t>
            </a:r>
          </a:p>
          <a:p>
            <a:pPr>
              <a:buFont typeface="Wingdings" charset="2"/>
              <a:buChar char="Ø"/>
            </a:pPr>
            <a:r>
              <a:rPr lang="en-US" dirty="0" smtClean="0">
                <a:solidFill>
                  <a:srgbClr val="7F7F7F"/>
                </a:solidFill>
              </a:rPr>
              <a:t>Scholarly (i.e. peer-reviewed)</a:t>
            </a:r>
          </a:p>
          <a:p>
            <a:pPr>
              <a:buFont typeface="Wingdings" charset="2"/>
              <a:buChar char="Ø"/>
            </a:pPr>
            <a:r>
              <a:rPr lang="en-US" dirty="0" smtClean="0">
                <a:solidFill>
                  <a:srgbClr val="7F7F7F"/>
                </a:solidFill>
              </a:rPr>
              <a:t>Subscription based</a:t>
            </a:r>
          </a:p>
          <a:p>
            <a:pPr>
              <a:buFont typeface="Wingdings" charset="2"/>
              <a:buChar char="Ø"/>
            </a:pPr>
            <a:r>
              <a:rPr lang="en-US" dirty="0" smtClean="0">
                <a:solidFill>
                  <a:srgbClr val="7F7F7F"/>
                </a:solidFill>
              </a:rPr>
              <a:t>Created by scholars for scholars</a:t>
            </a:r>
          </a:p>
          <a:p>
            <a:pPr>
              <a:buFont typeface="Wingdings" charset="2"/>
              <a:buChar char="Ø"/>
            </a:pPr>
            <a:r>
              <a:rPr lang="en-US" dirty="0" smtClean="0">
                <a:solidFill>
                  <a:srgbClr val="7F7F7F"/>
                </a:solidFill>
              </a:rPr>
              <a:t>Findable via library search tools</a:t>
            </a:r>
          </a:p>
          <a:p>
            <a:pPr>
              <a:buFont typeface="Wingdings" charset="2"/>
              <a:buChar char="Ø"/>
            </a:pPr>
            <a:r>
              <a:rPr lang="en-US" dirty="0" smtClean="0">
                <a:solidFill>
                  <a:srgbClr val="7F7F7F"/>
                </a:solidFill>
              </a:rPr>
              <a:t>Easily cited using approved citation guides</a:t>
            </a:r>
            <a:endParaRPr lang="en-US" dirty="0">
              <a:solidFill>
                <a:srgbClr val="7F7F7F"/>
              </a:solidFill>
            </a:endParaRPr>
          </a:p>
        </p:txBody>
      </p:sp>
    </p:spTree>
    <p:extLst>
      <p:ext uri="{BB962C8B-B14F-4D97-AF65-F5344CB8AC3E}">
        <p14:creationId xmlns:p14="http://schemas.microsoft.com/office/powerpoint/2010/main" xmlns="" val="2555993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451318" y="1074671"/>
            <a:ext cx="6644147" cy="431848"/>
          </a:xfrm>
        </p:spPr>
        <p:txBody>
          <a:bodyPr>
            <a:noAutofit/>
          </a:bodyPr>
          <a:lstStyle/>
          <a:p>
            <a:r>
              <a:rPr lang="en-US" sz="3600" b="0" dirty="0" smtClean="0"/>
              <a:t>Information in the Real World</a:t>
            </a:r>
            <a:endParaRPr lang="en-US" sz="3600" b="0" dirty="0"/>
          </a:p>
        </p:txBody>
      </p:sp>
      <p:sp>
        <p:nvSpPr>
          <p:cNvPr id="6" name="Content Placeholder 5"/>
          <p:cNvSpPr>
            <a:spLocks noGrp="1"/>
          </p:cNvSpPr>
          <p:nvPr>
            <p:ph sz="half" idx="2"/>
          </p:nvPr>
        </p:nvSpPr>
        <p:spPr>
          <a:xfrm>
            <a:off x="1451319" y="1716708"/>
            <a:ext cx="6796074" cy="2835797"/>
          </a:xfrm>
        </p:spPr>
        <p:txBody>
          <a:bodyPr>
            <a:noAutofit/>
          </a:bodyPr>
          <a:lstStyle/>
          <a:p>
            <a:pPr>
              <a:buFont typeface="Wingdings" charset="2"/>
              <a:buChar char="Ø"/>
            </a:pPr>
            <a:r>
              <a:rPr lang="en-US" dirty="0" smtClean="0">
                <a:solidFill>
                  <a:schemeClr val="bg1">
                    <a:lumMod val="50000"/>
                  </a:schemeClr>
                </a:solidFill>
              </a:rPr>
              <a:t>Decentralized</a:t>
            </a:r>
          </a:p>
          <a:p>
            <a:pPr>
              <a:buFont typeface="Wingdings" charset="2"/>
              <a:buChar char="Ø"/>
            </a:pPr>
            <a:r>
              <a:rPr lang="en-US" dirty="0" smtClean="0">
                <a:solidFill>
                  <a:schemeClr val="bg1">
                    <a:lumMod val="50000"/>
                  </a:schemeClr>
                </a:solidFill>
              </a:rPr>
              <a:t>Classified chronologically, by administration, etc.</a:t>
            </a:r>
          </a:p>
          <a:p>
            <a:pPr>
              <a:buFont typeface="Wingdings" charset="2"/>
              <a:buChar char="Ø"/>
            </a:pPr>
            <a:r>
              <a:rPr lang="en-US" dirty="0" smtClean="0">
                <a:solidFill>
                  <a:schemeClr val="bg1">
                    <a:lumMod val="50000"/>
                  </a:schemeClr>
                </a:solidFill>
              </a:rPr>
              <a:t>Community based</a:t>
            </a:r>
          </a:p>
          <a:p>
            <a:pPr>
              <a:buFont typeface="Wingdings" charset="2"/>
              <a:buChar char="Ø"/>
            </a:pPr>
            <a:r>
              <a:rPr lang="en-US" dirty="0" smtClean="0">
                <a:solidFill>
                  <a:schemeClr val="bg1">
                    <a:lumMod val="50000"/>
                  </a:schemeClr>
                </a:solidFill>
              </a:rPr>
              <a:t>Created by stakeholders/practitioners for stakeholders/practitioners</a:t>
            </a:r>
          </a:p>
          <a:p>
            <a:pPr>
              <a:buFont typeface="Wingdings" charset="2"/>
              <a:buChar char="Ø"/>
            </a:pPr>
            <a:r>
              <a:rPr lang="en-US" dirty="0" smtClean="0">
                <a:solidFill>
                  <a:schemeClr val="bg1">
                    <a:lumMod val="50000"/>
                  </a:schemeClr>
                </a:solidFill>
              </a:rPr>
              <a:t>Difficult to find using academic search strategies</a:t>
            </a:r>
          </a:p>
          <a:p>
            <a:pPr>
              <a:buFont typeface="Wingdings" charset="2"/>
              <a:buChar char="Ø"/>
            </a:pPr>
            <a:r>
              <a:rPr lang="en-US" dirty="0" smtClean="0">
                <a:solidFill>
                  <a:schemeClr val="bg1">
                    <a:lumMod val="50000"/>
                  </a:schemeClr>
                </a:solidFill>
              </a:rPr>
              <a:t>Difficult to cite using citation guides</a:t>
            </a:r>
            <a:endParaRPr lang="en-US" dirty="0">
              <a:solidFill>
                <a:schemeClr val="bg1">
                  <a:lumMod val="50000"/>
                </a:schemeClr>
              </a:solidFill>
            </a:endParaRPr>
          </a:p>
        </p:txBody>
      </p:sp>
    </p:spTree>
    <p:extLst>
      <p:ext uri="{BB962C8B-B14F-4D97-AF65-F5344CB8AC3E}">
        <p14:creationId xmlns:p14="http://schemas.microsoft.com/office/powerpoint/2010/main" xmlns="" val="734143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912075"/>
            <a:ext cx="7024744" cy="2672395"/>
          </a:xfrm>
        </p:spPr>
        <p:txBody>
          <a:bodyPr>
            <a:normAutofit/>
          </a:bodyPr>
          <a:lstStyle/>
          <a:p>
            <a:pPr algn="ctr"/>
            <a:r>
              <a:rPr lang="en-US" dirty="0" smtClean="0">
                <a:latin typeface="+mn-lt"/>
              </a:rPr>
              <a:t>Students are responsible for cultivating an understanding of </a:t>
            </a:r>
            <a:br>
              <a:rPr lang="en-US" dirty="0" smtClean="0">
                <a:latin typeface="+mn-lt"/>
              </a:rPr>
            </a:br>
            <a:r>
              <a:rPr lang="en-US" dirty="0" smtClean="0">
                <a:latin typeface="+mn-lt"/>
              </a:rPr>
              <a:t>both worlds</a:t>
            </a:r>
            <a:r>
              <a:rPr lang="en-US" sz="3100" dirty="0" smtClean="0">
                <a:latin typeface="+mn-lt"/>
              </a:rPr>
              <a:t/>
            </a:r>
            <a:br>
              <a:rPr lang="en-US" sz="3100" dirty="0" smtClean="0">
                <a:latin typeface="+mn-lt"/>
              </a:rPr>
            </a:br>
            <a:endParaRPr lang="en-US" sz="3100" dirty="0">
              <a:latin typeface="+mn-lt"/>
            </a:endParaRPr>
          </a:p>
        </p:txBody>
      </p:sp>
    </p:spTree>
    <p:extLst>
      <p:ext uri="{BB962C8B-B14F-4D97-AF65-F5344CB8AC3E}">
        <p14:creationId xmlns:p14="http://schemas.microsoft.com/office/powerpoint/2010/main" xmlns="" val="3597601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r>
              <a:rPr lang="en-US" dirty="0" smtClean="0"/>
              <a:t>Let’s Try an example</a:t>
            </a:r>
            <a:endParaRPr lang="en-US" dirty="0"/>
          </a:p>
        </p:txBody>
      </p:sp>
      <p:sp>
        <p:nvSpPr>
          <p:cNvPr id="5" name="Title 4"/>
          <p:cNvSpPr>
            <a:spLocks noGrp="1"/>
          </p:cNvSpPr>
          <p:nvPr>
            <p:ph type="title"/>
          </p:nvPr>
        </p:nvSpPr>
        <p:spPr/>
        <p:txBody>
          <a:bodyPr/>
          <a:lstStyle/>
          <a:p>
            <a:r>
              <a:rPr lang="en-US" dirty="0" smtClean="0"/>
              <a:t>What does it look like to build a bridge?</a:t>
            </a:r>
            <a:endParaRPr lang="en-US" dirty="0"/>
          </a:p>
        </p:txBody>
      </p:sp>
    </p:spTree>
    <p:extLst>
      <p:ext uri="{BB962C8B-B14F-4D97-AF65-F5344CB8AC3E}">
        <p14:creationId xmlns:p14="http://schemas.microsoft.com/office/powerpoint/2010/main" xmlns="" val="127198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8022" y="2170664"/>
            <a:ext cx="5906091" cy="1143000"/>
          </a:xfrm>
        </p:spPr>
        <p:txBody>
          <a:bodyPr>
            <a:normAutofit/>
          </a:bodyPr>
          <a:lstStyle/>
          <a:p>
            <a:r>
              <a:rPr lang="en-US" dirty="0" smtClean="0"/>
              <a:t>Hunger and Homelessness</a:t>
            </a:r>
            <a:endParaRPr lang="en-US" dirty="0"/>
          </a:p>
        </p:txBody>
      </p:sp>
    </p:spTree>
    <p:extLst>
      <p:ext uri="{BB962C8B-B14F-4D97-AF65-F5344CB8AC3E}">
        <p14:creationId xmlns:p14="http://schemas.microsoft.com/office/powerpoint/2010/main" xmlns="" val="5759077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Angles.thmx</Template>
  <TotalTime>783</TotalTime>
  <Words>458</Words>
  <Application>Microsoft Office PowerPoint</Application>
  <PresentationFormat>On-screen Show (4:3)</PresentationFormat>
  <Paragraphs>67</Paragraphs>
  <Slides>13</Slides>
  <Notes>2</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Angles</vt:lpstr>
      <vt:lpstr>Building a bridge between academic and community information through service learning</vt:lpstr>
      <vt:lpstr>What does research  mean  in the real world?</vt:lpstr>
      <vt:lpstr>Students in Service Learning Courses have Different Information Needs</vt:lpstr>
      <vt:lpstr>My experience at UM</vt:lpstr>
      <vt:lpstr>Slide 5</vt:lpstr>
      <vt:lpstr>Slide 6</vt:lpstr>
      <vt:lpstr>Students are responsible for cultivating an understanding of  both worlds </vt:lpstr>
      <vt:lpstr>What does it look like to build a bridge?</vt:lpstr>
      <vt:lpstr>Hunger and Homelessness</vt:lpstr>
      <vt:lpstr>Are we sure this matters?</vt:lpstr>
      <vt:lpstr>Using The new ACRL Framework to promote new collaboration and new directions</vt:lpstr>
      <vt:lpstr>Thanks for coming today! Questions?  megan.stark@umontana.edu</vt:lpstr>
      <vt:lpstr>Some good reading</vt:lpstr>
    </vt:vector>
  </TitlesOfParts>
  <Company>The University of Montana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Learning  and the Library</dc:title>
  <dc:creator>Megan Stark</dc:creator>
  <cp:lastModifiedBy>Elisa Acosta</cp:lastModifiedBy>
  <cp:revision>45</cp:revision>
  <dcterms:created xsi:type="dcterms:W3CDTF">2012-01-17T21:41:45Z</dcterms:created>
  <dcterms:modified xsi:type="dcterms:W3CDTF">2014-09-16T04:18:01Z</dcterms:modified>
</cp:coreProperties>
</file>