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350" r:id="rId3"/>
    <p:sldId id="349" r:id="rId4"/>
    <p:sldId id="289" r:id="rId5"/>
    <p:sldId id="280" r:id="rId6"/>
    <p:sldId id="351" r:id="rId7"/>
    <p:sldId id="293" r:id="rId8"/>
    <p:sldId id="352" r:id="rId9"/>
    <p:sldId id="353" r:id="rId10"/>
    <p:sldId id="334" r:id="rId11"/>
    <p:sldId id="27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77DE8-63EF-49EF-A557-F8CC0852E5C7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4B8E23-D33D-42DC-8B13-A8F40449C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73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14F294-B3D9-427A-97DC-89FD9B3F1D40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36ADA6-D692-4D07-B766-000D2C5D1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61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ADA6-D692-4D07-B766-000D2C5D166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ADA6-D692-4D07-B766-000D2C5D16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986DBF-2E8B-4D89-B727-17BA4D74DF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FF667F-3B4D-E542-BF68-8FB7112074C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570413"/>
            <a:ext cx="5607050" cy="41830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ADA6-D692-4D07-B766-000D2C5D16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ADA6-D692-4D07-B766-000D2C5D16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6ADA6-D692-4D07-B766-000D2C5D16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EDF8-8061-644C-BAC8-7E645B0A1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870188"/>
      </p:ext>
    </p:extLst>
  </p:cSld>
  <p:clrMapOvr>
    <a:masterClrMapping/>
  </p:clrMapOvr>
  <p:transition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7F4F1-0422-4E19-BDC1-90D586A6E3C2}" type="datetimeFigureOut">
              <a:rPr lang="en-US" smtClean="0"/>
              <a:pPr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EE99C-7675-4619-AC1B-7BEA4C8FC3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495300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 smtClean="0">
                <a:solidFill>
                  <a:srgbClr val="FFFFFF"/>
                </a:solidFill>
                <a:latin typeface="Arial"/>
                <a:cs typeface="Arial"/>
              </a:rPr>
              <a:t>Emptying the </a:t>
            </a:r>
            <a:r>
              <a:rPr lang="en-US" sz="5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5000" b="1" dirty="0" smtClean="0">
                <a:solidFill>
                  <a:srgbClr val="FFFFFF"/>
                </a:solidFill>
                <a:latin typeface="Arial"/>
                <a:cs typeface="Arial"/>
              </a:rPr>
              <a:t>ilo,</a:t>
            </a:r>
            <a:br>
              <a:rPr lang="en-US" sz="50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5000" b="1" dirty="0" smtClean="0">
                <a:solidFill>
                  <a:srgbClr val="FFFFFF"/>
                </a:solidFill>
                <a:latin typeface="Arial"/>
                <a:cs typeface="Arial"/>
              </a:rPr>
              <a:t>Entering the 21</a:t>
            </a:r>
            <a:r>
              <a:rPr lang="en-US" sz="50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lang="en-US" sz="5000" b="1" dirty="0" smtClean="0">
                <a:solidFill>
                  <a:srgbClr val="FFFFFF"/>
                </a:solidFill>
                <a:latin typeface="Arial"/>
                <a:cs typeface="Arial"/>
              </a:rPr>
              <a:t> Century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b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Librarians Engaged in Service Learning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Elizabeth Heffington, MLIS</a:t>
            </a:r>
            <a:b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Christin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/>
                <a:cs typeface="Arial"/>
              </a:rPr>
              <a:t>Shatzer</a:t>
            </a:r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 MPA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4" descr="logo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646420"/>
            <a:ext cx="2948773" cy="2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 &amp;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5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3400" y="5791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Enhancing academic understanding * Increasing civic responsibility * Fostering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Christ-like attitudes and a worldview of lifelong Christian service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logo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04799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 marL="914400" lvl="2" indent="0" algn="r">
              <a:buNone/>
            </a:pPr>
            <a:endParaRPr lang="en-US" sz="3000" b="1" dirty="0" smtClean="0">
              <a:solidFill>
                <a:schemeClr val="bg1"/>
              </a:solidFill>
            </a:endParaRPr>
          </a:p>
          <a:p>
            <a:pPr marL="914400" lvl="2" indent="0" algn="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Elizabeth Heffington, MLIS</a:t>
            </a:r>
          </a:p>
          <a:p>
            <a:pPr marL="914400" lvl="2" indent="0" algn="r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Catalog and Acquisitions Librarian</a:t>
            </a:r>
          </a:p>
          <a:p>
            <a:pPr marL="914400" lvl="2" indent="0" algn="r">
              <a:buNone/>
            </a:pPr>
            <a:r>
              <a:rPr lang="en-US" sz="3000" dirty="0" err="1" smtClean="0">
                <a:solidFill>
                  <a:schemeClr val="bg1"/>
                </a:solidFill>
              </a:rPr>
              <a:t>elizabeth.heffington@lipscomb.edu</a:t>
            </a:r>
            <a:r>
              <a:rPr lang="en-US" sz="3000" dirty="0" smtClean="0">
                <a:solidFill>
                  <a:schemeClr val="bg1"/>
                </a:solidFill>
              </a:rPr>
              <a:t/>
            </a:r>
            <a:br>
              <a:rPr lang="en-US" sz="3000" dirty="0" smtClean="0">
                <a:solidFill>
                  <a:schemeClr val="bg1"/>
                </a:solidFill>
              </a:rPr>
            </a:br>
            <a:endParaRPr lang="en-US" sz="3000" dirty="0" smtClean="0">
              <a:solidFill>
                <a:schemeClr val="bg1"/>
              </a:solidFill>
            </a:endParaRPr>
          </a:p>
          <a:p>
            <a:pPr marL="914400" lvl="2" indent="0" algn="r">
              <a:buNone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914400" lvl="2" indent="0" algn="r"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Christin Shatzer, MPA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dirty="0" smtClean="0">
                <a:solidFill>
                  <a:schemeClr val="bg1"/>
                </a:solidFill>
              </a:rPr>
              <a:t>Director of Service-Learning</a:t>
            </a:r>
            <a:br>
              <a:rPr lang="en-US" sz="3000" dirty="0" smtClean="0">
                <a:solidFill>
                  <a:schemeClr val="bg1"/>
                </a:solidFill>
              </a:rPr>
            </a:br>
            <a:r>
              <a:rPr lang="en-US" sz="3000" dirty="0" err="1" smtClean="0">
                <a:solidFill>
                  <a:schemeClr val="bg1"/>
                </a:solidFill>
              </a:rPr>
              <a:t>christin.shatzer@lipscomb.edu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Librarianship is a Service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Michael Stephens </a:t>
            </a:r>
            <a:r>
              <a:rPr lang="en-US" sz="2000" dirty="0" smtClean="0">
                <a:solidFill>
                  <a:schemeClr val="bg1"/>
                </a:solidFill>
              </a:rPr>
              <a:t>–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Office Hours: Reflective Practice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</a:rPr>
              <a:t>Library </a:t>
            </a:r>
            <a:r>
              <a:rPr lang="en-US" sz="2000" i="1" dirty="0" smtClean="0">
                <a:solidFill>
                  <a:schemeClr val="bg1"/>
                </a:solidFill>
              </a:rPr>
              <a:t>Journal, </a:t>
            </a:r>
            <a:r>
              <a:rPr lang="en-US" sz="2000" dirty="0" smtClean="0">
                <a:solidFill>
                  <a:schemeClr val="bg1"/>
                </a:solidFill>
              </a:rPr>
              <a:t>January 13, 2014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Be visible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Put a face on the library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Service learning: linking library education and practice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Loriene</a:t>
            </a:r>
            <a:r>
              <a:rPr lang="en-US" sz="2000" dirty="0" smtClean="0">
                <a:solidFill>
                  <a:schemeClr val="bg1"/>
                </a:solidFill>
              </a:rPr>
              <a:t> Roy, Kelly Jensen, Alex Hershey Meyers, ALA, 2009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Creating communities of service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Service-based education part of LIS since Dewey in 1896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JarethYasmi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85" r="2777"/>
          <a:stretch/>
        </p:blipFill>
        <p:spPr>
          <a:xfrm rot="16200000">
            <a:off x="829109" y="3739948"/>
            <a:ext cx="3127142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7858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Characteristics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FFFF"/>
                </a:solidFill>
              </a:rPr>
              <a:t>Academic librarianship shares the core values of service-learning</a:t>
            </a:r>
          </a:p>
          <a:p>
            <a:endParaRPr lang="en-US" sz="3500" dirty="0" smtClean="0">
              <a:solidFill>
                <a:srgbClr val="FFFFFF"/>
              </a:solidFill>
            </a:endParaRPr>
          </a:p>
          <a:p>
            <a:r>
              <a:rPr lang="en-US" sz="3500" dirty="0" smtClean="0">
                <a:solidFill>
                  <a:srgbClr val="FFFFFF"/>
                </a:solidFill>
              </a:rPr>
              <a:t>Service-learning provides a means of breaking out of the library silo</a:t>
            </a:r>
          </a:p>
          <a:p>
            <a:endParaRPr lang="en-US" sz="3500" dirty="0" smtClean="0">
              <a:solidFill>
                <a:srgbClr val="FFFFFF"/>
              </a:solidFill>
            </a:endParaRPr>
          </a:p>
          <a:p>
            <a:r>
              <a:rPr lang="en-US" sz="3500" dirty="0" smtClean="0">
                <a:solidFill>
                  <a:srgbClr val="FFFFFF"/>
                </a:solidFill>
              </a:rPr>
              <a:t>Collaboration with unlikely partners increases library stakeholders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82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Service-Learning at Lipscomb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Rotator 4 - Web Desig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429000"/>
            <a:ext cx="4396612" cy="2930682"/>
          </a:xfrm>
          <a:prstGeom prst="rect">
            <a:avLst/>
          </a:prstGeom>
        </p:spPr>
      </p:pic>
      <p:pic>
        <p:nvPicPr>
          <p:cNvPr id="5" name="Picture 4" descr="Service Day I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1000"/>
            <a:ext cx="3657600" cy="2438400"/>
          </a:xfrm>
          <a:prstGeom prst="rect">
            <a:avLst/>
          </a:prstGeom>
        </p:spPr>
      </p:pic>
      <p:pic>
        <p:nvPicPr>
          <p:cNvPr id="6" name="Picture 5" descr="Sonata on Service Day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286000"/>
            <a:ext cx="2844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8229600" cy="3581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Service-learning at Lipscomb University is a teaching and learning methodology that</a:t>
            </a:r>
          </a:p>
          <a:p>
            <a:pPr>
              <a:buNone/>
            </a:pP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(1) allows students to apply their knowledge and skills to specific service projects associated with a non-profit or for profit organization and</a:t>
            </a:r>
            <a:br>
              <a:rPr lang="en-US" sz="2800" i="1" dirty="0" smtClean="0">
                <a:solidFill>
                  <a:schemeClr val="bg1"/>
                </a:solidFill>
              </a:rPr>
            </a:br>
            <a:endParaRPr lang="en-US" sz="28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(2) provides for growth and development in understanding better the academic, spiritual, and civic elements associated with service to others.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315" name="Picture 5" descr="LU SAL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85800"/>
            <a:ext cx="269554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09550"/>
            <a:ext cx="523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096000" cy="887412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Georgia" charset="0"/>
              </a:rPr>
              <a:t>Graduation Requirement</a:t>
            </a:r>
          </a:p>
        </p:txBody>
      </p:sp>
      <p:graphicFrame>
        <p:nvGraphicFramePr>
          <p:cNvPr id="44201" name="Group 1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90517990"/>
              </p:ext>
            </p:extLst>
          </p:nvPr>
        </p:nvGraphicFramePr>
        <p:xfrm>
          <a:off x="228600" y="1219200"/>
          <a:ext cx="5486400" cy="5181599"/>
        </p:xfrm>
        <a:graphic>
          <a:graphicData uri="http://schemas.openxmlformats.org/drawingml/2006/table">
            <a:tbl>
              <a:tblPr/>
              <a:tblGrid>
                <a:gridCol w="1709097"/>
                <a:gridCol w="2387415"/>
                <a:gridCol w="1389888"/>
              </a:tblGrid>
              <a:tr h="1198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Developmental level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 experience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Length of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engagement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761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Tier 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 enhanced service days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3-5 hours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37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Tier II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 enhanced university courses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  hours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4314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Tier III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 enhanced mission trips, internships, SALT cooperatives,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SALT/FWS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40+ hours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9379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Tier IV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SALT capstone project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(for SALT Scholars only)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30+ hours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5430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8800" y="3810000"/>
            <a:ext cx="3505200" cy="2868612"/>
          </a:xfrm>
          <a:noFill/>
        </p:spPr>
      </p:pic>
      <p:sp>
        <p:nvSpPr>
          <p:cNvPr id="54301" name="Text Box 171"/>
          <p:cNvSpPr txBox="1">
            <a:spLocks noChangeArrowheads="1"/>
          </p:cNvSpPr>
          <p:nvPr/>
        </p:nvSpPr>
        <p:spPr bwMode="auto">
          <a:xfrm>
            <a:off x="5867400" y="1066800"/>
            <a:ext cx="3124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Before graduating, traditional undergraduate students must complete two SALT experiences. 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i="1" u="sng" dirty="0">
                <a:solidFill>
                  <a:srgbClr val="FFFFFF"/>
                </a:solidFill>
              </a:rPr>
              <a:t>At most one</a:t>
            </a:r>
            <a:r>
              <a:rPr lang="en-US" sz="2000" dirty="0">
                <a:solidFill>
                  <a:srgbClr val="FFFFFF"/>
                </a:solidFill>
              </a:rPr>
              <a:t> can be from Tier I, and </a:t>
            </a:r>
            <a:r>
              <a:rPr lang="en-US" sz="2000" i="1" u="sng" dirty="0">
                <a:solidFill>
                  <a:srgbClr val="FFFFFF"/>
                </a:solidFill>
              </a:rPr>
              <a:t>at least one</a:t>
            </a:r>
            <a:r>
              <a:rPr lang="en-US" sz="2000" dirty="0">
                <a:solidFill>
                  <a:srgbClr val="FFFFFF"/>
                </a:solidFill>
              </a:rPr>
              <a:t> must be from Tier II or III.</a:t>
            </a:r>
          </a:p>
        </p:txBody>
      </p:sp>
    </p:spTree>
    <p:extLst>
      <p:ext uri="{BB962C8B-B14F-4D97-AF65-F5344CB8AC3E}">
        <p14:creationId xmlns:p14="http://schemas.microsoft.com/office/powerpoint/2010/main" xmlns="" val="353023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Tensions and Potential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Librarian as instructor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Service-learning buy-in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Extending </a:t>
            </a:r>
            <a:r>
              <a:rPr lang="en-US" smtClean="0">
                <a:solidFill>
                  <a:schemeClr val="bg1"/>
                </a:solidFill>
              </a:rPr>
              <a:t>OUR reach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Generating New Ways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3528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FFFF"/>
                </a:solidFill>
              </a:rPr>
              <a:t>Describe an inanimate object or an animal</a:t>
            </a:r>
          </a:p>
          <a:p>
            <a:pPr marL="0" indent="0">
              <a:buNone/>
            </a:pPr>
            <a:endParaRPr lang="en-US" sz="3500" dirty="0" smtClean="0">
              <a:solidFill>
                <a:srgbClr val="FFFFFF"/>
              </a:solidFill>
            </a:endParaRPr>
          </a:p>
          <a:p>
            <a:r>
              <a:rPr lang="en-US" sz="3500" dirty="0" smtClean="0">
                <a:solidFill>
                  <a:srgbClr val="FFFFFF"/>
                </a:solidFill>
              </a:rPr>
              <a:t>Include the who, what, when, where, why of the item in your description</a:t>
            </a:r>
          </a:p>
          <a:p>
            <a:endParaRPr lang="en-US" sz="35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0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Creating New Perspectives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Switch papers with a partner and create an analogy between service-learning &amp; libraries and their object or thing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“Service-learning &amp; libraries is like ______________ because: ____________________________”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7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</TotalTime>
  <Words>312</Words>
  <Application>Microsoft Office PowerPoint</Application>
  <PresentationFormat>On-screen Show (4:3)</PresentationFormat>
  <Paragraphs>83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Emptying the Silo, Entering the 21st Century: Librarians Engaged in Service Learning  Elizabeth Heffington, MLIS Christin Shatzer MPA</vt:lpstr>
      <vt:lpstr>Librarianship is a Service Profession</vt:lpstr>
      <vt:lpstr>Characteristics and Culture</vt:lpstr>
      <vt:lpstr>Service-Learning at Lipscomb</vt:lpstr>
      <vt:lpstr>Slide 5</vt:lpstr>
      <vt:lpstr>Graduation Requirement</vt:lpstr>
      <vt:lpstr>Tensions and Potential</vt:lpstr>
      <vt:lpstr>Generating New Ways of Thinking</vt:lpstr>
      <vt:lpstr>Creating New Perspectives</vt:lpstr>
      <vt:lpstr>Q &amp; 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Jacques-Louis David,  The Oath of the Horatii (1784)</dc:title>
  <dc:creator>lauralakesmith</dc:creator>
  <cp:lastModifiedBy>Elisa Acosta</cp:lastModifiedBy>
  <cp:revision>160</cp:revision>
  <dcterms:created xsi:type="dcterms:W3CDTF">2009-03-19T03:46:47Z</dcterms:created>
  <dcterms:modified xsi:type="dcterms:W3CDTF">2014-08-13T06:53:44Z</dcterms:modified>
</cp:coreProperties>
</file>