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318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G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on-going, early stage case study - did pilot, running study in the fall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G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Brainstorm ideas!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G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⅓ of new students are freshmen, ⅔ are transfers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we have access to a course, acknowledge that’s rare - approach is scalable to one-shots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FLC - how to apply community engagement &amp; social justice concepts to information literacy?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J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foundation - difference between service learning &amp; community engagement, etc.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G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Just 2:00 - 6:00.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G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Pilot data: Responses from two sections (Winter &amp; Spring 14) - 34 responses total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Future data: Four sections using revised worksheets from Fall 14 - ~120 responses total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 rot="10800000" flipH="1">
            <a:off x="0" y="2984999"/>
            <a:ext cx="9144000" cy="2158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" name="Shape 9"/>
          <p:cNvSpPr/>
          <p:nvPr/>
        </p:nvSpPr>
        <p:spPr>
          <a:xfrm>
            <a:off x="0" y="2393175"/>
            <a:ext cx="4617372" cy="59050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 rot="10800000" flipH="1">
            <a:off x="0" y="2983958"/>
            <a:ext cx="4617372" cy="571095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1746892"/>
            <a:ext cx="7772400" cy="12380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 rot="10800000" flipH="1">
            <a:off x="0" y="1163100"/>
            <a:ext cx="9144000" cy="39803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x="4526627" y="571349"/>
            <a:ext cx="4617372" cy="59050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/>
          <p:nvPr/>
        </p:nvSpPr>
        <p:spPr>
          <a:xfrm rot="10800000">
            <a:off x="4526627" y="1162132"/>
            <a:ext cx="4617372" cy="571095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 rot="10800000" flipH="1">
            <a:off x="0" y="1163100"/>
            <a:ext cx="9144000" cy="39803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/>
          <p:nvPr/>
        </p:nvSpPr>
        <p:spPr>
          <a:xfrm rot="10800000">
            <a:off x="4526627" y="1162132"/>
            <a:ext cx="4617372" cy="571095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/>
          <p:nvPr/>
        </p:nvSpPr>
        <p:spPr>
          <a:xfrm flipH="1">
            <a:off x="4526627" y="571349"/>
            <a:ext cx="4617372" cy="59050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 rot="10800000" flipH="1">
            <a:off x="0" y="1163100"/>
            <a:ext cx="9144000" cy="39803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28"/>
          <p:cNvSpPr/>
          <p:nvPr/>
        </p:nvSpPr>
        <p:spPr>
          <a:xfrm flipH="1">
            <a:off x="4526627" y="571349"/>
            <a:ext cx="4617372" cy="59050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/>
          <p:nvPr/>
        </p:nvSpPr>
        <p:spPr>
          <a:xfrm rot="10800000">
            <a:off x="4526627" y="1162132"/>
            <a:ext cx="4617372" cy="571095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rot="10800000" flipH="1">
            <a:off x="0" y="4412699"/>
            <a:ext cx="9144000" cy="7307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x="4526627" y="3820834"/>
            <a:ext cx="4617372" cy="59050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 rot="10800000">
            <a:off x="4526627" y="4411617"/>
            <a:ext cx="4617372" cy="571095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4421726"/>
            <a:ext cx="8229600" cy="505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6676" y="76256"/>
            <a:ext cx="9134130" cy="5054792"/>
          </a:xfrm>
          <a:custGeom>
            <a:avLst/>
            <a:gdLst/>
            <a:ahLst/>
            <a:cxnLst/>
            <a:rect l="0" t="0" r="0" b="0"/>
            <a:pathLst>
              <a:path w="9157023" h="6739723" extrusionOk="0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100000">
              <a:schemeClr val="dk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buFont typeface="Georgia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goo.gl/bBhJK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effra.bussmann@csueastbay.edu" TargetMode="External"/><Relationship Id="rId5" Type="http://schemas.openxmlformats.org/officeDocument/2006/relationships/hyperlink" Target="mailto:gretchen.keer@csueastbay.edu" TargetMode="External"/><Relationship Id="rId4" Type="http://schemas.openxmlformats.org/officeDocument/2006/relationships/hyperlink" Target="http://www.slideshare.net/grkeer/clsl-14-gk-jb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goo.gl/OgFx7O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oo.gl/CzpkR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oo.gl/lBY4PT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ctrTitle"/>
          </p:nvPr>
        </p:nvSpPr>
        <p:spPr>
          <a:xfrm>
            <a:off x="685800" y="1746892"/>
            <a:ext cx="7772400" cy="1238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Community Engagement &amp; Information Literacy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 Case Study</a:t>
            </a:r>
          </a:p>
        </p:txBody>
      </p:sp>
      <p:sp>
        <p:nvSpPr>
          <p:cNvPr id="41" name="Shape 41"/>
          <p:cNvSpPr txBox="1"/>
          <p:nvPr/>
        </p:nvSpPr>
        <p:spPr>
          <a:xfrm>
            <a:off x="1637100" y="3871075"/>
            <a:ext cx="5869799" cy="687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Gretchen Keer, Online Learning &amp; Outreach Librarian, CSU East Bay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Jeffra Bussmann, STEM/Web Librarian, CSU East Bay</a:t>
            </a:r>
          </a:p>
        </p:txBody>
      </p:sp>
      <p:sp>
        <p:nvSpPr>
          <p:cNvPr id="42" name="Shape 42"/>
          <p:cNvSpPr txBox="1"/>
          <p:nvPr/>
        </p:nvSpPr>
        <p:spPr>
          <a:xfrm>
            <a:off x="6756250" y="4784550"/>
            <a:ext cx="2387699" cy="359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CLSL, August 11, 2014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Pilot Data - Minor Themes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Ethnographic Article: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investigate topic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further study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new information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prove point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confusion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CBPR Article: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find answers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further study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demonstrate value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confusion</a:t>
            </a:r>
          </a:p>
          <a:p>
            <a:pPr marL="457200" lvl="0" indent="-22860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Pilot Data - Reflections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Participation in Research on: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 sz="1000"/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/>
              <a:t>Rich/Powerful people, ‘oppressing me’</a:t>
            </a:r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/>
              <a:t>Teens/Young adults, ‘my age’</a:t>
            </a:r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/>
              <a:t>An area ‘where I can respect the research’</a:t>
            </a:r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/>
              <a:t>My community</a:t>
            </a:r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/>
              <a:t>Heard with decision makers &amp; people who share the same views as me</a:t>
            </a:r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/>
              <a:t>Teens, their education, if their homelife has an effect on that</a:t>
            </a:r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/>
              <a:t>Criminal justice study</a:t>
            </a:r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/>
              <a:t>People’s sleep patterns</a:t>
            </a:r>
          </a:p>
          <a:p>
            <a:pPr marL="914400" lvl="1" indent="-3429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1800"/>
              <a:t>Shoe research, comfiest shoe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Brainstorm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buNone/>
            </a:pPr>
            <a:r>
              <a:rPr lang="en"/>
              <a:t>Discuss how you might take what you have learned today and apply it in the context of community engagement and information literacy instruction at your institution. 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Q&amp;A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/>
              <a:t>Thank you!</a:t>
            </a:r>
          </a:p>
          <a:p>
            <a:pPr rtl="0">
              <a:spcBef>
                <a:spcPts val="0"/>
              </a:spcBef>
              <a:buNone/>
            </a:pPr>
            <a:endParaRPr sz="2400"/>
          </a:p>
          <a:p>
            <a:pPr rtl="0">
              <a:spcBef>
                <a:spcPts val="0"/>
              </a:spcBef>
              <a:buNone/>
            </a:pPr>
            <a:r>
              <a:rPr lang="en" sz="2400"/>
              <a:t>References: </a:t>
            </a:r>
            <a:r>
              <a:rPr lang="en" sz="2400" u="sng">
                <a:solidFill>
                  <a:srgbClr val="511E3E"/>
                </a:solidFill>
                <a:hlinkClick r:id="rId3"/>
              </a:rPr>
              <a:t>http://goo.gl/bBhJKl</a:t>
            </a:r>
          </a:p>
          <a:p>
            <a:pPr rtl="0">
              <a:spcBef>
                <a:spcPts val="0"/>
              </a:spcBef>
              <a:buNone/>
            </a:pPr>
            <a:r>
              <a:rPr lang="en" sz="2400"/>
              <a:t>Slides: </a:t>
            </a:r>
            <a:r>
              <a:rPr lang="en" sz="2400" u="sng">
                <a:solidFill>
                  <a:schemeClr val="hlink"/>
                </a:solidFill>
                <a:hlinkClick r:id="rId4"/>
              </a:rPr>
              <a:t>http://www.slideshare.net/grkeer/clsl-14-gk-jb</a:t>
            </a:r>
          </a:p>
          <a:p>
            <a:pPr rtl="0">
              <a:spcBef>
                <a:spcPts val="0"/>
              </a:spcBef>
              <a:buNone/>
            </a:pPr>
            <a:endParaRPr sz="2400"/>
          </a:p>
          <a:p>
            <a:pPr rtl="0">
              <a:spcBef>
                <a:spcPts val="0"/>
              </a:spcBef>
              <a:buNone/>
            </a:pPr>
            <a:r>
              <a:rPr lang="en" sz="2400" u="sng">
                <a:solidFill>
                  <a:schemeClr val="hlink"/>
                </a:solidFill>
                <a:hlinkClick r:id="rId5"/>
              </a:rPr>
              <a:t>gretchen.keer@csueastbay.edu</a:t>
            </a:r>
          </a:p>
          <a:p>
            <a:pPr rtl="0">
              <a:spcBef>
                <a:spcPts val="0"/>
              </a:spcBef>
              <a:buNone/>
            </a:pPr>
            <a:r>
              <a:rPr lang="en" sz="2400" u="sng">
                <a:solidFill>
                  <a:schemeClr val="hlink"/>
                </a:solidFill>
                <a:hlinkClick r:id="rId6"/>
              </a:rPr>
              <a:t>jeffra.bussmann@csueastbay.edu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Introductions &amp; Context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CSU East Bay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Public university in Hayward, CA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~14,000 FTE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Center for Community Engagement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Introduction to Information Literacy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2-unit required course for incoming freshmen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graduation requirement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taught by 12 library faculty + part time faculty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Faculty Learning Community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Definitions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To view the definitions of the vocabulary used in the chart, please view our Google doc.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http://goo.gl/OgFx7O</a:t>
            </a:r>
            <a:r>
              <a:rPr lang="en"/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Our Class Module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Completed in one 110-minute class session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Read articles before class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Discuss “What is research?”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Watch Polling for Justice video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Complete Activity Worksheet comparing research methodologies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End with Reflection writing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Ongoing modification to improve session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Polling for Justice</a:t>
            </a:r>
          </a:p>
        </p:txBody>
      </p:sp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5762" y="1200150"/>
            <a:ext cx="6912474" cy="3782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Article Activity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Two Articles: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Georgia"/>
              <a:buAutoNum type="arabicPeriod"/>
            </a:pPr>
            <a:r>
              <a:rPr lang="en"/>
              <a:t>Ethnographic Method of Research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http://goo.gl/CzpkRM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Georgia"/>
              <a:buAutoNum type="arabicPeriod"/>
            </a:pPr>
            <a:r>
              <a:rPr lang="en"/>
              <a:t>Community-Based Participatory Research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http://goo.gl/lBY4PT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Complete the Worksheet. Answer questions to compare the research methodologies.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Data Analysis Frame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Do students make community engagement connections when comparing these approaches to research?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Do students make social justice connections?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How does this module expand our approach to teaching IL Standard 5?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Pilot Data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Q5 What does the researcher expect the research to accomplish?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Pilot Data - Main Themes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Ethnographic Article: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advance the field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share information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find answers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positive action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2"/>
          </p:nvPr>
        </p:nvSpPr>
        <p:spPr>
          <a:xfrm>
            <a:off x="4692298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CBPR Article: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share information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positive action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community engagement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community change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individual empowerment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paper-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B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B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514</Words>
  <Application>Microsoft Office PowerPoint</Application>
  <PresentationFormat>On-screen Show (16:9)</PresentationFormat>
  <Paragraphs>106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paper-plane</vt:lpstr>
      <vt:lpstr>Community Engagement &amp; Information Literacy</vt:lpstr>
      <vt:lpstr>Introductions &amp; Context</vt:lpstr>
      <vt:lpstr>Definitions</vt:lpstr>
      <vt:lpstr>Our Class Module</vt:lpstr>
      <vt:lpstr>Polling for Justice</vt:lpstr>
      <vt:lpstr>Article Activity</vt:lpstr>
      <vt:lpstr>Data Analysis Frame</vt:lpstr>
      <vt:lpstr>Pilot Data</vt:lpstr>
      <vt:lpstr>Pilot Data - Main Themes</vt:lpstr>
      <vt:lpstr>Pilot Data - Minor Themes</vt:lpstr>
      <vt:lpstr>Pilot Data - Reflections</vt:lpstr>
      <vt:lpstr>Brainstorm</vt:lpstr>
      <vt:lpstr>Q&amp;A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Engagement &amp; Information Literacy</dc:title>
  <dc:creator>Elisa Acosta</dc:creator>
  <cp:lastModifiedBy>Elisa Acosta</cp:lastModifiedBy>
  <cp:revision>1</cp:revision>
  <dcterms:modified xsi:type="dcterms:W3CDTF">2014-09-15T03:43:49Z</dcterms:modified>
</cp:coreProperties>
</file>