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07" r:id="rId3"/>
    <p:sldId id="312" r:id="rId4"/>
    <p:sldId id="309" r:id="rId5"/>
    <p:sldId id="310" r:id="rId6"/>
    <p:sldId id="313" r:id="rId7"/>
    <p:sldId id="314" r:id="rId8"/>
    <p:sldId id="320" r:id="rId9"/>
    <p:sldId id="318" r:id="rId10"/>
    <p:sldId id="315" r:id="rId11"/>
    <p:sldId id="316" r:id="rId12"/>
    <p:sldId id="321" r:id="rId13"/>
    <p:sldId id="323" r:id="rId14"/>
    <p:sldId id="327" r:id="rId15"/>
    <p:sldId id="317" r:id="rId16"/>
    <p:sldId id="324" r:id="rId17"/>
    <p:sldId id="325" r:id="rId18"/>
    <p:sldId id="322" r:id="rId19"/>
    <p:sldId id="328" r:id="rId20"/>
    <p:sldId id="326" r:id="rId21"/>
    <p:sldId id="257" r:id="rId22"/>
    <p:sldId id="31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87454" autoAdjust="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ruelle\Desktop\Service%20Learning%20and%20Academic%20Libraries\Data4Prez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ruelle\Desktop\Service%20Learning%20and%20Academic%20Libraries\Data4Prez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CarnegieClass!$B$1</c:f>
              <c:strCache>
                <c:ptCount val="1"/>
                <c:pt idx="0">
                  <c:v>Service Learning Leadership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5.9145695784006601E-2"/>
                  <c:y val="4.43929546910526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56025898340599"/>
                      <c:h val="0.1961520976374999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7.4574099481808195E-2"/>
                  <c:y val="9.02255639097744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10575388886819"/>
                  <c:y val="-3.00751879699250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4271939728415001"/>
                  <c:y val="-3.007518796992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32374594833599"/>
                      <c:h val="0.27089041501391298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CarnegieClass!$A$2:$A$7</c:f>
              <c:strCache>
                <c:ptCount val="6"/>
                <c:pt idx="0">
                  <c:v>Bachelors a&amp;s </c:v>
                </c:pt>
                <c:pt idx="1">
                  <c:v>Bachelors diverse</c:v>
                </c:pt>
                <c:pt idx="2">
                  <c:v>Masters medium</c:v>
                </c:pt>
                <c:pt idx="3">
                  <c:v>Masters larger</c:v>
                </c:pt>
                <c:pt idx="4">
                  <c:v>Doctoral high research</c:v>
                </c:pt>
                <c:pt idx="5">
                  <c:v>Doctoral highest research</c:v>
                </c:pt>
              </c:strCache>
            </c:strRef>
          </c:cat>
          <c:val>
            <c:numRef>
              <c:f>CarnegieClass!$B$2:$B$7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CarnegieClass!$B$9</c:f>
              <c:strCache>
                <c:ptCount val="1"/>
                <c:pt idx="0">
                  <c:v>Library Leadership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0803162689675599"/>
                  <c:y val="4.65324319213046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62992686700383E-2"/>
                  <c:y val="0.1288590422436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293997520579001E-2"/>
                  <c:y val="-4.65324319213046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65878937741661E-2"/>
                  <c:y val="-4.29530140812042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220583812309"/>
                      <c:h val="0.257921575800655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CarnegieClass!$A$10:$A$15</c:f>
              <c:strCache>
                <c:ptCount val="6"/>
                <c:pt idx="0">
                  <c:v>Bachelors a&amp;s </c:v>
                </c:pt>
                <c:pt idx="1">
                  <c:v>Bachelors diverse</c:v>
                </c:pt>
                <c:pt idx="2">
                  <c:v>Masters medium</c:v>
                </c:pt>
                <c:pt idx="3">
                  <c:v>Masters larger</c:v>
                </c:pt>
                <c:pt idx="4">
                  <c:v>Doctoral high research</c:v>
                </c:pt>
                <c:pt idx="5">
                  <c:v>Doctoral highest research</c:v>
                </c:pt>
              </c:strCache>
            </c:strRef>
          </c:cat>
          <c:val>
            <c:numRef>
              <c:f>CarnegieClass!$B$10:$B$15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Size!$B$1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layout>
                <c:manualLayout>
                  <c:x val="7.6202185282023105E-2"/>
                  <c:y val="-2.80920761420608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Size!$A$2:$A$6</c:f>
              <c:strCache>
                <c:ptCount val="5"/>
                <c:pt idx="0">
                  <c:v>&lt; 1,000</c:v>
                </c:pt>
                <c:pt idx="1">
                  <c:v>1,000 - 5,000</c:v>
                </c:pt>
                <c:pt idx="2">
                  <c:v>5,000 - 10,000</c:v>
                </c:pt>
                <c:pt idx="3">
                  <c:v>10,000 - 20,000</c:v>
                </c:pt>
                <c:pt idx="4">
                  <c:v>&gt; 20,000</c:v>
                </c:pt>
              </c:strCache>
            </c:strRef>
          </c:cat>
          <c:val>
            <c:numRef>
              <c:f>Size!$B$2:$B$6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B91A9-7A09-495F-92F0-CD04A3E619FB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A525D1A7-686E-44FD-803C-F7E91E72D0BD}">
      <dgm:prSet phldrT="[Text]"/>
      <dgm:spPr/>
      <dgm:t>
        <a:bodyPr/>
        <a:lstStyle/>
        <a:p>
          <a:r>
            <a:rPr lang="en-US" b="1" dirty="0" smtClean="0"/>
            <a:t>Resource/Research Guide</a:t>
          </a:r>
        </a:p>
        <a:p>
          <a:endParaRPr lang="en-US" dirty="0"/>
        </a:p>
      </dgm:t>
    </dgm:pt>
    <dgm:pt modelId="{CE960FCB-D4DA-4A42-8010-FAD99E9B6EEC}" type="parTrans" cxnId="{6256F8C5-401F-43C4-A72E-0462E6D1660B}">
      <dgm:prSet/>
      <dgm:spPr/>
      <dgm:t>
        <a:bodyPr/>
        <a:lstStyle/>
        <a:p>
          <a:endParaRPr lang="en-US"/>
        </a:p>
      </dgm:t>
    </dgm:pt>
    <dgm:pt modelId="{537DF181-D3DF-4662-BB50-174C635A39F1}" type="sibTrans" cxnId="{6256F8C5-401F-43C4-A72E-0462E6D1660B}">
      <dgm:prSet/>
      <dgm:spPr/>
      <dgm:t>
        <a:bodyPr/>
        <a:lstStyle/>
        <a:p>
          <a:endParaRPr lang="en-US"/>
        </a:p>
      </dgm:t>
    </dgm:pt>
    <dgm:pt modelId="{1643425F-022A-4FA2-BDA4-62E78EC983E8}">
      <dgm:prSet phldrT="[Text]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b="1" dirty="0" smtClean="0"/>
            <a:t>Library Instruction for SL courses </a:t>
          </a:r>
          <a:endParaRPr lang="en-US" dirty="0"/>
        </a:p>
      </dgm:t>
    </dgm:pt>
    <dgm:pt modelId="{A6919C68-DCFD-4110-A7A8-3ABA4875271C}" type="parTrans" cxnId="{73C31DA8-3CA3-4033-A2DC-6C7367CB62B9}">
      <dgm:prSet/>
      <dgm:spPr/>
      <dgm:t>
        <a:bodyPr/>
        <a:lstStyle/>
        <a:p>
          <a:endParaRPr lang="en-US"/>
        </a:p>
      </dgm:t>
    </dgm:pt>
    <dgm:pt modelId="{E64F1399-4110-476A-9E0F-81CE300AE312}" type="sibTrans" cxnId="{73C31DA8-3CA3-4033-A2DC-6C7367CB62B9}">
      <dgm:prSet/>
      <dgm:spPr/>
      <dgm:t>
        <a:bodyPr/>
        <a:lstStyle/>
        <a:p>
          <a:endParaRPr lang="en-US"/>
        </a:p>
      </dgm:t>
    </dgm:pt>
    <dgm:pt modelId="{621989F4-D65E-440A-B599-4120D9D7FC3D}">
      <dgm:prSet phldrT="[Text]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dirty="0" smtClean="0"/>
            <a:t>Personal Connections</a:t>
          </a:r>
          <a:endParaRPr lang="en-US" dirty="0"/>
        </a:p>
      </dgm:t>
    </dgm:pt>
    <dgm:pt modelId="{0A10A672-73D4-43A2-B2A0-F6F47DF3753A}" type="parTrans" cxnId="{1AFFEDDC-5794-4051-A2B7-6CE49362AD25}">
      <dgm:prSet/>
      <dgm:spPr/>
      <dgm:t>
        <a:bodyPr/>
        <a:lstStyle/>
        <a:p>
          <a:endParaRPr lang="en-US"/>
        </a:p>
      </dgm:t>
    </dgm:pt>
    <dgm:pt modelId="{229A97E3-80E8-4EE7-B3DB-1F29EDEF03DC}" type="sibTrans" cxnId="{1AFFEDDC-5794-4051-A2B7-6CE49362AD25}">
      <dgm:prSet/>
      <dgm:spPr/>
      <dgm:t>
        <a:bodyPr/>
        <a:lstStyle/>
        <a:p>
          <a:endParaRPr lang="en-US"/>
        </a:p>
      </dgm:t>
    </dgm:pt>
    <dgm:pt modelId="{EE35AEF1-1CC1-42D5-ACC1-C137D08BF3ED}" type="pres">
      <dgm:prSet presAssocID="{E5CB91A9-7A09-495F-92F0-CD04A3E619FB}" presName="compositeShape" presStyleCnt="0">
        <dgm:presLayoutVars>
          <dgm:chMax val="7"/>
          <dgm:dir/>
          <dgm:resizeHandles val="exact"/>
        </dgm:presLayoutVars>
      </dgm:prSet>
      <dgm:spPr/>
    </dgm:pt>
    <dgm:pt modelId="{FAB88AFF-ACEA-4449-A303-B3277716701F}" type="pres">
      <dgm:prSet presAssocID="{A525D1A7-686E-44FD-803C-F7E91E72D0BD}" presName="circ1" presStyleLbl="vennNode1" presStyleIdx="0" presStyleCnt="3" custScaleX="141792" custScaleY="142517"/>
      <dgm:spPr/>
      <dgm:t>
        <a:bodyPr/>
        <a:lstStyle/>
        <a:p>
          <a:endParaRPr lang="en-US"/>
        </a:p>
      </dgm:t>
    </dgm:pt>
    <dgm:pt modelId="{6AA59463-4348-4FF9-85AC-952FA9D54B45}" type="pres">
      <dgm:prSet presAssocID="{A525D1A7-686E-44FD-803C-F7E91E72D0B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C556A-B71F-4FEC-8232-0250E44BAD57}" type="pres">
      <dgm:prSet presAssocID="{1643425F-022A-4FA2-BDA4-62E78EC983E8}" presName="circ2" presStyleLbl="vennNode1" presStyleIdx="1" presStyleCnt="3" custScaleX="138568" custScaleY="150030"/>
      <dgm:spPr/>
      <dgm:t>
        <a:bodyPr/>
        <a:lstStyle/>
        <a:p>
          <a:endParaRPr lang="en-US"/>
        </a:p>
      </dgm:t>
    </dgm:pt>
    <dgm:pt modelId="{C6004D3C-227D-4AE4-88D5-530E5047DEC6}" type="pres">
      <dgm:prSet presAssocID="{1643425F-022A-4FA2-BDA4-62E78EC983E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AD2FD2-CF3E-4F72-9234-301D76B372A5}" type="pres">
      <dgm:prSet presAssocID="{621989F4-D65E-440A-B599-4120D9D7FC3D}" presName="circ3" presStyleLbl="vennNode1" presStyleIdx="2" presStyleCnt="3" custLinFactNeighborX="-6932"/>
      <dgm:spPr/>
      <dgm:t>
        <a:bodyPr/>
        <a:lstStyle/>
        <a:p>
          <a:endParaRPr lang="en-US"/>
        </a:p>
      </dgm:t>
    </dgm:pt>
    <dgm:pt modelId="{848C14C8-3627-49C1-A291-3284A2D4DE0A}" type="pres">
      <dgm:prSet presAssocID="{621989F4-D65E-440A-B599-4120D9D7FC3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7BCF19-CF12-4FCE-BE36-5BBAD349F3DF}" type="presOf" srcId="{621989F4-D65E-440A-B599-4120D9D7FC3D}" destId="{848C14C8-3627-49C1-A291-3284A2D4DE0A}" srcOrd="1" destOrd="0" presId="urn:microsoft.com/office/officeart/2005/8/layout/venn1"/>
    <dgm:cxn modelId="{73C31DA8-3CA3-4033-A2DC-6C7367CB62B9}" srcId="{E5CB91A9-7A09-495F-92F0-CD04A3E619FB}" destId="{1643425F-022A-4FA2-BDA4-62E78EC983E8}" srcOrd="1" destOrd="0" parTransId="{A6919C68-DCFD-4110-A7A8-3ABA4875271C}" sibTransId="{E64F1399-4110-476A-9E0F-81CE300AE312}"/>
    <dgm:cxn modelId="{9CB190C8-302D-48F5-9AE4-FC73EB875663}" type="presOf" srcId="{1643425F-022A-4FA2-BDA4-62E78EC983E8}" destId="{C6004D3C-227D-4AE4-88D5-530E5047DEC6}" srcOrd="1" destOrd="0" presId="urn:microsoft.com/office/officeart/2005/8/layout/venn1"/>
    <dgm:cxn modelId="{1AFFEDDC-5794-4051-A2B7-6CE49362AD25}" srcId="{E5CB91A9-7A09-495F-92F0-CD04A3E619FB}" destId="{621989F4-D65E-440A-B599-4120D9D7FC3D}" srcOrd="2" destOrd="0" parTransId="{0A10A672-73D4-43A2-B2A0-F6F47DF3753A}" sibTransId="{229A97E3-80E8-4EE7-B3DB-1F29EDEF03DC}"/>
    <dgm:cxn modelId="{20C248F9-AFA8-41D9-8728-8239995D9412}" type="presOf" srcId="{621989F4-D65E-440A-B599-4120D9D7FC3D}" destId="{EDAD2FD2-CF3E-4F72-9234-301D76B372A5}" srcOrd="0" destOrd="0" presId="urn:microsoft.com/office/officeart/2005/8/layout/venn1"/>
    <dgm:cxn modelId="{6A2897CB-D7C5-426F-97B0-81AF0322FDB1}" type="presOf" srcId="{E5CB91A9-7A09-495F-92F0-CD04A3E619FB}" destId="{EE35AEF1-1CC1-42D5-ACC1-C137D08BF3ED}" srcOrd="0" destOrd="0" presId="urn:microsoft.com/office/officeart/2005/8/layout/venn1"/>
    <dgm:cxn modelId="{A0B9456F-68E6-44B4-8EB7-3E0F378F8E40}" type="presOf" srcId="{A525D1A7-686E-44FD-803C-F7E91E72D0BD}" destId="{FAB88AFF-ACEA-4449-A303-B3277716701F}" srcOrd="0" destOrd="0" presId="urn:microsoft.com/office/officeart/2005/8/layout/venn1"/>
    <dgm:cxn modelId="{B5D0D60F-5748-40AE-8ED8-884499B43B26}" type="presOf" srcId="{1643425F-022A-4FA2-BDA4-62E78EC983E8}" destId="{F54C556A-B71F-4FEC-8232-0250E44BAD57}" srcOrd="0" destOrd="0" presId="urn:microsoft.com/office/officeart/2005/8/layout/venn1"/>
    <dgm:cxn modelId="{6256F8C5-401F-43C4-A72E-0462E6D1660B}" srcId="{E5CB91A9-7A09-495F-92F0-CD04A3E619FB}" destId="{A525D1A7-686E-44FD-803C-F7E91E72D0BD}" srcOrd="0" destOrd="0" parTransId="{CE960FCB-D4DA-4A42-8010-FAD99E9B6EEC}" sibTransId="{537DF181-D3DF-4662-BB50-174C635A39F1}"/>
    <dgm:cxn modelId="{04E68BC8-9348-4932-8A57-D0530DF53B8D}" type="presOf" srcId="{A525D1A7-686E-44FD-803C-F7E91E72D0BD}" destId="{6AA59463-4348-4FF9-85AC-952FA9D54B45}" srcOrd="1" destOrd="0" presId="urn:microsoft.com/office/officeart/2005/8/layout/venn1"/>
    <dgm:cxn modelId="{4ADC1E29-5D04-46CB-BB5A-2FB405D53BC0}" type="presParOf" srcId="{EE35AEF1-1CC1-42D5-ACC1-C137D08BF3ED}" destId="{FAB88AFF-ACEA-4449-A303-B3277716701F}" srcOrd="0" destOrd="0" presId="urn:microsoft.com/office/officeart/2005/8/layout/venn1"/>
    <dgm:cxn modelId="{8059DDD3-2F0F-4F82-96CA-C58D10FC4C8F}" type="presParOf" srcId="{EE35AEF1-1CC1-42D5-ACC1-C137D08BF3ED}" destId="{6AA59463-4348-4FF9-85AC-952FA9D54B45}" srcOrd="1" destOrd="0" presId="urn:microsoft.com/office/officeart/2005/8/layout/venn1"/>
    <dgm:cxn modelId="{3D799BE1-4463-4539-8DF8-0D0B5CF00059}" type="presParOf" srcId="{EE35AEF1-1CC1-42D5-ACC1-C137D08BF3ED}" destId="{F54C556A-B71F-4FEC-8232-0250E44BAD57}" srcOrd="2" destOrd="0" presId="urn:microsoft.com/office/officeart/2005/8/layout/venn1"/>
    <dgm:cxn modelId="{1A793499-2B70-4926-966F-2BC5364FD014}" type="presParOf" srcId="{EE35AEF1-1CC1-42D5-ACC1-C137D08BF3ED}" destId="{C6004D3C-227D-4AE4-88D5-530E5047DEC6}" srcOrd="3" destOrd="0" presId="urn:microsoft.com/office/officeart/2005/8/layout/venn1"/>
    <dgm:cxn modelId="{EE6D88F5-0FB7-436B-BD82-370CFCE15616}" type="presParOf" srcId="{EE35AEF1-1CC1-42D5-ACC1-C137D08BF3ED}" destId="{EDAD2FD2-CF3E-4F72-9234-301D76B372A5}" srcOrd="4" destOrd="0" presId="urn:microsoft.com/office/officeart/2005/8/layout/venn1"/>
    <dgm:cxn modelId="{78EDAAF9-13C7-47DB-BBFA-158B0091B4C3}" type="presParOf" srcId="{EE35AEF1-1CC1-42D5-ACC1-C137D08BF3ED}" destId="{848C14C8-3627-49C1-A291-3284A2D4DE0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B91A9-7A09-495F-92F0-CD04A3E619FB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A525D1A7-686E-44FD-803C-F7E91E72D0BD}">
      <dgm:prSet phldrT="[Text]"/>
      <dgm:spPr/>
      <dgm:t>
        <a:bodyPr/>
        <a:lstStyle/>
        <a:p>
          <a:r>
            <a:rPr lang="en-US" b="0" dirty="0" smtClean="0"/>
            <a:t>Literacy Projects</a:t>
          </a:r>
        </a:p>
        <a:p>
          <a:endParaRPr lang="en-US" dirty="0"/>
        </a:p>
      </dgm:t>
    </dgm:pt>
    <dgm:pt modelId="{CE960FCB-D4DA-4A42-8010-FAD99E9B6EEC}" type="parTrans" cxnId="{6256F8C5-401F-43C4-A72E-0462E6D1660B}">
      <dgm:prSet/>
      <dgm:spPr/>
      <dgm:t>
        <a:bodyPr/>
        <a:lstStyle/>
        <a:p>
          <a:endParaRPr lang="en-US"/>
        </a:p>
      </dgm:t>
    </dgm:pt>
    <dgm:pt modelId="{537DF181-D3DF-4662-BB50-174C635A39F1}" type="sibTrans" cxnId="{6256F8C5-401F-43C4-A72E-0462E6D1660B}">
      <dgm:prSet/>
      <dgm:spPr/>
      <dgm:t>
        <a:bodyPr/>
        <a:lstStyle/>
        <a:p>
          <a:endParaRPr lang="en-US"/>
        </a:p>
      </dgm:t>
    </dgm:pt>
    <dgm:pt modelId="{1643425F-022A-4FA2-BDA4-62E78EC983E8}">
      <dgm:prSet phldrT="[Text]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b="0" dirty="0" smtClean="0"/>
            <a:t>Collection Development</a:t>
          </a:r>
          <a:endParaRPr lang="en-US" b="0" dirty="0"/>
        </a:p>
      </dgm:t>
    </dgm:pt>
    <dgm:pt modelId="{A6919C68-DCFD-4110-A7A8-3ABA4875271C}" type="parTrans" cxnId="{73C31DA8-3CA3-4033-A2DC-6C7367CB62B9}">
      <dgm:prSet/>
      <dgm:spPr/>
      <dgm:t>
        <a:bodyPr/>
        <a:lstStyle/>
        <a:p>
          <a:endParaRPr lang="en-US"/>
        </a:p>
      </dgm:t>
    </dgm:pt>
    <dgm:pt modelId="{E64F1399-4110-476A-9E0F-81CE300AE312}" type="sibTrans" cxnId="{73C31DA8-3CA3-4033-A2DC-6C7367CB62B9}">
      <dgm:prSet/>
      <dgm:spPr/>
      <dgm:t>
        <a:bodyPr/>
        <a:lstStyle/>
        <a:p>
          <a:endParaRPr lang="en-US"/>
        </a:p>
      </dgm:t>
    </dgm:pt>
    <dgm:pt modelId="{EE35AEF1-1CC1-42D5-ACC1-C137D08BF3ED}" type="pres">
      <dgm:prSet presAssocID="{E5CB91A9-7A09-495F-92F0-CD04A3E619FB}" presName="compositeShape" presStyleCnt="0">
        <dgm:presLayoutVars>
          <dgm:chMax val="7"/>
          <dgm:dir/>
          <dgm:resizeHandles val="exact"/>
        </dgm:presLayoutVars>
      </dgm:prSet>
      <dgm:spPr/>
    </dgm:pt>
    <dgm:pt modelId="{FAB88AFF-ACEA-4449-A303-B3277716701F}" type="pres">
      <dgm:prSet presAssocID="{A525D1A7-686E-44FD-803C-F7E91E72D0BD}" presName="circ1" presStyleLbl="vennNode1" presStyleIdx="0" presStyleCnt="2" custScaleX="102918" custScaleY="105414"/>
      <dgm:spPr/>
      <dgm:t>
        <a:bodyPr/>
        <a:lstStyle/>
        <a:p>
          <a:endParaRPr lang="en-US"/>
        </a:p>
      </dgm:t>
    </dgm:pt>
    <dgm:pt modelId="{6AA59463-4348-4FF9-85AC-952FA9D54B45}" type="pres">
      <dgm:prSet presAssocID="{A525D1A7-686E-44FD-803C-F7E91E72D0B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C556A-B71F-4FEC-8232-0250E44BAD57}" type="pres">
      <dgm:prSet presAssocID="{1643425F-022A-4FA2-BDA4-62E78EC983E8}" presName="circ2" presStyleLbl="vennNode1" presStyleIdx="1" presStyleCnt="2" custScaleX="104384" custScaleY="104573"/>
      <dgm:spPr/>
      <dgm:t>
        <a:bodyPr/>
        <a:lstStyle/>
        <a:p>
          <a:endParaRPr lang="en-US"/>
        </a:p>
      </dgm:t>
    </dgm:pt>
    <dgm:pt modelId="{C6004D3C-227D-4AE4-88D5-530E5047DEC6}" type="pres">
      <dgm:prSet presAssocID="{1643425F-022A-4FA2-BDA4-62E78EC983E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6BF7BB-AE9F-4F68-B0D9-B3D020D7FA5E}" type="presOf" srcId="{E5CB91A9-7A09-495F-92F0-CD04A3E619FB}" destId="{EE35AEF1-1CC1-42D5-ACC1-C137D08BF3ED}" srcOrd="0" destOrd="0" presId="urn:microsoft.com/office/officeart/2005/8/layout/venn1"/>
    <dgm:cxn modelId="{6256F8C5-401F-43C4-A72E-0462E6D1660B}" srcId="{E5CB91A9-7A09-495F-92F0-CD04A3E619FB}" destId="{A525D1A7-686E-44FD-803C-F7E91E72D0BD}" srcOrd="0" destOrd="0" parTransId="{CE960FCB-D4DA-4A42-8010-FAD99E9B6EEC}" sibTransId="{537DF181-D3DF-4662-BB50-174C635A39F1}"/>
    <dgm:cxn modelId="{C509C47D-C4E1-466B-8DE4-BE6BBB855549}" type="presOf" srcId="{A525D1A7-686E-44FD-803C-F7E91E72D0BD}" destId="{6AA59463-4348-4FF9-85AC-952FA9D54B45}" srcOrd="1" destOrd="0" presId="urn:microsoft.com/office/officeart/2005/8/layout/venn1"/>
    <dgm:cxn modelId="{D04A6D9D-1315-43CB-A599-1BE4BE5853A4}" type="presOf" srcId="{A525D1A7-686E-44FD-803C-F7E91E72D0BD}" destId="{FAB88AFF-ACEA-4449-A303-B3277716701F}" srcOrd="0" destOrd="0" presId="urn:microsoft.com/office/officeart/2005/8/layout/venn1"/>
    <dgm:cxn modelId="{F28AB2CB-84BF-408F-B8A9-8F631DDD4FE4}" type="presOf" srcId="{1643425F-022A-4FA2-BDA4-62E78EC983E8}" destId="{C6004D3C-227D-4AE4-88D5-530E5047DEC6}" srcOrd="1" destOrd="0" presId="urn:microsoft.com/office/officeart/2005/8/layout/venn1"/>
    <dgm:cxn modelId="{73C31DA8-3CA3-4033-A2DC-6C7367CB62B9}" srcId="{E5CB91A9-7A09-495F-92F0-CD04A3E619FB}" destId="{1643425F-022A-4FA2-BDA4-62E78EC983E8}" srcOrd="1" destOrd="0" parTransId="{A6919C68-DCFD-4110-A7A8-3ABA4875271C}" sibTransId="{E64F1399-4110-476A-9E0F-81CE300AE312}"/>
    <dgm:cxn modelId="{3204A564-0785-4181-A257-237BE1C87FFE}" type="presOf" srcId="{1643425F-022A-4FA2-BDA4-62E78EC983E8}" destId="{F54C556A-B71F-4FEC-8232-0250E44BAD57}" srcOrd="0" destOrd="0" presId="urn:microsoft.com/office/officeart/2005/8/layout/venn1"/>
    <dgm:cxn modelId="{9C7A57B9-7168-443B-8AE7-52754CDC7579}" type="presParOf" srcId="{EE35AEF1-1CC1-42D5-ACC1-C137D08BF3ED}" destId="{FAB88AFF-ACEA-4449-A303-B3277716701F}" srcOrd="0" destOrd="0" presId="urn:microsoft.com/office/officeart/2005/8/layout/venn1"/>
    <dgm:cxn modelId="{F7FB441F-677C-47A4-B95A-4499F026F6FF}" type="presParOf" srcId="{EE35AEF1-1CC1-42D5-ACC1-C137D08BF3ED}" destId="{6AA59463-4348-4FF9-85AC-952FA9D54B45}" srcOrd="1" destOrd="0" presId="urn:microsoft.com/office/officeart/2005/8/layout/venn1"/>
    <dgm:cxn modelId="{C046A986-2998-44A8-8F99-6EC92AB184F6}" type="presParOf" srcId="{EE35AEF1-1CC1-42D5-ACC1-C137D08BF3ED}" destId="{F54C556A-B71F-4FEC-8232-0250E44BAD57}" srcOrd="2" destOrd="0" presId="urn:microsoft.com/office/officeart/2005/8/layout/venn1"/>
    <dgm:cxn modelId="{AF4CCE9C-7F06-44B1-BB46-8683137F8BAC}" type="presParOf" srcId="{EE35AEF1-1CC1-42D5-ACC1-C137D08BF3ED}" destId="{C6004D3C-227D-4AE4-88D5-530E5047DEC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54AE0-B493-49A3-A66B-EDCE95A0D71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45B91-3100-4683-8FAC-6EF1719AC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6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696669"/>
          </a:xfrm>
        </p:spPr>
        <p:txBody>
          <a:bodyPr>
            <a:normAutofit fontScale="90000"/>
          </a:bodyPr>
          <a:lstStyle/>
          <a:p>
            <a:r>
              <a:rPr lang="en-US" dirty="0"/>
              <a:t>(How) Are Academic libraries partnering with service learning initiatives on their campuses?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0" y="5277939"/>
            <a:ext cx="3898900" cy="90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there potential partnerships you’d be interested in pursuing?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learning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4458431"/>
              </p:ext>
            </p:extLst>
          </p:nvPr>
        </p:nvGraphicFramePr>
        <p:xfrm>
          <a:off x="1096963" y="2582861"/>
          <a:ext cx="4516437" cy="23083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2337"/>
                <a:gridCol w="2324100"/>
              </a:tblGrid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106931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Sure/  Don’t Know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Library</a:t>
            </a:r>
            <a:endParaRPr lang="en-US" sz="2400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832590"/>
              </p:ext>
            </p:extLst>
          </p:nvPr>
        </p:nvGraphicFramePr>
        <p:xfrm>
          <a:off x="6217920" y="2555560"/>
          <a:ext cx="4516437" cy="23083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2337"/>
                <a:gridCol w="2324100"/>
              </a:tblGrid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106931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Sure/  Don’t Know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2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there potential partnerships you’d be interested in pursuing?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learning	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580" y="2582334"/>
            <a:ext cx="10882648" cy="3651041"/>
          </a:xfrm>
        </p:spPr>
        <p:txBody>
          <a:bodyPr numCol="2">
            <a:normAutofit/>
          </a:bodyPr>
          <a:lstStyle/>
          <a:p>
            <a:r>
              <a:rPr lang="en-US" sz="2400" b="1" dirty="0"/>
              <a:t>Community access to library resources</a:t>
            </a:r>
          </a:p>
          <a:p>
            <a:r>
              <a:rPr lang="en-US" sz="2400" b="1" dirty="0" smtClean="0"/>
              <a:t>Literacy projects (book drives)</a:t>
            </a:r>
          </a:p>
          <a:p>
            <a:r>
              <a:rPr lang="en-US" sz="2400" dirty="0" smtClean="0"/>
              <a:t>Collaborate around resources for projects</a:t>
            </a:r>
          </a:p>
          <a:p>
            <a:r>
              <a:rPr lang="en-US" sz="2400" dirty="0" smtClean="0"/>
              <a:t>Libraries as space/place for SL students and community partners to come together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Helping SL faculty &amp; students better understand how they (library) can assist with SL projects</a:t>
            </a:r>
          </a:p>
          <a:p>
            <a:r>
              <a:rPr lang="en-US" sz="2400" dirty="0" smtClean="0"/>
              <a:t>Integrate archives in SL and CE</a:t>
            </a:r>
          </a:p>
          <a:p>
            <a:r>
              <a:rPr lang="en-US" sz="2400" dirty="0" smtClean="0"/>
              <a:t>Departmental SL library – raise awareness through main library, coordinate on collection development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63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there potential partnerships you’d be interested in pursuing?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44099" y="1846052"/>
            <a:ext cx="4937760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6975" y="2582334"/>
            <a:ext cx="10869769" cy="3378200"/>
          </a:xfrm>
        </p:spPr>
        <p:txBody>
          <a:bodyPr numCol="2">
            <a:normAutofit fontScale="92500" lnSpcReduction="10000"/>
          </a:bodyPr>
          <a:lstStyle/>
          <a:p>
            <a:r>
              <a:rPr lang="en-US" sz="2400" b="1" dirty="0" smtClean="0"/>
              <a:t>Greater integration of library &amp; information literacy in SL courses</a:t>
            </a:r>
          </a:p>
          <a:p>
            <a:r>
              <a:rPr lang="en-US" sz="2400" dirty="0" smtClean="0"/>
              <a:t>Collect SL capstone projects</a:t>
            </a:r>
          </a:p>
          <a:p>
            <a:r>
              <a:rPr lang="en-US" sz="2400" dirty="0" smtClean="0"/>
              <a:t>Build SL into library paid staff work schedule</a:t>
            </a:r>
          </a:p>
          <a:p>
            <a:r>
              <a:rPr lang="en-US" sz="2400" dirty="0" smtClean="0"/>
              <a:t>Collection development w/ SL partners</a:t>
            </a:r>
          </a:p>
          <a:p>
            <a:r>
              <a:rPr lang="en-US" sz="2400" dirty="0" smtClean="0"/>
              <a:t>SL only as part of “regular” liaison librarian work, not (yet) an area of library focus</a:t>
            </a:r>
          </a:p>
          <a:p>
            <a:r>
              <a:rPr lang="en-US" sz="2400" dirty="0" smtClean="0"/>
              <a:t>Literacy projects</a:t>
            </a:r>
          </a:p>
          <a:p>
            <a:r>
              <a:rPr lang="en-US" sz="2400" dirty="0" smtClean="0"/>
              <a:t>Incorporate SL into library student internships</a:t>
            </a:r>
          </a:p>
          <a:p>
            <a:r>
              <a:rPr lang="en-US" sz="2400" dirty="0" smtClean="0"/>
              <a:t>Partnerships more ad-hoc, want more structure</a:t>
            </a:r>
          </a:p>
          <a:p>
            <a:r>
              <a:rPr lang="en-US" sz="2400" dirty="0" smtClean="0"/>
              <a:t>Embedded librarians in more SL projects, trips &amp; courses</a:t>
            </a:r>
          </a:p>
          <a:p>
            <a:r>
              <a:rPr lang="en-US" sz="2400" dirty="0" smtClean="0"/>
              <a:t>Reaching student leaders (mostly staff now)</a:t>
            </a:r>
          </a:p>
          <a:p>
            <a:r>
              <a:rPr lang="en-US" sz="2400" dirty="0" smtClean="0"/>
              <a:t>SL projects that include access to information </a:t>
            </a:r>
          </a:p>
          <a:p>
            <a:r>
              <a:rPr lang="en-US" sz="2400" dirty="0" smtClean="0"/>
              <a:t>Co-designing research projects for SL courses</a:t>
            </a:r>
          </a:p>
        </p:txBody>
      </p:sp>
    </p:spTree>
    <p:extLst>
      <p:ext uri="{BB962C8B-B14F-4D97-AF65-F5344CB8AC3E}">
        <p14:creationId xmlns:p14="http://schemas.microsoft.com/office/powerpoint/2010/main" val="238934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there potential partnerships you’d be interested in pursuing?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44099" y="1846052"/>
            <a:ext cx="4937760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1685" y="2582334"/>
            <a:ext cx="8925059" cy="1139660"/>
          </a:xfrm>
        </p:spPr>
        <p:txBody>
          <a:bodyPr numCol="1">
            <a:normAutofit/>
          </a:bodyPr>
          <a:lstStyle/>
          <a:p>
            <a:r>
              <a:rPr lang="en-US" sz="3600" i="1" dirty="0" smtClean="0"/>
              <a:t>“We have not actively participated in service learning but stand ready to help as needed.”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44099" y="3721994"/>
            <a:ext cx="4937760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Service learning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2831206" y="4566968"/>
            <a:ext cx="8925059" cy="1139660"/>
          </a:xfrm>
        </p:spPr>
        <p:txBody>
          <a:bodyPr numCol="1">
            <a:normAutofit/>
          </a:bodyPr>
          <a:lstStyle/>
          <a:p>
            <a:r>
              <a:rPr lang="en-US" sz="3600" i="1" dirty="0" smtClean="0"/>
              <a:t>“We have done a little of this, but nothing systematic or ongoing.”</a:t>
            </a:r>
          </a:p>
        </p:txBody>
      </p:sp>
    </p:spTree>
    <p:extLst>
      <p:ext uri="{BB962C8B-B14F-4D97-AF65-F5344CB8AC3E}">
        <p14:creationId xmlns:p14="http://schemas.microsoft.com/office/powerpoint/2010/main" val="16726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004"/>
            <a:ext cx="3200400" cy="63754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Do we have Common Ground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459658"/>
              </p:ext>
            </p:extLst>
          </p:nvPr>
        </p:nvGraphicFramePr>
        <p:xfrm>
          <a:off x="5769735" y="1648496"/>
          <a:ext cx="5523740" cy="4341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06084"/>
            <a:ext cx="3200400" cy="269911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Potential</a:t>
            </a:r>
          </a:p>
          <a:p>
            <a:r>
              <a:rPr lang="en-US" sz="3600" dirty="0" smtClean="0"/>
              <a:t>Partnerships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869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What, if any, are possible barriers to expanded partnerships?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learning (9)	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007" y="2582334"/>
            <a:ext cx="10869768" cy="2955581"/>
          </a:xfrm>
        </p:spPr>
        <p:txBody>
          <a:bodyPr numCol="2">
            <a:noAutofit/>
          </a:bodyPr>
          <a:lstStyle/>
          <a:p>
            <a:r>
              <a:rPr lang="en-US" sz="2400" b="1" dirty="0" smtClean="0"/>
              <a:t>Time</a:t>
            </a:r>
          </a:p>
          <a:p>
            <a:r>
              <a:rPr lang="en-US" sz="2400" b="1" dirty="0" smtClean="0"/>
              <a:t>Funding/budget constraints</a:t>
            </a:r>
          </a:p>
          <a:p>
            <a:r>
              <a:rPr lang="en-US" sz="2400" b="1" dirty="0"/>
              <a:t>Little to no history of partnership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No clear understanding of mission –      from both directions</a:t>
            </a:r>
          </a:p>
          <a:p>
            <a:pPr marL="0" indent="0">
              <a:buNone/>
            </a:pPr>
            <a:r>
              <a:rPr lang="en-US" sz="2400" dirty="0" smtClean="0"/>
              <a:t>Lack of imagination</a:t>
            </a:r>
          </a:p>
          <a:p>
            <a:pPr marL="0" indent="0">
              <a:buNone/>
            </a:pPr>
            <a:r>
              <a:rPr lang="en-US" sz="2400" dirty="0" smtClean="0"/>
              <a:t>Capacity / bandwidth (both staff and students)</a:t>
            </a:r>
          </a:p>
        </p:txBody>
      </p:sp>
    </p:spTree>
    <p:extLst>
      <p:ext uri="{BB962C8B-B14F-4D97-AF65-F5344CB8AC3E}">
        <p14:creationId xmlns:p14="http://schemas.microsoft.com/office/powerpoint/2010/main" val="32385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What, if any, are possible barriers to expanded partnerships?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learning	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007" y="2582334"/>
            <a:ext cx="10869768" cy="3754966"/>
          </a:xfrm>
        </p:spPr>
        <p:txBody>
          <a:bodyPr numCol="1">
            <a:noAutofit/>
          </a:bodyPr>
          <a:lstStyle/>
          <a:p>
            <a:r>
              <a:rPr lang="en-US" sz="3600" i="1" dirty="0"/>
              <a:t>“SL courses are packed, some instructors feel it is difficult to ‘fit in’ time for the library to be involved.”</a:t>
            </a:r>
          </a:p>
          <a:p>
            <a:endParaRPr lang="en-US" i="1" dirty="0" smtClean="0"/>
          </a:p>
          <a:p>
            <a:r>
              <a:rPr lang="en-US" sz="3600" i="1" dirty="0" smtClean="0"/>
              <a:t>“There is just so much demand for partnerships with off-campus entities – like our local public library, where we have a very robust partnership, it’s hard to find the bandwidth to partner with on-campus entities.”</a:t>
            </a:r>
          </a:p>
        </p:txBody>
      </p:sp>
    </p:spTree>
    <p:extLst>
      <p:ext uri="{BB962C8B-B14F-4D97-AF65-F5344CB8AC3E}">
        <p14:creationId xmlns:p14="http://schemas.microsoft.com/office/powerpoint/2010/main" val="32747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What, if any, are possible barriers to expanded partnerships?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7735" y="1846052"/>
            <a:ext cx="9957945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 (10)	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9701" y="2691026"/>
            <a:ext cx="10921285" cy="3477954"/>
          </a:xfrm>
        </p:spPr>
        <p:txBody>
          <a:bodyPr numCol="2">
            <a:noAutofit/>
          </a:bodyPr>
          <a:lstStyle/>
          <a:p>
            <a:r>
              <a:rPr lang="en-US" sz="2400" b="1" dirty="0" smtClean="0"/>
              <a:t>Time</a:t>
            </a:r>
          </a:p>
          <a:p>
            <a:pPr marL="201168" lvl="1" indent="0">
              <a:buNone/>
            </a:pPr>
            <a:r>
              <a:rPr lang="en-US" sz="2400" dirty="0" smtClean="0"/>
              <a:t>To coordinate projects, work on learning outcomes, and find partners for projects</a:t>
            </a:r>
          </a:p>
          <a:p>
            <a:pPr marL="0" indent="0">
              <a:buNone/>
            </a:pPr>
            <a:r>
              <a:rPr lang="en-US" sz="2400" dirty="0" smtClean="0"/>
              <a:t>Lack of imagination</a:t>
            </a:r>
          </a:p>
          <a:p>
            <a:pPr marL="0" indent="0">
              <a:buNone/>
            </a:pPr>
            <a:r>
              <a:rPr lang="en-US" sz="2400" dirty="0"/>
              <a:t>Individual faculty members </a:t>
            </a:r>
            <a:r>
              <a:rPr lang="en-US" sz="2400" dirty="0" smtClean="0"/>
              <a:t>(or departments) who </a:t>
            </a:r>
            <a:r>
              <a:rPr lang="en-US" sz="2400" dirty="0"/>
              <a:t>do not have relationships with librarians</a:t>
            </a:r>
          </a:p>
          <a:p>
            <a:pPr marL="0" indent="0">
              <a:buNone/>
            </a:pPr>
            <a:r>
              <a:rPr lang="en-US" sz="2400" dirty="0" smtClean="0"/>
              <a:t>Capacity / bench strength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Just knowing what each other does (and would be interested in doing)</a:t>
            </a:r>
          </a:p>
          <a:p>
            <a:pPr marL="0" indent="0">
              <a:buNone/>
            </a:pPr>
            <a:r>
              <a:rPr lang="en-US" sz="2400" dirty="0" smtClean="0"/>
              <a:t>Librarians don’t teach credit-bearing courses (and SL courses are credit-bearing)</a:t>
            </a:r>
          </a:p>
          <a:p>
            <a:pPr marL="0" indent="0">
              <a:buNone/>
            </a:pPr>
            <a:r>
              <a:rPr lang="en-US" sz="2400" dirty="0" smtClean="0"/>
              <a:t>Commuter campus challenges – difficult to make or maintain community connections outside of work hours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206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What, if any, are possible barriers to expanded partnerships?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7735" y="1846052"/>
            <a:ext cx="9957945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 	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9701" y="2582334"/>
            <a:ext cx="10921285" cy="3754966"/>
          </a:xfrm>
        </p:spPr>
        <p:txBody>
          <a:bodyPr numCol="1">
            <a:noAutofit/>
          </a:bodyPr>
          <a:lstStyle/>
          <a:p>
            <a:r>
              <a:rPr lang="en-US" sz="2800" i="1" dirty="0" smtClean="0"/>
              <a:t>“Explaining how information literacy instruction enriches &amp; supports many of the existing goals of SL courses takes time and often personal selling.  The individual faculty members involved do not have existing relationships with librarians.”</a:t>
            </a:r>
          </a:p>
          <a:p>
            <a:endParaRPr lang="en-US" sz="1400" i="1" dirty="0" smtClean="0"/>
          </a:p>
          <a:p>
            <a:r>
              <a:rPr lang="en-US" sz="2800" i="1" dirty="0" smtClean="0"/>
              <a:t>“I believe (SL) is independent of most of the current programs, services, and collections our library offers and that the library need not feel a special imperative to find a way to support the various methods by which service learning might be implemented.”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633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004"/>
            <a:ext cx="3200400" cy="63754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Do we have Common Ground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14892" y="359598"/>
            <a:ext cx="7717621" cy="6492301"/>
            <a:chOff x="4479784" y="479520"/>
            <a:chExt cx="7717621" cy="6492301"/>
          </a:xfrm>
        </p:grpSpPr>
        <p:sp>
          <p:nvSpPr>
            <p:cNvPr id="5" name="Freeform 4"/>
            <p:cNvSpPr/>
            <p:nvPr/>
          </p:nvSpPr>
          <p:spPr>
            <a:xfrm>
              <a:off x="6100425" y="479520"/>
              <a:ext cx="5232585" cy="4130356"/>
            </a:xfrm>
            <a:custGeom>
              <a:avLst/>
              <a:gdLst>
                <a:gd name="connsiteX0" fmla="*/ 0 w 4109344"/>
                <a:gd name="connsiteY0" fmla="*/ 2065178 h 4130356"/>
                <a:gd name="connsiteX1" fmla="*/ 2054672 w 4109344"/>
                <a:gd name="connsiteY1" fmla="*/ 0 h 4130356"/>
                <a:gd name="connsiteX2" fmla="*/ 4109344 w 4109344"/>
                <a:gd name="connsiteY2" fmla="*/ 2065178 h 4130356"/>
                <a:gd name="connsiteX3" fmla="*/ 2054672 w 4109344"/>
                <a:gd name="connsiteY3" fmla="*/ 4130356 h 4130356"/>
                <a:gd name="connsiteX4" fmla="*/ 0 w 4109344"/>
                <a:gd name="connsiteY4" fmla="*/ 2065178 h 41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09344" h="4130356">
                  <a:moveTo>
                    <a:pt x="0" y="2065178"/>
                  </a:moveTo>
                  <a:cubicBezTo>
                    <a:pt x="0" y="924612"/>
                    <a:pt x="919908" y="0"/>
                    <a:pt x="2054672" y="0"/>
                  </a:cubicBezTo>
                  <a:cubicBezTo>
                    <a:pt x="3189436" y="0"/>
                    <a:pt x="4109344" y="924612"/>
                    <a:pt x="4109344" y="2065178"/>
                  </a:cubicBezTo>
                  <a:cubicBezTo>
                    <a:pt x="4109344" y="3205744"/>
                    <a:pt x="3189436" y="4130356"/>
                    <a:pt x="2054672" y="4130356"/>
                  </a:cubicBezTo>
                  <a:cubicBezTo>
                    <a:pt x="919908" y="4130356"/>
                    <a:pt x="0" y="3205744"/>
                    <a:pt x="0" y="2065178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74155" tIns="556008" rIns="474155" bIns="2263755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Time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7964774" y="2346696"/>
              <a:ext cx="4232631" cy="2880934"/>
            </a:xfrm>
            <a:custGeom>
              <a:avLst/>
              <a:gdLst>
                <a:gd name="connsiteX0" fmla="*/ 0 w 2732520"/>
                <a:gd name="connsiteY0" fmla="*/ 1440467 h 2880934"/>
                <a:gd name="connsiteX1" fmla="*/ 1366260 w 2732520"/>
                <a:gd name="connsiteY1" fmla="*/ 0 h 2880934"/>
                <a:gd name="connsiteX2" fmla="*/ 2732520 w 2732520"/>
                <a:gd name="connsiteY2" fmla="*/ 1440467 h 2880934"/>
                <a:gd name="connsiteX3" fmla="*/ 1366260 w 2732520"/>
                <a:gd name="connsiteY3" fmla="*/ 2880934 h 2880934"/>
                <a:gd name="connsiteX4" fmla="*/ 0 w 2732520"/>
                <a:gd name="connsiteY4" fmla="*/ 1440467 h 2880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2520" h="2880934">
                  <a:moveTo>
                    <a:pt x="0" y="1440467"/>
                  </a:moveTo>
                  <a:cubicBezTo>
                    <a:pt x="0" y="644919"/>
                    <a:pt x="611695" y="0"/>
                    <a:pt x="1366260" y="0"/>
                  </a:cubicBezTo>
                  <a:cubicBezTo>
                    <a:pt x="2120825" y="0"/>
                    <a:pt x="2732520" y="644919"/>
                    <a:pt x="2732520" y="1440467"/>
                  </a:cubicBezTo>
                  <a:cubicBezTo>
                    <a:pt x="2732520" y="2236015"/>
                    <a:pt x="2120825" y="2880934"/>
                    <a:pt x="1366260" y="2880934"/>
                  </a:cubicBezTo>
                  <a:cubicBezTo>
                    <a:pt x="611695" y="2880934"/>
                    <a:pt x="0" y="2236015"/>
                    <a:pt x="0" y="144046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471357" tIns="332416" rIns="210194" bIns="33241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0" kern="1200" dirty="0" smtClean="0"/>
                <a:t>Imagination</a:t>
              </a:r>
              <a:endParaRPr lang="en-US" sz="2400" b="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479784" y="2276931"/>
              <a:ext cx="3690324" cy="2898149"/>
            </a:xfrm>
            <a:custGeom>
              <a:avLst/>
              <a:gdLst>
                <a:gd name="connsiteX0" fmla="*/ 0 w 2898149"/>
                <a:gd name="connsiteY0" fmla="*/ 1449075 h 2898149"/>
                <a:gd name="connsiteX1" fmla="*/ 1449075 w 2898149"/>
                <a:gd name="connsiteY1" fmla="*/ 0 h 2898149"/>
                <a:gd name="connsiteX2" fmla="*/ 2898150 w 2898149"/>
                <a:gd name="connsiteY2" fmla="*/ 1449075 h 2898149"/>
                <a:gd name="connsiteX3" fmla="*/ 1449075 w 2898149"/>
                <a:gd name="connsiteY3" fmla="*/ 2898150 h 2898149"/>
                <a:gd name="connsiteX4" fmla="*/ 0 w 2898149"/>
                <a:gd name="connsiteY4" fmla="*/ 1449075 h 2898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8149" h="2898149">
                  <a:moveTo>
                    <a:pt x="0" y="1449075"/>
                  </a:moveTo>
                  <a:cubicBezTo>
                    <a:pt x="0" y="648773"/>
                    <a:pt x="648773" y="0"/>
                    <a:pt x="1449075" y="0"/>
                  </a:cubicBezTo>
                  <a:cubicBezTo>
                    <a:pt x="2249377" y="0"/>
                    <a:pt x="2898150" y="648773"/>
                    <a:pt x="2898150" y="1449075"/>
                  </a:cubicBezTo>
                  <a:cubicBezTo>
                    <a:pt x="2898150" y="2249377"/>
                    <a:pt x="2249377" y="2898150"/>
                    <a:pt x="1449075" y="2898150"/>
                  </a:cubicBezTo>
                  <a:cubicBezTo>
                    <a:pt x="648773" y="2898150"/>
                    <a:pt x="0" y="2249377"/>
                    <a:pt x="0" y="144907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34402" tIns="1588409" rIns="334401" bIns="390135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Capacity</a:t>
              </a:r>
              <a:endParaRPr lang="en-US" sz="24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6871555" y="4073672"/>
              <a:ext cx="3690324" cy="2898149"/>
            </a:xfrm>
            <a:custGeom>
              <a:avLst/>
              <a:gdLst>
                <a:gd name="connsiteX0" fmla="*/ 0 w 2898149"/>
                <a:gd name="connsiteY0" fmla="*/ 1449075 h 2898149"/>
                <a:gd name="connsiteX1" fmla="*/ 1449075 w 2898149"/>
                <a:gd name="connsiteY1" fmla="*/ 0 h 2898149"/>
                <a:gd name="connsiteX2" fmla="*/ 2898150 w 2898149"/>
                <a:gd name="connsiteY2" fmla="*/ 1449075 h 2898149"/>
                <a:gd name="connsiteX3" fmla="*/ 1449075 w 2898149"/>
                <a:gd name="connsiteY3" fmla="*/ 2898150 h 2898149"/>
                <a:gd name="connsiteX4" fmla="*/ 0 w 2898149"/>
                <a:gd name="connsiteY4" fmla="*/ 1449075 h 2898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8149" h="2898149">
                  <a:moveTo>
                    <a:pt x="0" y="1449075"/>
                  </a:moveTo>
                  <a:cubicBezTo>
                    <a:pt x="0" y="648773"/>
                    <a:pt x="648773" y="0"/>
                    <a:pt x="1449075" y="0"/>
                  </a:cubicBezTo>
                  <a:cubicBezTo>
                    <a:pt x="2249377" y="0"/>
                    <a:pt x="2898150" y="648773"/>
                    <a:pt x="2898150" y="1449075"/>
                  </a:cubicBezTo>
                  <a:cubicBezTo>
                    <a:pt x="2898150" y="2249377"/>
                    <a:pt x="2249377" y="2898150"/>
                    <a:pt x="1449075" y="2898150"/>
                  </a:cubicBezTo>
                  <a:cubicBezTo>
                    <a:pt x="648773" y="2898150"/>
                    <a:pt x="0" y="2249377"/>
                    <a:pt x="0" y="144907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22934" tIns="334402" rIns="1560542" bIns="334401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No mutual understanding</a:t>
              </a:r>
              <a:endParaRPr lang="en-US" sz="2400" kern="1200" dirty="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06084"/>
            <a:ext cx="3200400" cy="269911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Perceived Barriers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51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120141"/>
          </a:xfrm>
        </p:spPr>
        <p:txBody>
          <a:bodyPr/>
          <a:lstStyle/>
          <a:p>
            <a:r>
              <a:rPr lang="en-US" sz="4000" dirty="0" smtClean="0"/>
              <a:t>Methodology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813300" y="807720"/>
            <a:ext cx="6934200" cy="545338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Exemplary Service Learning </a:t>
            </a:r>
            <a:r>
              <a:rPr lang="en-US" sz="3600" dirty="0" smtClean="0">
                <a:solidFill>
                  <a:schemeClr val="tx1"/>
                </a:solidFill>
              </a:rPr>
              <a:t>Programs*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*as </a:t>
            </a:r>
            <a:r>
              <a:rPr lang="en-US" sz="2800" dirty="0">
                <a:solidFill>
                  <a:schemeClr val="tx1"/>
                </a:solidFill>
              </a:rPr>
              <a:t>identified in the U.S. News </a:t>
            </a:r>
            <a:r>
              <a:rPr lang="en-US" sz="2800" dirty="0" smtClean="0">
                <a:solidFill>
                  <a:schemeClr val="tx1"/>
                </a:solidFill>
              </a:rPr>
              <a:t>		and </a:t>
            </a:r>
            <a:r>
              <a:rPr lang="en-US" sz="2800" dirty="0">
                <a:solidFill>
                  <a:schemeClr val="tx1"/>
                </a:solidFill>
              </a:rPr>
              <a:t>World Report annual </a:t>
            </a:r>
            <a:r>
              <a:rPr lang="en-US" sz="2800" dirty="0" smtClean="0">
                <a:solidFill>
                  <a:schemeClr val="tx1"/>
                </a:solidFill>
              </a:rPr>
              <a:t>		Education </a:t>
            </a:r>
            <a:r>
              <a:rPr lang="en-US" sz="2800" dirty="0">
                <a:solidFill>
                  <a:schemeClr val="tx1"/>
                </a:solidFill>
              </a:rPr>
              <a:t>Rankings &amp; </a:t>
            </a:r>
            <a:r>
              <a:rPr lang="en-US" sz="2800" dirty="0" smtClean="0">
                <a:solidFill>
                  <a:schemeClr val="tx1"/>
                </a:solidFill>
              </a:rPr>
              <a:t>Advice</a:t>
            </a:r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Years 2010-2015</a:t>
            </a:r>
            <a:endParaRPr lang="en-US" sz="3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40 Institutions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>
                <a:solidFill>
                  <a:schemeClr val="tx1"/>
                </a:solidFill>
              </a:rPr>
              <a:t>Qualtrics</a:t>
            </a:r>
            <a:r>
              <a:rPr lang="en-US" sz="3600" dirty="0">
                <a:solidFill>
                  <a:schemeClr val="tx1"/>
                </a:solidFill>
              </a:rPr>
              <a:t> survey via emails</a:t>
            </a:r>
          </a:p>
          <a:p>
            <a:pPr marL="761238" lvl="2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Dean or Library Leadership</a:t>
            </a:r>
          </a:p>
          <a:p>
            <a:pPr marL="761238" lvl="2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Service Learning Leadership</a:t>
            </a:r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8" y="2833963"/>
            <a:ext cx="3929063" cy="302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any other observations about these partnerships you’d like to share?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learning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2"/>
          </p:nvPr>
        </p:nvSpPr>
        <p:spPr>
          <a:xfrm>
            <a:off x="746975" y="2582334"/>
            <a:ext cx="5288065" cy="33782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“This is a largely untapped and unconsidered area of partnership on our campus.”</a:t>
            </a:r>
          </a:p>
          <a:p>
            <a:r>
              <a:rPr lang="en-US" sz="2400" i="1" dirty="0" smtClean="0"/>
              <a:t>“The librarians are reaching out, making themselves available across campus, offering to make presentations and attending campus meetings.  They are very involved in the life of the University.”</a:t>
            </a: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Library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217919" y="2582334"/>
            <a:ext cx="5244277" cy="3378200"/>
          </a:xfrm>
        </p:spPr>
        <p:txBody>
          <a:bodyPr>
            <a:normAutofit fontScale="92500"/>
          </a:bodyPr>
          <a:lstStyle/>
          <a:p>
            <a:r>
              <a:rPr lang="en-US" sz="2600" i="1" dirty="0" smtClean="0"/>
              <a:t>“I think this is a great idea and motivates me to seek out partnerships on campus.”</a:t>
            </a:r>
          </a:p>
          <a:p>
            <a:r>
              <a:rPr lang="en-US" sz="2600" i="1" dirty="0" smtClean="0"/>
              <a:t>“Is this a solution in search of a problem?”</a:t>
            </a:r>
          </a:p>
          <a:p>
            <a:r>
              <a:rPr lang="en-US" sz="2600" i="1" dirty="0"/>
              <a:t>“I feel like…the service aspect is interwoven throughout the school without the library having to purposefully seek out service learning.”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0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94358"/>
            <a:ext cx="3500203" cy="3078231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(Joan’s)</a:t>
            </a:r>
            <a:br>
              <a:rPr lang="en-US" sz="4800" b="1" dirty="0" smtClean="0"/>
            </a:br>
            <a:r>
              <a:rPr lang="en-US" sz="4800" b="1" dirty="0" smtClean="0"/>
              <a:t>Takeaways </a:t>
            </a:r>
            <a:br>
              <a:rPr lang="en-US" sz="4800" b="1" dirty="0" smtClean="0"/>
            </a:br>
            <a:r>
              <a:rPr lang="en-US" sz="4800" b="1" dirty="0" smtClean="0"/>
              <a:t>and</a:t>
            </a:r>
            <a:br>
              <a:rPr lang="en-US" sz="4800" b="1" dirty="0" smtClean="0"/>
            </a:br>
            <a:r>
              <a:rPr lang="en-US" sz="4800" b="1" dirty="0" smtClean="0"/>
              <a:t>Observations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678" y="448206"/>
            <a:ext cx="6951689" cy="5789201"/>
          </a:xfrm>
        </p:spPr>
        <p:txBody>
          <a:bodyPr>
            <a:noAutofit/>
          </a:bodyPr>
          <a:lstStyle/>
          <a:p>
            <a:r>
              <a:rPr lang="en-US" sz="2800" dirty="0" smtClean="0"/>
              <a:t>Not everyone in </a:t>
            </a:r>
            <a:r>
              <a:rPr lang="en-US" sz="2800" dirty="0" err="1" smtClean="0"/>
              <a:t>libraryland</a:t>
            </a:r>
            <a:r>
              <a:rPr lang="en-US" sz="2800" dirty="0" smtClean="0"/>
              <a:t> is as excited about service learning/library partnerships as are the people in this room.</a:t>
            </a:r>
          </a:p>
          <a:p>
            <a:endParaRPr lang="en-US" sz="2800" dirty="0"/>
          </a:p>
          <a:p>
            <a:r>
              <a:rPr lang="en-US" sz="2800" dirty="0" smtClean="0"/>
              <a:t>Some of our service learning partners may see literacy programs as a natural fit for the academic library.</a:t>
            </a:r>
          </a:p>
          <a:p>
            <a:endParaRPr lang="en-US" sz="2800" dirty="0"/>
          </a:p>
          <a:p>
            <a:r>
              <a:rPr lang="en-US" sz="2800" dirty="0" smtClean="0"/>
              <a:t>Community partner access to library resources (collections, space, and expertise) is of interest to some SL partners.</a:t>
            </a:r>
          </a:p>
          <a:p>
            <a:endParaRPr lang="en-US" sz="2800" dirty="0"/>
          </a:p>
          <a:p>
            <a:r>
              <a:rPr lang="en-US" sz="2800" dirty="0" smtClean="0"/>
              <a:t>Your observations?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66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  Comments?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Joan Ruelle</a:t>
            </a:r>
          </a:p>
          <a:p>
            <a:pPr algn="r"/>
            <a:r>
              <a:rPr lang="en-US" dirty="0" smtClean="0"/>
              <a:t>jruelle@elon.edu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55" y="4455621"/>
            <a:ext cx="2392625" cy="1704745"/>
          </a:xfrm>
          <a:prstGeom prst="rect">
            <a:avLst/>
          </a:prstGeom>
        </p:spPr>
      </p:pic>
      <p:pic>
        <p:nvPicPr>
          <p:cNvPr id="1030" name="Picture 6" descr="https://scontent-iad3-1.xx.fbcdn.net/hphotos-xap1/v/t1.0-9/12573083_10100706338693573_6238373356398136294_n.jpg?oh=3006824b6971afc962bc2ab92fd73b2b&amp;oe=5733E0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2" y="197207"/>
            <a:ext cx="4721225" cy="312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505" y="68026"/>
            <a:ext cx="6107113" cy="302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4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Schools?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9104308"/>
              </p:ext>
            </p:extLst>
          </p:nvPr>
        </p:nvGraphicFramePr>
        <p:xfrm>
          <a:off x="1096963" y="1846259"/>
          <a:ext cx="2471737" cy="42751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1737"/>
              </a:tblGrid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Augsburg College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Bates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Berea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Brown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Butler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Calvin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Canisius College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Carson-Newman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of the Ozarks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Creighton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3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03273439"/>
              </p:ext>
            </p:extLst>
          </p:nvPr>
        </p:nvGraphicFramePr>
        <p:xfrm>
          <a:off x="3721100" y="1846259"/>
          <a:ext cx="2471737" cy="42751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1737"/>
              </a:tblGrid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DePaul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Duke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Elon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Georgetown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Gettysburg College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IU-PUI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Madison U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Carroll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Loyola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–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Chicago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Loyola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-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Maryland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4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3727253"/>
              </p:ext>
            </p:extLst>
          </p:nvPr>
        </p:nvGraphicFramePr>
        <p:xfrm>
          <a:off x="6345237" y="1846259"/>
          <a:ext cx="2471737" cy="42751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1737"/>
              </a:tblGrid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Loyola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-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Orleans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Niagara U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Northeastern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Portland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Rollins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Seattle U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Stanford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Tufts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5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4684879"/>
              </p:ext>
            </p:extLst>
          </p:nvPr>
        </p:nvGraphicFramePr>
        <p:xfrm>
          <a:off x="8969374" y="1846259"/>
          <a:ext cx="2471737" cy="42751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1737"/>
              </a:tblGrid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Tulane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Michigan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Notre Dame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Pennsylvania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Scranton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UMD- College Park</a:t>
                      </a: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UNC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Chapel Hill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Valparaiso 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Wagner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5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Warren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Wilson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by Carnegie Classification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Service learning responses (16)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Library responses (17)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4272066"/>
              </p:ext>
            </p:extLst>
          </p:nvPr>
        </p:nvGraphicFramePr>
        <p:xfrm>
          <a:off x="1096963" y="2413000"/>
          <a:ext cx="4938077" cy="3548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07417272"/>
              </p:ext>
            </p:extLst>
          </p:nvPr>
        </p:nvGraphicFramePr>
        <p:xfrm>
          <a:off x="6217920" y="2413000"/>
          <a:ext cx="4937443" cy="3548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73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by Size of Institution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0215333"/>
              </p:ext>
            </p:extLst>
          </p:nvPr>
        </p:nvGraphicFramePr>
        <p:xfrm>
          <a:off x="1096962" y="1892300"/>
          <a:ext cx="10333037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1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you have active partnerships between Service Learning and the Library on your campus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911669"/>
            <a:ext cx="4937760" cy="736282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Service </a:t>
            </a:r>
            <a:r>
              <a:rPr lang="en-US" sz="2400" dirty="0"/>
              <a:t>learning </a:t>
            </a:r>
            <a:r>
              <a:rPr lang="en-US" sz="2400" dirty="0" smtClean="0"/>
              <a:t>(n=16)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3169398"/>
              </p:ext>
            </p:extLst>
          </p:nvPr>
        </p:nvGraphicFramePr>
        <p:xfrm>
          <a:off x="1097280" y="2822260"/>
          <a:ext cx="4516437" cy="23083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2337"/>
                <a:gridCol w="2324100"/>
              </a:tblGrid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</a:tr>
              <a:tr h="106931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Sure/</a:t>
                      </a:r>
                    </a:p>
                    <a:p>
                      <a:r>
                        <a:rPr lang="en-US" sz="2400" dirty="0" smtClean="0"/>
                        <a:t>Don’t Know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1" y="1911669"/>
            <a:ext cx="3459479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 (n=17)</a:t>
            </a:r>
            <a:endParaRPr lang="en-US" sz="2400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068318"/>
              </p:ext>
            </p:extLst>
          </p:nvPr>
        </p:nvGraphicFramePr>
        <p:xfrm>
          <a:off x="6217920" y="2822260"/>
          <a:ext cx="4516437" cy="23083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2337"/>
                <a:gridCol w="2324100"/>
              </a:tblGrid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</a:tr>
              <a:tr h="6195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106931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Sure/</a:t>
                      </a:r>
                    </a:p>
                    <a:p>
                      <a:r>
                        <a:rPr lang="en-US" sz="2400" dirty="0" smtClean="0"/>
                        <a:t>Don’t Know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2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active partnerships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learning (SL)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82334"/>
            <a:ext cx="11290300" cy="3716866"/>
          </a:xfrm>
        </p:spPr>
        <p:txBody>
          <a:bodyPr numCol="2">
            <a:noAutofit/>
          </a:bodyPr>
          <a:lstStyle/>
          <a:p>
            <a:r>
              <a:rPr lang="en-US" sz="2400" b="1" dirty="0" smtClean="0"/>
              <a:t>Research/resource guide on library web </a:t>
            </a:r>
          </a:p>
          <a:p>
            <a:r>
              <a:rPr lang="en-US" sz="2400" b="1" dirty="0" smtClean="0"/>
              <a:t>Collections/resources to support SL work </a:t>
            </a:r>
          </a:p>
          <a:p>
            <a:r>
              <a:rPr lang="en-US" sz="2400" b="1" dirty="0" smtClean="0"/>
              <a:t>Instruction/research training for SL courses </a:t>
            </a:r>
          </a:p>
          <a:p>
            <a:r>
              <a:rPr lang="en-US" sz="2400" dirty="0"/>
              <a:t>Research </a:t>
            </a:r>
            <a:r>
              <a:rPr lang="en-US" sz="2400" dirty="0" smtClean="0"/>
              <a:t>assistance for projects, presentations and student papers</a:t>
            </a:r>
            <a:endParaRPr lang="en-US" sz="2400" dirty="0"/>
          </a:p>
          <a:p>
            <a:r>
              <a:rPr lang="en-US" sz="2400" dirty="0"/>
              <a:t>Archive SL materials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Librarian serves on the faculty learning committee for SL</a:t>
            </a:r>
            <a:endParaRPr lang="en-US" sz="2400" dirty="0"/>
          </a:p>
          <a:p>
            <a:r>
              <a:rPr lang="en-US" sz="2400" dirty="0" smtClean="0"/>
              <a:t>Personal connections (between individual staff members in both areas, or between individual library staff member and SL projects)</a:t>
            </a:r>
          </a:p>
          <a:p>
            <a:r>
              <a:rPr lang="en-US" sz="2400" dirty="0"/>
              <a:t>Library is a site for independent SL hours</a:t>
            </a:r>
          </a:p>
          <a:p>
            <a:r>
              <a:rPr lang="en-US" sz="2400" dirty="0" smtClean="0"/>
              <a:t>Librarian office hours in SL space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9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current partnerships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900" y="1846052"/>
            <a:ext cx="9923780" cy="7362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400" y="2480734"/>
            <a:ext cx="11417300" cy="3818466"/>
          </a:xfrm>
        </p:spPr>
        <p:txBody>
          <a:bodyPr numCol="2">
            <a:noAutofit/>
          </a:bodyPr>
          <a:lstStyle/>
          <a:p>
            <a:r>
              <a:rPr lang="en-US" sz="2200" b="1" dirty="0" smtClean="0"/>
              <a:t>Research/resource guide on library web</a:t>
            </a:r>
          </a:p>
          <a:p>
            <a:r>
              <a:rPr lang="en-US" sz="2200" b="1" dirty="0" smtClean="0"/>
              <a:t>Library instruction in academic SL  </a:t>
            </a:r>
            <a:r>
              <a:rPr lang="en-US" sz="2200" b="1" dirty="0"/>
              <a:t>courses</a:t>
            </a:r>
          </a:p>
          <a:p>
            <a:r>
              <a:rPr lang="en-US" sz="2200" b="1" dirty="0"/>
              <a:t>Personal connections (individual library staff participate in SL activities)</a:t>
            </a:r>
          </a:p>
          <a:p>
            <a:r>
              <a:rPr lang="en-US" sz="2200" b="1" dirty="0" smtClean="0"/>
              <a:t>Partnerships with major campus SL initiatives (campus day of service)</a:t>
            </a:r>
          </a:p>
          <a:p>
            <a:r>
              <a:rPr lang="en-US" sz="2200" dirty="0" smtClean="0"/>
              <a:t>SL capstone projects are in institutional repository</a:t>
            </a:r>
          </a:p>
          <a:p>
            <a:r>
              <a:rPr lang="en-US" sz="2200" dirty="0" smtClean="0"/>
              <a:t>Library staff lead SL trips and teach SL courses</a:t>
            </a:r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Library hosted an event for faculty re: information literacy and academic SL </a:t>
            </a:r>
          </a:p>
          <a:p>
            <a:pPr marL="0" indent="0">
              <a:buNone/>
            </a:pPr>
            <a:r>
              <a:rPr lang="en-US" sz="2200" dirty="0" smtClean="0"/>
              <a:t>Archives of SL materials</a:t>
            </a:r>
          </a:p>
          <a:p>
            <a:pPr marL="0" indent="0">
              <a:buNone/>
            </a:pPr>
            <a:r>
              <a:rPr lang="en-US" sz="2200" dirty="0"/>
              <a:t>Host </a:t>
            </a:r>
            <a:r>
              <a:rPr lang="en-US" sz="2200" dirty="0" smtClean="0"/>
              <a:t>SL displays </a:t>
            </a:r>
            <a:r>
              <a:rPr lang="en-US" sz="2200" dirty="0"/>
              <a:t>&amp; events</a:t>
            </a:r>
          </a:p>
          <a:p>
            <a:pPr marL="0" indent="0">
              <a:buNone/>
            </a:pPr>
            <a:r>
              <a:rPr lang="en-US" sz="2200" dirty="0" smtClean="0"/>
              <a:t>GIS training for community partners</a:t>
            </a:r>
          </a:p>
          <a:p>
            <a:pPr marL="0" indent="0">
              <a:buNone/>
            </a:pPr>
            <a:r>
              <a:rPr lang="en-US" sz="2200" dirty="0" smtClean="0"/>
              <a:t>Research support for student SL team leaders</a:t>
            </a:r>
          </a:p>
          <a:p>
            <a:pPr marL="0" indent="0">
              <a:buNone/>
            </a:pPr>
            <a:r>
              <a:rPr lang="en-US" sz="2200" dirty="0" smtClean="0"/>
              <a:t>Librarians attend &amp; present at state campus compact conference</a:t>
            </a:r>
          </a:p>
          <a:p>
            <a:pPr marL="0" indent="0">
              <a:buNone/>
            </a:pPr>
            <a:r>
              <a:rPr lang="en-US" sz="2200" dirty="0" smtClean="0"/>
              <a:t>Library participates in SL course design workshop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252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004"/>
            <a:ext cx="3200400" cy="63754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Do we have Common Ground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131055"/>
              </p:ext>
            </p:extLst>
          </p:nvPr>
        </p:nvGraphicFramePr>
        <p:xfrm>
          <a:off x="4800600" y="731837"/>
          <a:ext cx="7138115" cy="5573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06084"/>
            <a:ext cx="3200400" cy="269911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Active Partnerships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35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982</TotalTime>
  <Words>1180</Words>
  <Application>Microsoft Office PowerPoint</Application>
  <PresentationFormat>Widescreen</PresentationFormat>
  <Paragraphs>220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Retrospect</vt:lpstr>
      <vt:lpstr>(How) Are Academic libraries partnering with service learning initiatives on their campuses?</vt:lpstr>
      <vt:lpstr>Methodology</vt:lpstr>
      <vt:lpstr>Which Schools?</vt:lpstr>
      <vt:lpstr>Responses by Carnegie Classification</vt:lpstr>
      <vt:lpstr>Responses by Size of Institution</vt:lpstr>
      <vt:lpstr>Do you have active partnerships between Service Learning and the Library on your campus?</vt:lpstr>
      <vt:lpstr>Describe active partnerships</vt:lpstr>
      <vt:lpstr>Describe current partnerships</vt:lpstr>
      <vt:lpstr>Do we have Common Ground?</vt:lpstr>
      <vt:lpstr>Are there potential partnerships you’d be interested in pursuing?</vt:lpstr>
      <vt:lpstr>Are there potential partnerships you’d be interested in pursuing?</vt:lpstr>
      <vt:lpstr>Are there potential partnerships you’d be interested in pursuing?</vt:lpstr>
      <vt:lpstr>Are there potential partnerships you’d be interested in pursuing?</vt:lpstr>
      <vt:lpstr>Do we have Common Ground?</vt:lpstr>
      <vt:lpstr>What, if any, are possible barriers to expanded partnerships?</vt:lpstr>
      <vt:lpstr>What, if any, are possible barriers to expanded partnerships?</vt:lpstr>
      <vt:lpstr>What, if any, are possible barriers to expanded partnerships?</vt:lpstr>
      <vt:lpstr>What, if any, are possible barriers to expanded partnerships?</vt:lpstr>
      <vt:lpstr>Do we have Common Ground?</vt:lpstr>
      <vt:lpstr>Are there any other observations about these partnerships you’d like to share?</vt:lpstr>
      <vt:lpstr>(Joan’s) Takeaways  and Observations</vt:lpstr>
      <vt:lpstr>Questions?  Comments?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fences make good neighbors</dc:title>
  <dc:creator>Joan Ruelle</dc:creator>
  <cp:lastModifiedBy>Acosta, Elisa Slater</cp:lastModifiedBy>
  <cp:revision>73</cp:revision>
  <dcterms:created xsi:type="dcterms:W3CDTF">2015-10-20T12:49:16Z</dcterms:created>
  <dcterms:modified xsi:type="dcterms:W3CDTF">2016-09-21T17:40:24Z</dcterms:modified>
</cp:coreProperties>
</file>