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57" r:id="rId3"/>
    <p:sldId id="259" r:id="rId4"/>
    <p:sldId id="277" r:id="rId5"/>
    <p:sldId id="274" r:id="rId6"/>
    <p:sldId id="276" r:id="rId7"/>
    <p:sldId id="258" r:id="rId8"/>
    <p:sldId id="292" r:id="rId9"/>
    <p:sldId id="267" r:id="rId10"/>
    <p:sldId id="275" r:id="rId11"/>
    <p:sldId id="272" r:id="rId12"/>
    <p:sldId id="261" r:id="rId13"/>
    <p:sldId id="291" r:id="rId14"/>
    <p:sldId id="263" r:id="rId15"/>
    <p:sldId id="264" r:id="rId16"/>
    <p:sldId id="278" r:id="rId17"/>
    <p:sldId id="281" r:id="rId18"/>
    <p:sldId id="262" r:id="rId19"/>
    <p:sldId id="279" r:id="rId20"/>
    <p:sldId id="280" r:id="rId21"/>
    <p:sldId id="290" r:id="rId22"/>
    <p:sldId id="282" r:id="rId23"/>
    <p:sldId id="268" r:id="rId24"/>
    <p:sldId id="269" r:id="rId25"/>
    <p:sldId id="284" r:id="rId26"/>
    <p:sldId id="285" r:id="rId27"/>
    <p:sldId id="270" r:id="rId28"/>
    <p:sldId id="286" r:id="rId29"/>
    <p:sldId id="289" r:id="rId30"/>
    <p:sldId id="293" r:id="rId31"/>
    <p:sldId id="294"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296" autoAdjust="0"/>
  </p:normalViewPr>
  <p:slideViewPr>
    <p:cSldViewPr>
      <p:cViewPr varScale="1">
        <p:scale>
          <a:sx n="79" d="100"/>
          <a:sy n="79" d="100"/>
        </p:scale>
        <p:origin x="25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A7735-0284-4144-906B-C574FF18B286}" type="doc">
      <dgm:prSet loTypeId="urn:microsoft.com/office/officeart/2005/8/layout/venn1" loCatId="relationship" qsTypeId="urn:microsoft.com/office/officeart/2005/8/quickstyle/simple1" qsCatId="simple" csTypeId="urn:microsoft.com/office/officeart/2005/8/colors/accent1_2" csCatId="accent1" phldr="1"/>
      <dgm:spPr/>
    </dgm:pt>
    <dgm:pt modelId="{13B22C98-A6D1-449A-8EA4-7CA525BD4FAB}">
      <dgm:prSet phldrT="[Text]"/>
      <dgm:spPr/>
      <dgm:t>
        <a:bodyPr/>
        <a:lstStyle/>
        <a:p>
          <a:r>
            <a:rPr lang="en-US" dirty="0" smtClean="0"/>
            <a:t>Service Learning</a:t>
          </a:r>
          <a:endParaRPr lang="en-US" dirty="0"/>
        </a:p>
      </dgm:t>
    </dgm:pt>
    <dgm:pt modelId="{23351A3D-8C33-41E6-B6B0-A9273F159713}" type="parTrans" cxnId="{5907656C-1E05-43B8-8C65-509A5FEC227C}">
      <dgm:prSet/>
      <dgm:spPr/>
      <dgm:t>
        <a:bodyPr/>
        <a:lstStyle/>
        <a:p>
          <a:endParaRPr lang="en-US"/>
        </a:p>
      </dgm:t>
    </dgm:pt>
    <dgm:pt modelId="{3B57BE7F-9944-43C7-85D0-AF45EAD28BD3}" type="sibTrans" cxnId="{5907656C-1E05-43B8-8C65-509A5FEC227C}">
      <dgm:prSet/>
      <dgm:spPr/>
      <dgm:t>
        <a:bodyPr/>
        <a:lstStyle/>
        <a:p>
          <a:endParaRPr lang="en-US"/>
        </a:p>
      </dgm:t>
    </dgm:pt>
    <dgm:pt modelId="{98B06E1C-EEB0-4AA1-A42C-C962C173EEA7}">
      <dgm:prSet phldrT="[Text]"/>
      <dgm:spPr>
        <a:solidFill>
          <a:schemeClr val="accent2">
            <a:alpha val="50000"/>
          </a:schemeClr>
        </a:solidFill>
      </dgm:spPr>
      <dgm:t>
        <a:bodyPr/>
        <a:lstStyle/>
        <a:p>
          <a:r>
            <a:rPr lang="en-US" dirty="0" smtClean="0"/>
            <a:t>Curriculum Mapping</a:t>
          </a:r>
          <a:endParaRPr lang="en-US" dirty="0"/>
        </a:p>
      </dgm:t>
    </dgm:pt>
    <dgm:pt modelId="{DB25694C-6492-48E3-87FF-2221C54570D3}" type="parTrans" cxnId="{7BE2B81B-CCC4-4A5D-BA09-A32380A9BC07}">
      <dgm:prSet/>
      <dgm:spPr/>
      <dgm:t>
        <a:bodyPr/>
        <a:lstStyle/>
        <a:p>
          <a:endParaRPr lang="en-US"/>
        </a:p>
      </dgm:t>
    </dgm:pt>
    <dgm:pt modelId="{839134FE-7832-4193-99F3-EDFCE2498E9E}" type="sibTrans" cxnId="{7BE2B81B-CCC4-4A5D-BA09-A32380A9BC07}">
      <dgm:prSet/>
      <dgm:spPr/>
      <dgm:t>
        <a:bodyPr/>
        <a:lstStyle/>
        <a:p>
          <a:endParaRPr lang="en-US"/>
        </a:p>
      </dgm:t>
    </dgm:pt>
    <dgm:pt modelId="{D0CADFCA-3FC0-486F-A851-0A0E8FF24E55}">
      <dgm:prSet phldrT="[Text]"/>
      <dgm:spPr>
        <a:solidFill>
          <a:schemeClr val="accent5">
            <a:alpha val="50000"/>
          </a:schemeClr>
        </a:solidFill>
      </dgm:spPr>
      <dgm:t>
        <a:bodyPr/>
        <a:lstStyle/>
        <a:p>
          <a:r>
            <a:rPr lang="en-US" dirty="0" smtClean="0"/>
            <a:t>Information Literacy</a:t>
          </a:r>
          <a:endParaRPr lang="en-US" dirty="0"/>
        </a:p>
      </dgm:t>
    </dgm:pt>
    <dgm:pt modelId="{F603C1CE-1EF0-48EA-ACB5-7AAA10639D04}" type="parTrans" cxnId="{A2BD5ADE-B82A-4713-9C11-0B4A40556664}">
      <dgm:prSet/>
      <dgm:spPr/>
      <dgm:t>
        <a:bodyPr/>
        <a:lstStyle/>
        <a:p>
          <a:endParaRPr lang="en-US"/>
        </a:p>
      </dgm:t>
    </dgm:pt>
    <dgm:pt modelId="{1832D7FF-2E5E-4FF1-BB34-91E52FA2CC76}" type="sibTrans" cxnId="{A2BD5ADE-B82A-4713-9C11-0B4A40556664}">
      <dgm:prSet/>
      <dgm:spPr/>
      <dgm:t>
        <a:bodyPr/>
        <a:lstStyle/>
        <a:p>
          <a:endParaRPr lang="en-US"/>
        </a:p>
      </dgm:t>
    </dgm:pt>
    <dgm:pt modelId="{EEDBDE0A-9CE4-4F66-8107-C758661ED426}" type="pres">
      <dgm:prSet presAssocID="{403A7735-0284-4144-906B-C574FF18B286}" presName="compositeShape" presStyleCnt="0">
        <dgm:presLayoutVars>
          <dgm:chMax val="7"/>
          <dgm:dir/>
          <dgm:resizeHandles val="exact"/>
        </dgm:presLayoutVars>
      </dgm:prSet>
      <dgm:spPr/>
    </dgm:pt>
    <dgm:pt modelId="{47438FEB-87BE-4B2D-A555-F66440CB5DCD}" type="pres">
      <dgm:prSet presAssocID="{13B22C98-A6D1-449A-8EA4-7CA525BD4FAB}" presName="circ1" presStyleLbl="vennNode1" presStyleIdx="0" presStyleCnt="3"/>
      <dgm:spPr/>
      <dgm:t>
        <a:bodyPr/>
        <a:lstStyle/>
        <a:p>
          <a:endParaRPr lang="en-US"/>
        </a:p>
      </dgm:t>
    </dgm:pt>
    <dgm:pt modelId="{07241BBE-D4B5-477D-8441-95A8C06F1DDF}" type="pres">
      <dgm:prSet presAssocID="{13B22C98-A6D1-449A-8EA4-7CA525BD4FAB}" presName="circ1Tx" presStyleLbl="revTx" presStyleIdx="0" presStyleCnt="0">
        <dgm:presLayoutVars>
          <dgm:chMax val="0"/>
          <dgm:chPref val="0"/>
          <dgm:bulletEnabled val="1"/>
        </dgm:presLayoutVars>
      </dgm:prSet>
      <dgm:spPr/>
      <dgm:t>
        <a:bodyPr/>
        <a:lstStyle/>
        <a:p>
          <a:endParaRPr lang="en-US"/>
        </a:p>
      </dgm:t>
    </dgm:pt>
    <dgm:pt modelId="{446285F1-86A1-4FF7-9125-CEF3E8C6F9B9}" type="pres">
      <dgm:prSet presAssocID="{98B06E1C-EEB0-4AA1-A42C-C962C173EEA7}" presName="circ2" presStyleLbl="vennNode1" presStyleIdx="1" presStyleCnt="3"/>
      <dgm:spPr/>
      <dgm:t>
        <a:bodyPr/>
        <a:lstStyle/>
        <a:p>
          <a:endParaRPr lang="en-US"/>
        </a:p>
      </dgm:t>
    </dgm:pt>
    <dgm:pt modelId="{BE9DD2FF-7F6C-437B-A0B7-64D7081262D7}" type="pres">
      <dgm:prSet presAssocID="{98B06E1C-EEB0-4AA1-A42C-C962C173EEA7}" presName="circ2Tx" presStyleLbl="revTx" presStyleIdx="0" presStyleCnt="0">
        <dgm:presLayoutVars>
          <dgm:chMax val="0"/>
          <dgm:chPref val="0"/>
          <dgm:bulletEnabled val="1"/>
        </dgm:presLayoutVars>
      </dgm:prSet>
      <dgm:spPr/>
      <dgm:t>
        <a:bodyPr/>
        <a:lstStyle/>
        <a:p>
          <a:endParaRPr lang="en-US"/>
        </a:p>
      </dgm:t>
    </dgm:pt>
    <dgm:pt modelId="{70565B9E-4A7B-4965-9C8A-DBB6B38C05A9}" type="pres">
      <dgm:prSet presAssocID="{D0CADFCA-3FC0-486F-A851-0A0E8FF24E55}" presName="circ3" presStyleLbl="vennNode1" presStyleIdx="2" presStyleCnt="3"/>
      <dgm:spPr/>
      <dgm:t>
        <a:bodyPr/>
        <a:lstStyle/>
        <a:p>
          <a:endParaRPr lang="en-US"/>
        </a:p>
      </dgm:t>
    </dgm:pt>
    <dgm:pt modelId="{227058C8-4BBC-423C-9BE8-49A69FD25CA8}" type="pres">
      <dgm:prSet presAssocID="{D0CADFCA-3FC0-486F-A851-0A0E8FF24E55}" presName="circ3Tx" presStyleLbl="revTx" presStyleIdx="0" presStyleCnt="0">
        <dgm:presLayoutVars>
          <dgm:chMax val="0"/>
          <dgm:chPref val="0"/>
          <dgm:bulletEnabled val="1"/>
        </dgm:presLayoutVars>
      </dgm:prSet>
      <dgm:spPr/>
      <dgm:t>
        <a:bodyPr/>
        <a:lstStyle/>
        <a:p>
          <a:endParaRPr lang="en-US"/>
        </a:p>
      </dgm:t>
    </dgm:pt>
  </dgm:ptLst>
  <dgm:cxnLst>
    <dgm:cxn modelId="{0C5D246D-0879-544B-96BA-9ACC4B94D9F4}" type="presOf" srcId="{D0CADFCA-3FC0-486F-A851-0A0E8FF24E55}" destId="{70565B9E-4A7B-4965-9C8A-DBB6B38C05A9}" srcOrd="0" destOrd="0" presId="urn:microsoft.com/office/officeart/2005/8/layout/venn1"/>
    <dgm:cxn modelId="{5AD769C5-4244-7E48-A753-6B48A417DFED}" type="presOf" srcId="{98B06E1C-EEB0-4AA1-A42C-C962C173EEA7}" destId="{BE9DD2FF-7F6C-437B-A0B7-64D7081262D7}" srcOrd="1" destOrd="0" presId="urn:microsoft.com/office/officeart/2005/8/layout/venn1"/>
    <dgm:cxn modelId="{C762CF3F-5BF6-D641-9373-C1BB00E1F629}" type="presOf" srcId="{13B22C98-A6D1-449A-8EA4-7CA525BD4FAB}" destId="{07241BBE-D4B5-477D-8441-95A8C06F1DDF}" srcOrd="1" destOrd="0" presId="urn:microsoft.com/office/officeart/2005/8/layout/venn1"/>
    <dgm:cxn modelId="{7235C9C1-A031-B342-A305-96FBF4A389CE}" type="presOf" srcId="{D0CADFCA-3FC0-486F-A851-0A0E8FF24E55}" destId="{227058C8-4BBC-423C-9BE8-49A69FD25CA8}" srcOrd="1" destOrd="0" presId="urn:microsoft.com/office/officeart/2005/8/layout/venn1"/>
    <dgm:cxn modelId="{D2EFADBB-B5DE-314A-B8D7-4D71AAE064EB}" type="presOf" srcId="{403A7735-0284-4144-906B-C574FF18B286}" destId="{EEDBDE0A-9CE4-4F66-8107-C758661ED426}" srcOrd="0" destOrd="0" presId="urn:microsoft.com/office/officeart/2005/8/layout/venn1"/>
    <dgm:cxn modelId="{5907656C-1E05-43B8-8C65-509A5FEC227C}" srcId="{403A7735-0284-4144-906B-C574FF18B286}" destId="{13B22C98-A6D1-449A-8EA4-7CA525BD4FAB}" srcOrd="0" destOrd="0" parTransId="{23351A3D-8C33-41E6-B6B0-A9273F159713}" sibTransId="{3B57BE7F-9944-43C7-85D0-AF45EAD28BD3}"/>
    <dgm:cxn modelId="{A2BD5ADE-B82A-4713-9C11-0B4A40556664}" srcId="{403A7735-0284-4144-906B-C574FF18B286}" destId="{D0CADFCA-3FC0-486F-A851-0A0E8FF24E55}" srcOrd="2" destOrd="0" parTransId="{F603C1CE-1EF0-48EA-ACB5-7AAA10639D04}" sibTransId="{1832D7FF-2E5E-4FF1-BB34-91E52FA2CC76}"/>
    <dgm:cxn modelId="{90985317-4451-A342-A366-E57E17BC25CD}" type="presOf" srcId="{13B22C98-A6D1-449A-8EA4-7CA525BD4FAB}" destId="{47438FEB-87BE-4B2D-A555-F66440CB5DCD}" srcOrd="0" destOrd="0" presId="urn:microsoft.com/office/officeart/2005/8/layout/venn1"/>
    <dgm:cxn modelId="{7BE2B81B-CCC4-4A5D-BA09-A32380A9BC07}" srcId="{403A7735-0284-4144-906B-C574FF18B286}" destId="{98B06E1C-EEB0-4AA1-A42C-C962C173EEA7}" srcOrd="1" destOrd="0" parTransId="{DB25694C-6492-48E3-87FF-2221C54570D3}" sibTransId="{839134FE-7832-4193-99F3-EDFCE2498E9E}"/>
    <dgm:cxn modelId="{F92BC315-783D-974E-96FC-A25B8A2D5E70}" type="presOf" srcId="{98B06E1C-EEB0-4AA1-A42C-C962C173EEA7}" destId="{446285F1-86A1-4FF7-9125-CEF3E8C6F9B9}" srcOrd="0" destOrd="0" presId="urn:microsoft.com/office/officeart/2005/8/layout/venn1"/>
    <dgm:cxn modelId="{3CD4A7B7-5F45-734A-8936-C2A39592454D}" type="presParOf" srcId="{EEDBDE0A-9CE4-4F66-8107-C758661ED426}" destId="{47438FEB-87BE-4B2D-A555-F66440CB5DCD}" srcOrd="0" destOrd="0" presId="urn:microsoft.com/office/officeart/2005/8/layout/venn1"/>
    <dgm:cxn modelId="{21C791F9-ECA3-2F4F-9349-74C80C5CD701}" type="presParOf" srcId="{EEDBDE0A-9CE4-4F66-8107-C758661ED426}" destId="{07241BBE-D4B5-477D-8441-95A8C06F1DDF}" srcOrd="1" destOrd="0" presId="urn:microsoft.com/office/officeart/2005/8/layout/venn1"/>
    <dgm:cxn modelId="{CC9E3BEE-B242-9445-95F9-BAE92C5CF5DB}" type="presParOf" srcId="{EEDBDE0A-9CE4-4F66-8107-C758661ED426}" destId="{446285F1-86A1-4FF7-9125-CEF3E8C6F9B9}" srcOrd="2" destOrd="0" presId="urn:microsoft.com/office/officeart/2005/8/layout/venn1"/>
    <dgm:cxn modelId="{AF43CCC3-8D7A-9B47-9E0A-EE4C0A1F57EF}" type="presParOf" srcId="{EEDBDE0A-9CE4-4F66-8107-C758661ED426}" destId="{BE9DD2FF-7F6C-437B-A0B7-64D7081262D7}" srcOrd="3" destOrd="0" presId="urn:microsoft.com/office/officeart/2005/8/layout/venn1"/>
    <dgm:cxn modelId="{74B803B2-7C00-E741-B38A-46C57EB05EFF}" type="presParOf" srcId="{EEDBDE0A-9CE4-4F66-8107-C758661ED426}" destId="{70565B9E-4A7B-4965-9C8A-DBB6B38C05A9}" srcOrd="4" destOrd="0" presId="urn:microsoft.com/office/officeart/2005/8/layout/venn1"/>
    <dgm:cxn modelId="{16E4A45D-85AC-C44B-88E8-39BB76DBE808}" type="presParOf" srcId="{EEDBDE0A-9CE4-4F66-8107-C758661ED426}" destId="{227058C8-4BBC-423C-9BE8-49A69FD25CA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6B2D30-44A3-4E60-858A-A06E9D44312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D94880A-561B-4FA5-8A23-14798203505E}">
      <dgm:prSet phldrT="[Text]"/>
      <dgm:spPr/>
      <dgm:t>
        <a:bodyPr/>
        <a:lstStyle/>
        <a:p>
          <a:r>
            <a:rPr lang="en-US" dirty="0" smtClean="0"/>
            <a:t>Direct Service</a:t>
          </a:r>
          <a:endParaRPr lang="en-US" dirty="0"/>
        </a:p>
      </dgm:t>
    </dgm:pt>
    <dgm:pt modelId="{0DE83C86-0969-47AD-90A9-1AFED6C6F719}" type="parTrans" cxnId="{FA67F154-223D-4E6A-B313-8F8419D82E58}">
      <dgm:prSet/>
      <dgm:spPr>
        <a:ln>
          <a:solidFill>
            <a:schemeClr val="accent1">
              <a:lumMod val="40000"/>
              <a:lumOff val="60000"/>
            </a:schemeClr>
          </a:solidFill>
        </a:ln>
      </dgm:spPr>
      <dgm:t>
        <a:bodyPr/>
        <a:lstStyle/>
        <a:p>
          <a:endParaRPr lang="en-US"/>
        </a:p>
      </dgm:t>
    </dgm:pt>
    <dgm:pt modelId="{732E3D21-CBE0-4653-809E-A4FC49EED714}" type="sibTrans" cxnId="{FA67F154-223D-4E6A-B313-8F8419D82E58}">
      <dgm:prSet/>
      <dgm:spPr/>
      <dgm:t>
        <a:bodyPr/>
        <a:lstStyle/>
        <a:p>
          <a:endParaRPr lang="en-US"/>
        </a:p>
      </dgm:t>
    </dgm:pt>
    <dgm:pt modelId="{92BCE810-0866-45E6-89BE-5952A4AF3AE4}">
      <dgm:prSet phldrT="[Text]"/>
      <dgm:spPr/>
      <dgm:t>
        <a:bodyPr/>
        <a:lstStyle/>
        <a:p>
          <a:r>
            <a:rPr lang="en-US" dirty="0" smtClean="0"/>
            <a:t>Service to individuals to meet immediate needs</a:t>
          </a:r>
          <a:endParaRPr lang="en-US" dirty="0"/>
        </a:p>
      </dgm:t>
    </dgm:pt>
    <dgm:pt modelId="{08ED3605-CA3A-4252-BA28-C849F5F028D1}" type="parTrans" cxnId="{F371CC2F-6564-48A6-B1F4-97B807ABAA75}">
      <dgm:prSet/>
      <dgm:spPr/>
      <dgm:t>
        <a:bodyPr/>
        <a:lstStyle/>
        <a:p>
          <a:endParaRPr lang="en-US"/>
        </a:p>
      </dgm:t>
    </dgm:pt>
    <dgm:pt modelId="{3ED03421-1A0E-43FC-B593-1ACD1F1277CE}" type="sibTrans" cxnId="{F371CC2F-6564-48A6-B1F4-97B807ABAA75}">
      <dgm:prSet/>
      <dgm:spPr/>
      <dgm:t>
        <a:bodyPr/>
        <a:lstStyle/>
        <a:p>
          <a:endParaRPr lang="en-US"/>
        </a:p>
      </dgm:t>
    </dgm:pt>
    <dgm:pt modelId="{6AFFAA42-3B3C-414C-8886-42499721CB16}">
      <dgm:prSet phldrT="[Text]"/>
      <dgm:spPr/>
      <dgm:t>
        <a:bodyPr/>
        <a:lstStyle/>
        <a:p>
          <a:r>
            <a:rPr lang="en-US" dirty="0" smtClean="0"/>
            <a:t>Project</a:t>
          </a:r>
          <a:endParaRPr lang="en-US" dirty="0"/>
        </a:p>
      </dgm:t>
    </dgm:pt>
    <dgm:pt modelId="{830CF807-0175-4108-9837-732720671E6C}" type="parTrans" cxnId="{11AE6F56-7B40-4ECC-BF24-FC98B489DA6B}">
      <dgm:prSet/>
      <dgm:spPr>
        <a:ln>
          <a:solidFill>
            <a:schemeClr val="bg2">
              <a:lumMod val="25000"/>
              <a:lumOff val="75000"/>
            </a:schemeClr>
          </a:solidFill>
        </a:ln>
      </dgm:spPr>
      <dgm:t>
        <a:bodyPr/>
        <a:lstStyle/>
        <a:p>
          <a:endParaRPr lang="en-US"/>
        </a:p>
      </dgm:t>
    </dgm:pt>
    <dgm:pt modelId="{9D2B658A-9B56-49BA-8477-FB9AEFCB9848}" type="sibTrans" cxnId="{11AE6F56-7B40-4ECC-BF24-FC98B489DA6B}">
      <dgm:prSet/>
      <dgm:spPr/>
      <dgm:t>
        <a:bodyPr/>
        <a:lstStyle/>
        <a:p>
          <a:endParaRPr lang="en-US"/>
        </a:p>
      </dgm:t>
    </dgm:pt>
    <dgm:pt modelId="{0346B95B-BDC2-428A-AA0C-77682C20DAC0}">
      <dgm:prSet phldrT="[Text]"/>
      <dgm:spPr/>
      <dgm:t>
        <a:bodyPr/>
        <a:lstStyle/>
        <a:p>
          <a:r>
            <a:rPr lang="en-US" dirty="0" smtClean="0"/>
            <a:t>Implementing or participating in service programs through community service organizations</a:t>
          </a:r>
          <a:endParaRPr lang="en-US" dirty="0"/>
        </a:p>
      </dgm:t>
    </dgm:pt>
    <dgm:pt modelId="{A11F944A-34C7-4142-8588-759E1E874B6F}" type="parTrans" cxnId="{F981D051-2F01-4592-9401-4B59FEA49E37}">
      <dgm:prSet/>
      <dgm:spPr/>
      <dgm:t>
        <a:bodyPr/>
        <a:lstStyle/>
        <a:p>
          <a:endParaRPr lang="en-US"/>
        </a:p>
      </dgm:t>
    </dgm:pt>
    <dgm:pt modelId="{0248D354-A2CA-4E56-9D82-96AAF38C2006}" type="sibTrans" cxnId="{F981D051-2F01-4592-9401-4B59FEA49E37}">
      <dgm:prSet/>
      <dgm:spPr/>
      <dgm:t>
        <a:bodyPr/>
        <a:lstStyle/>
        <a:p>
          <a:endParaRPr lang="en-US"/>
        </a:p>
      </dgm:t>
    </dgm:pt>
    <dgm:pt modelId="{EB098E64-9BE4-412A-8FC0-A290266C5315}">
      <dgm:prSet phldrT="[Text]"/>
      <dgm:spPr/>
      <dgm:t>
        <a:bodyPr/>
        <a:lstStyle/>
        <a:p>
          <a:r>
            <a:rPr lang="en-US" dirty="0" smtClean="0"/>
            <a:t>Social Change</a:t>
          </a:r>
          <a:endParaRPr lang="en-US" dirty="0"/>
        </a:p>
      </dgm:t>
    </dgm:pt>
    <dgm:pt modelId="{20395ADD-2049-4190-BDAE-9F80220379B7}" type="parTrans" cxnId="{4C8EF91D-12CF-41B1-9DAA-690076744EB3}">
      <dgm:prSet/>
      <dgm:spPr>
        <a:ln>
          <a:solidFill>
            <a:schemeClr val="bg2">
              <a:lumMod val="25000"/>
              <a:lumOff val="75000"/>
            </a:schemeClr>
          </a:solidFill>
        </a:ln>
      </dgm:spPr>
      <dgm:t>
        <a:bodyPr/>
        <a:lstStyle/>
        <a:p>
          <a:endParaRPr lang="en-US"/>
        </a:p>
      </dgm:t>
    </dgm:pt>
    <dgm:pt modelId="{0E9557F0-15CA-4EB4-A6F3-84017AEE8735}" type="sibTrans" cxnId="{4C8EF91D-12CF-41B1-9DAA-690076744EB3}">
      <dgm:prSet/>
      <dgm:spPr/>
      <dgm:t>
        <a:bodyPr/>
        <a:lstStyle/>
        <a:p>
          <a:endParaRPr lang="en-US"/>
        </a:p>
      </dgm:t>
    </dgm:pt>
    <dgm:pt modelId="{CF3C2E26-9EDB-4E24-8EBF-27DD7B4DC27B}">
      <dgm:prSet phldrT="[Text]"/>
      <dgm:spPr/>
      <dgm:t>
        <a:bodyPr/>
        <a:lstStyle/>
        <a:p>
          <a:r>
            <a:rPr lang="en-US" dirty="0" smtClean="0"/>
            <a:t>Addressing problems through systemic change</a:t>
          </a:r>
          <a:endParaRPr lang="en-US" dirty="0"/>
        </a:p>
      </dgm:t>
    </dgm:pt>
    <dgm:pt modelId="{AB750CE4-FBF9-4356-91FC-66A12A1D8704}" type="parTrans" cxnId="{EED9124E-8E3F-45F4-875E-A922E972D6F1}">
      <dgm:prSet/>
      <dgm:spPr/>
      <dgm:t>
        <a:bodyPr/>
        <a:lstStyle/>
        <a:p>
          <a:endParaRPr lang="en-US"/>
        </a:p>
      </dgm:t>
    </dgm:pt>
    <dgm:pt modelId="{3E00C82D-B328-4126-AC1B-5F1E7BE2A8A9}" type="sibTrans" cxnId="{EED9124E-8E3F-45F4-875E-A922E972D6F1}">
      <dgm:prSet/>
      <dgm:spPr/>
      <dgm:t>
        <a:bodyPr/>
        <a:lstStyle/>
        <a:p>
          <a:endParaRPr lang="en-US"/>
        </a:p>
      </dgm:t>
    </dgm:pt>
    <dgm:pt modelId="{49BA5867-53AF-4359-B07C-BDF0996222C9}" type="pres">
      <dgm:prSet presAssocID="{6B6B2D30-44A3-4E60-858A-A06E9D443122}" presName="composite" presStyleCnt="0">
        <dgm:presLayoutVars>
          <dgm:chMax val="5"/>
          <dgm:dir/>
          <dgm:animLvl val="ctr"/>
          <dgm:resizeHandles val="exact"/>
        </dgm:presLayoutVars>
      </dgm:prSet>
      <dgm:spPr/>
      <dgm:t>
        <a:bodyPr/>
        <a:lstStyle/>
        <a:p>
          <a:endParaRPr lang="en-US"/>
        </a:p>
      </dgm:t>
    </dgm:pt>
    <dgm:pt modelId="{17D13542-079D-4CCE-93A0-0CAB0F54557D}" type="pres">
      <dgm:prSet presAssocID="{6B6B2D30-44A3-4E60-858A-A06E9D443122}" presName="cycle" presStyleCnt="0"/>
      <dgm:spPr/>
    </dgm:pt>
    <dgm:pt modelId="{633A472B-4430-4CE0-9140-FD6AA942DDBD}" type="pres">
      <dgm:prSet presAssocID="{6B6B2D30-44A3-4E60-858A-A06E9D443122}" presName="centerShape" presStyleCnt="0"/>
      <dgm:spPr/>
    </dgm:pt>
    <dgm:pt modelId="{47A342B3-6557-428D-A807-77A7EE3768F0}" type="pres">
      <dgm:prSet presAssocID="{6B6B2D30-44A3-4E60-858A-A06E9D443122}" presName="connSite" presStyleLbl="node1" presStyleIdx="0" presStyleCnt="4"/>
      <dgm:spPr/>
    </dgm:pt>
    <dgm:pt modelId="{41A906C0-642C-4F7A-A58C-873C64AA4BA0}" type="pres">
      <dgm:prSet presAssocID="{6B6B2D30-44A3-4E60-858A-A06E9D443122}" presName="visible" presStyleLbl="node1" presStyleIdx="0" presStyleCnt="4"/>
      <dgm:spPr/>
    </dgm:pt>
    <dgm:pt modelId="{B0195E02-5AE0-431C-A068-790639770B21}" type="pres">
      <dgm:prSet presAssocID="{0DE83C86-0969-47AD-90A9-1AFED6C6F719}" presName="Name25" presStyleLbl="parChTrans1D1" presStyleIdx="0" presStyleCnt="3"/>
      <dgm:spPr/>
      <dgm:t>
        <a:bodyPr/>
        <a:lstStyle/>
        <a:p>
          <a:endParaRPr lang="en-US"/>
        </a:p>
      </dgm:t>
    </dgm:pt>
    <dgm:pt modelId="{DE8334B2-8475-448A-BCE1-46D91778DBC0}" type="pres">
      <dgm:prSet presAssocID="{FD94880A-561B-4FA5-8A23-14798203505E}" presName="node" presStyleCnt="0"/>
      <dgm:spPr/>
    </dgm:pt>
    <dgm:pt modelId="{7B1E8635-5C00-4AF8-912E-72CC55B0B6F3}" type="pres">
      <dgm:prSet presAssocID="{FD94880A-561B-4FA5-8A23-14798203505E}" presName="parentNode" presStyleLbl="node1" presStyleIdx="1" presStyleCnt="4">
        <dgm:presLayoutVars>
          <dgm:chMax val="1"/>
          <dgm:bulletEnabled val="1"/>
        </dgm:presLayoutVars>
      </dgm:prSet>
      <dgm:spPr/>
      <dgm:t>
        <a:bodyPr/>
        <a:lstStyle/>
        <a:p>
          <a:endParaRPr lang="en-US"/>
        </a:p>
      </dgm:t>
    </dgm:pt>
    <dgm:pt modelId="{BF1F92A0-ACEE-4989-A0D4-2F658061CE17}" type="pres">
      <dgm:prSet presAssocID="{FD94880A-561B-4FA5-8A23-14798203505E}" presName="childNode" presStyleLbl="revTx" presStyleIdx="0" presStyleCnt="3">
        <dgm:presLayoutVars>
          <dgm:bulletEnabled val="1"/>
        </dgm:presLayoutVars>
      </dgm:prSet>
      <dgm:spPr/>
      <dgm:t>
        <a:bodyPr/>
        <a:lstStyle/>
        <a:p>
          <a:endParaRPr lang="en-US"/>
        </a:p>
      </dgm:t>
    </dgm:pt>
    <dgm:pt modelId="{12E4CF46-3823-4690-8010-58DA173E1ABC}" type="pres">
      <dgm:prSet presAssocID="{830CF807-0175-4108-9837-732720671E6C}" presName="Name25" presStyleLbl="parChTrans1D1" presStyleIdx="1" presStyleCnt="3"/>
      <dgm:spPr/>
      <dgm:t>
        <a:bodyPr/>
        <a:lstStyle/>
        <a:p>
          <a:endParaRPr lang="en-US"/>
        </a:p>
      </dgm:t>
    </dgm:pt>
    <dgm:pt modelId="{8B687DF0-3A0C-4EC1-B1CB-B040D7EDB55F}" type="pres">
      <dgm:prSet presAssocID="{6AFFAA42-3B3C-414C-8886-42499721CB16}" presName="node" presStyleCnt="0"/>
      <dgm:spPr/>
    </dgm:pt>
    <dgm:pt modelId="{468F8F1E-56AF-4850-A7D6-6DA0CEDFFB23}" type="pres">
      <dgm:prSet presAssocID="{6AFFAA42-3B3C-414C-8886-42499721CB16}" presName="parentNode" presStyleLbl="node1" presStyleIdx="2" presStyleCnt="4">
        <dgm:presLayoutVars>
          <dgm:chMax val="1"/>
          <dgm:bulletEnabled val="1"/>
        </dgm:presLayoutVars>
      </dgm:prSet>
      <dgm:spPr/>
      <dgm:t>
        <a:bodyPr/>
        <a:lstStyle/>
        <a:p>
          <a:endParaRPr lang="en-US"/>
        </a:p>
      </dgm:t>
    </dgm:pt>
    <dgm:pt modelId="{D608E175-8A67-411C-A55C-80DA1A359640}" type="pres">
      <dgm:prSet presAssocID="{6AFFAA42-3B3C-414C-8886-42499721CB16}" presName="childNode" presStyleLbl="revTx" presStyleIdx="1" presStyleCnt="3">
        <dgm:presLayoutVars>
          <dgm:bulletEnabled val="1"/>
        </dgm:presLayoutVars>
      </dgm:prSet>
      <dgm:spPr/>
      <dgm:t>
        <a:bodyPr/>
        <a:lstStyle/>
        <a:p>
          <a:endParaRPr lang="en-US"/>
        </a:p>
      </dgm:t>
    </dgm:pt>
    <dgm:pt modelId="{635642C1-07E4-424B-B767-3B5521CF4262}" type="pres">
      <dgm:prSet presAssocID="{20395ADD-2049-4190-BDAE-9F80220379B7}" presName="Name25" presStyleLbl="parChTrans1D1" presStyleIdx="2" presStyleCnt="3"/>
      <dgm:spPr/>
      <dgm:t>
        <a:bodyPr/>
        <a:lstStyle/>
        <a:p>
          <a:endParaRPr lang="en-US"/>
        </a:p>
      </dgm:t>
    </dgm:pt>
    <dgm:pt modelId="{5784BCD0-94A9-4FFB-A8BD-92F975AE5A1D}" type="pres">
      <dgm:prSet presAssocID="{EB098E64-9BE4-412A-8FC0-A290266C5315}" presName="node" presStyleCnt="0"/>
      <dgm:spPr/>
    </dgm:pt>
    <dgm:pt modelId="{D0FB1282-B4F9-4585-8870-77AF7FCFF0D2}" type="pres">
      <dgm:prSet presAssocID="{EB098E64-9BE4-412A-8FC0-A290266C5315}" presName="parentNode" presStyleLbl="node1" presStyleIdx="3" presStyleCnt="4">
        <dgm:presLayoutVars>
          <dgm:chMax val="1"/>
          <dgm:bulletEnabled val="1"/>
        </dgm:presLayoutVars>
      </dgm:prSet>
      <dgm:spPr/>
      <dgm:t>
        <a:bodyPr/>
        <a:lstStyle/>
        <a:p>
          <a:endParaRPr lang="en-US"/>
        </a:p>
      </dgm:t>
    </dgm:pt>
    <dgm:pt modelId="{06B8B032-5787-4757-BB69-5A58A2C50FE1}" type="pres">
      <dgm:prSet presAssocID="{EB098E64-9BE4-412A-8FC0-A290266C5315}" presName="childNode" presStyleLbl="revTx" presStyleIdx="2" presStyleCnt="3">
        <dgm:presLayoutVars>
          <dgm:bulletEnabled val="1"/>
        </dgm:presLayoutVars>
      </dgm:prSet>
      <dgm:spPr/>
      <dgm:t>
        <a:bodyPr/>
        <a:lstStyle/>
        <a:p>
          <a:endParaRPr lang="en-US"/>
        </a:p>
      </dgm:t>
    </dgm:pt>
  </dgm:ptLst>
  <dgm:cxnLst>
    <dgm:cxn modelId="{C1583E46-7B06-44A9-A351-C70CFB220651}" type="presOf" srcId="{0346B95B-BDC2-428A-AA0C-77682C20DAC0}" destId="{D608E175-8A67-411C-A55C-80DA1A359640}" srcOrd="0" destOrd="0" presId="urn:microsoft.com/office/officeart/2005/8/layout/radial2"/>
    <dgm:cxn modelId="{4C8EF91D-12CF-41B1-9DAA-690076744EB3}" srcId="{6B6B2D30-44A3-4E60-858A-A06E9D443122}" destId="{EB098E64-9BE4-412A-8FC0-A290266C5315}" srcOrd="2" destOrd="0" parTransId="{20395ADD-2049-4190-BDAE-9F80220379B7}" sibTransId="{0E9557F0-15CA-4EB4-A6F3-84017AEE8735}"/>
    <dgm:cxn modelId="{DC65E91A-FA47-4B36-A941-7B754E7EAB22}" type="presOf" srcId="{EB098E64-9BE4-412A-8FC0-A290266C5315}" destId="{D0FB1282-B4F9-4585-8870-77AF7FCFF0D2}" srcOrd="0" destOrd="0" presId="urn:microsoft.com/office/officeart/2005/8/layout/radial2"/>
    <dgm:cxn modelId="{704CBC26-1439-4C44-A87B-06486168D26E}" type="presOf" srcId="{FD94880A-561B-4FA5-8A23-14798203505E}" destId="{7B1E8635-5C00-4AF8-912E-72CC55B0B6F3}" srcOrd="0" destOrd="0" presId="urn:microsoft.com/office/officeart/2005/8/layout/radial2"/>
    <dgm:cxn modelId="{E7760820-95C2-4D30-B8CE-154C76AAF0D1}" type="presOf" srcId="{6AFFAA42-3B3C-414C-8886-42499721CB16}" destId="{468F8F1E-56AF-4850-A7D6-6DA0CEDFFB23}" srcOrd="0" destOrd="0" presId="urn:microsoft.com/office/officeart/2005/8/layout/radial2"/>
    <dgm:cxn modelId="{125FC3D8-4BBC-431B-ADD8-E4401F9DDF29}" type="presOf" srcId="{830CF807-0175-4108-9837-732720671E6C}" destId="{12E4CF46-3823-4690-8010-58DA173E1ABC}" srcOrd="0" destOrd="0" presId="urn:microsoft.com/office/officeart/2005/8/layout/radial2"/>
    <dgm:cxn modelId="{6A33E3AB-6EB1-4251-B359-9374E9FFECB7}" type="presOf" srcId="{0DE83C86-0969-47AD-90A9-1AFED6C6F719}" destId="{B0195E02-5AE0-431C-A068-790639770B21}" srcOrd="0" destOrd="0" presId="urn:microsoft.com/office/officeart/2005/8/layout/radial2"/>
    <dgm:cxn modelId="{8B7781C1-7396-4497-A714-7D63415FEE2C}" type="presOf" srcId="{20395ADD-2049-4190-BDAE-9F80220379B7}" destId="{635642C1-07E4-424B-B767-3B5521CF4262}" srcOrd="0" destOrd="0" presId="urn:microsoft.com/office/officeart/2005/8/layout/radial2"/>
    <dgm:cxn modelId="{FA67F154-223D-4E6A-B313-8F8419D82E58}" srcId="{6B6B2D30-44A3-4E60-858A-A06E9D443122}" destId="{FD94880A-561B-4FA5-8A23-14798203505E}" srcOrd="0" destOrd="0" parTransId="{0DE83C86-0969-47AD-90A9-1AFED6C6F719}" sibTransId="{732E3D21-CBE0-4653-809E-A4FC49EED714}"/>
    <dgm:cxn modelId="{91E34F65-2D11-4DD2-B348-0A125A6A1DEF}" type="presOf" srcId="{92BCE810-0866-45E6-89BE-5952A4AF3AE4}" destId="{BF1F92A0-ACEE-4989-A0D4-2F658061CE17}" srcOrd="0" destOrd="0" presId="urn:microsoft.com/office/officeart/2005/8/layout/radial2"/>
    <dgm:cxn modelId="{89EC8B7B-2D8D-4D51-B65D-35A64092E990}" type="presOf" srcId="{6B6B2D30-44A3-4E60-858A-A06E9D443122}" destId="{49BA5867-53AF-4359-B07C-BDF0996222C9}" srcOrd="0" destOrd="0" presId="urn:microsoft.com/office/officeart/2005/8/layout/radial2"/>
    <dgm:cxn modelId="{11AE6F56-7B40-4ECC-BF24-FC98B489DA6B}" srcId="{6B6B2D30-44A3-4E60-858A-A06E9D443122}" destId="{6AFFAA42-3B3C-414C-8886-42499721CB16}" srcOrd="1" destOrd="0" parTransId="{830CF807-0175-4108-9837-732720671E6C}" sibTransId="{9D2B658A-9B56-49BA-8477-FB9AEFCB9848}"/>
    <dgm:cxn modelId="{EED9124E-8E3F-45F4-875E-A922E972D6F1}" srcId="{EB098E64-9BE4-412A-8FC0-A290266C5315}" destId="{CF3C2E26-9EDB-4E24-8EBF-27DD7B4DC27B}" srcOrd="0" destOrd="0" parTransId="{AB750CE4-FBF9-4356-91FC-66A12A1D8704}" sibTransId="{3E00C82D-B328-4126-AC1B-5F1E7BE2A8A9}"/>
    <dgm:cxn modelId="{F981D051-2F01-4592-9401-4B59FEA49E37}" srcId="{6AFFAA42-3B3C-414C-8886-42499721CB16}" destId="{0346B95B-BDC2-428A-AA0C-77682C20DAC0}" srcOrd="0" destOrd="0" parTransId="{A11F944A-34C7-4142-8588-759E1E874B6F}" sibTransId="{0248D354-A2CA-4E56-9D82-96AAF38C2006}"/>
    <dgm:cxn modelId="{F371CC2F-6564-48A6-B1F4-97B807ABAA75}" srcId="{FD94880A-561B-4FA5-8A23-14798203505E}" destId="{92BCE810-0866-45E6-89BE-5952A4AF3AE4}" srcOrd="0" destOrd="0" parTransId="{08ED3605-CA3A-4252-BA28-C849F5F028D1}" sibTransId="{3ED03421-1A0E-43FC-B593-1ACD1F1277CE}"/>
    <dgm:cxn modelId="{433CDA81-F975-470F-889A-050079D11060}" type="presOf" srcId="{CF3C2E26-9EDB-4E24-8EBF-27DD7B4DC27B}" destId="{06B8B032-5787-4757-BB69-5A58A2C50FE1}" srcOrd="0" destOrd="0" presId="urn:microsoft.com/office/officeart/2005/8/layout/radial2"/>
    <dgm:cxn modelId="{A795E29D-2673-4583-B633-7041172FE9B3}" type="presParOf" srcId="{49BA5867-53AF-4359-B07C-BDF0996222C9}" destId="{17D13542-079D-4CCE-93A0-0CAB0F54557D}" srcOrd="0" destOrd="0" presId="urn:microsoft.com/office/officeart/2005/8/layout/radial2"/>
    <dgm:cxn modelId="{81B57840-89E6-4C15-BFE1-C490E668E047}" type="presParOf" srcId="{17D13542-079D-4CCE-93A0-0CAB0F54557D}" destId="{633A472B-4430-4CE0-9140-FD6AA942DDBD}" srcOrd="0" destOrd="0" presId="urn:microsoft.com/office/officeart/2005/8/layout/radial2"/>
    <dgm:cxn modelId="{5E0BAE07-7FEB-47D7-85F4-5472DFB51A94}" type="presParOf" srcId="{633A472B-4430-4CE0-9140-FD6AA942DDBD}" destId="{47A342B3-6557-428D-A807-77A7EE3768F0}" srcOrd="0" destOrd="0" presId="urn:microsoft.com/office/officeart/2005/8/layout/radial2"/>
    <dgm:cxn modelId="{33A019DF-7849-4A73-91C7-54E5E0E662BA}" type="presParOf" srcId="{633A472B-4430-4CE0-9140-FD6AA942DDBD}" destId="{41A906C0-642C-4F7A-A58C-873C64AA4BA0}" srcOrd="1" destOrd="0" presId="urn:microsoft.com/office/officeart/2005/8/layout/radial2"/>
    <dgm:cxn modelId="{F2821235-677F-4825-9E03-DE168D1662AE}" type="presParOf" srcId="{17D13542-079D-4CCE-93A0-0CAB0F54557D}" destId="{B0195E02-5AE0-431C-A068-790639770B21}" srcOrd="1" destOrd="0" presId="urn:microsoft.com/office/officeart/2005/8/layout/radial2"/>
    <dgm:cxn modelId="{E9750B52-836D-4C3C-B597-9B63CF2E7DC7}" type="presParOf" srcId="{17D13542-079D-4CCE-93A0-0CAB0F54557D}" destId="{DE8334B2-8475-448A-BCE1-46D91778DBC0}" srcOrd="2" destOrd="0" presId="urn:microsoft.com/office/officeart/2005/8/layout/radial2"/>
    <dgm:cxn modelId="{32BFFF03-F1CC-4FFC-9DF8-0AC52E10AD9B}" type="presParOf" srcId="{DE8334B2-8475-448A-BCE1-46D91778DBC0}" destId="{7B1E8635-5C00-4AF8-912E-72CC55B0B6F3}" srcOrd="0" destOrd="0" presId="urn:microsoft.com/office/officeart/2005/8/layout/radial2"/>
    <dgm:cxn modelId="{EE9E0196-5EF7-4F1C-8448-84CC370F152B}" type="presParOf" srcId="{DE8334B2-8475-448A-BCE1-46D91778DBC0}" destId="{BF1F92A0-ACEE-4989-A0D4-2F658061CE17}" srcOrd="1" destOrd="0" presId="urn:microsoft.com/office/officeart/2005/8/layout/radial2"/>
    <dgm:cxn modelId="{C78B4B86-8654-402D-9EE6-E0C7A4BCCBCF}" type="presParOf" srcId="{17D13542-079D-4CCE-93A0-0CAB0F54557D}" destId="{12E4CF46-3823-4690-8010-58DA173E1ABC}" srcOrd="3" destOrd="0" presId="urn:microsoft.com/office/officeart/2005/8/layout/radial2"/>
    <dgm:cxn modelId="{BA9D1C79-9BA5-456E-B653-289502BC1536}" type="presParOf" srcId="{17D13542-079D-4CCE-93A0-0CAB0F54557D}" destId="{8B687DF0-3A0C-4EC1-B1CB-B040D7EDB55F}" srcOrd="4" destOrd="0" presId="urn:microsoft.com/office/officeart/2005/8/layout/radial2"/>
    <dgm:cxn modelId="{12739316-CC23-4B09-8EEC-F4875A7A0149}" type="presParOf" srcId="{8B687DF0-3A0C-4EC1-B1CB-B040D7EDB55F}" destId="{468F8F1E-56AF-4850-A7D6-6DA0CEDFFB23}" srcOrd="0" destOrd="0" presId="urn:microsoft.com/office/officeart/2005/8/layout/radial2"/>
    <dgm:cxn modelId="{0373D166-C566-4EAF-AD44-4C664F4078D5}" type="presParOf" srcId="{8B687DF0-3A0C-4EC1-B1CB-B040D7EDB55F}" destId="{D608E175-8A67-411C-A55C-80DA1A359640}" srcOrd="1" destOrd="0" presId="urn:microsoft.com/office/officeart/2005/8/layout/radial2"/>
    <dgm:cxn modelId="{BDF678CA-630F-49D3-BAE5-60C0E416EBCE}" type="presParOf" srcId="{17D13542-079D-4CCE-93A0-0CAB0F54557D}" destId="{635642C1-07E4-424B-B767-3B5521CF4262}" srcOrd="5" destOrd="0" presId="urn:microsoft.com/office/officeart/2005/8/layout/radial2"/>
    <dgm:cxn modelId="{C558A1A1-4938-4DD9-93D2-2717FAE5EEF3}" type="presParOf" srcId="{17D13542-079D-4CCE-93A0-0CAB0F54557D}" destId="{5784BCD0-94A9-4FFB-A8BD-92F975AE5A1D}" srcOrd="6" destOrd="0" presId="urn:microsoft.com/office/officeart/2005/8/layout/radial2"/>
    <dgm:cxn modelId="{BF2DDD68-4788-4BEB-A0E9-11B6946FDEA8}" type="presParOf" srcId="{5784BCD0-94A9-4FFB-A8BD-92F975AE5A1D}" destId="{D0FB1282-B4F9-4585-8870-77AF7FCFF0D2}" srcOrd="0" destOrd="0" presId="urn:microsoft.com/office/officeart/2005/8/layout/radial2"/>
    <dgm:cxn modelId="{D5D8DD86-C553-4123-BAF3-29A75417E698}" type="presParOf" srcId="{5784BCD0-94A9-4FFB-A8BD-92F975AE5A1D}" destId="{06B8B032-5787-4757-BB69-5A58A2C50FE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967CC-E67E-4B00-B3B8-3C9C22DD00C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295C432-6C57-4347-B803-8F3365378832}">
      <dgm:prSet phldrT="[Text]"/>
      <dgm:spPr>
        <a:solidFill>
          <a:schemeClr val="accent5">
            <a:lumMod val="60000"/>
            <a:lumOff val="40000"/>
          </a:schemeClr>
        </a:solidFill>
      </dgm:spPr>
      <dgm:t>
        <a:bodyPr/>
        <a:lstStyle/>
        <a:p>
          <a:r>
            <a:rPr lang="en-US" b="0" dirty="0" smtClean="0">
              <a:effectLst>
                <a:outerShdw blurRad="38100" dist="38100" dir="2700000" algn="tl">
                  <a:srgbClr val="000000">
                    <a:alpha val="43137"/>
                  </a:srgbClr>
                </a:outerShdw>
              </a:effectLst>
            </a:rPr>
            <a:t>ACRL</a:t>
          </a:r>
          <a:endParaRPr lang="en-US" b="0" dirty="0">
            <a:effectLst>
              <a:outerShdw blurRad="38100" dist="38100" dir="2700000" algn="tl">
                <a:srgbClr val="000000">
                  <a:alpha val="43137"/>
                </a:srgbClr>
              </a:outerShdw>
            </a:effectLst>
          </a:endParaRPr>
        </a:p>
      </dgm:t>
    </dgm:pt>
    <dgm:pt modelId="{A5302F9D-C181-48E8-9251-F9F8E157AC24}" type="parTrans" cxnId="{D255194A-45CE-4332-8BA3-55E547480B6F}">
      <dgm:prSet/>
      <dgm:spPr>
        <a:ln>
          <a:solidFill>
            <a:schemeClr val="accent5">
              <a:lumMod val="60000"/>
              <a:lumOff val="40000"/>
            </a:schemeClr>
          </a:solidFill>
        </a:ln>
      </dgm:spPr>
      <dgm:t>
        <a:bodyPr/>
        <a:lstStyle/>
        <a:p>
          <a:endParaRPr lang="en-US"/>
        </a:p>
      </dgm:t>
    </dgm:pt>
    <dgm:pt modelId="{4845E25C-23FF-4AF4-A83E-79AE128664D6}" type="sibTrans" cxnId="{D255194A-45CE-4332-8BA3-55E547480B6F}">
      <dgm:prSet/>
      <dgm:spPr/>
      <dgm:t>
        <a:bodyPr/>
        <a:lstStyle/>
        <a:p>
          <a:endParaRPr lang="en-US"/>
        </a:p>
      </dgm:t>
    </dgm:pt>
    <dgm:pt modelId="{CCA692D9-631B-47D5-B872-F0800ED9D33D}">
      <dgm:prSet phldrT="[Text]"/>
      <dgm:spPr/>
      <dgm:t>
        <a:bodyPr/>
        <a:lstStyle/>
        <a:p>
          <a:r>
            <a:rPr lang="en-US" dirty="0" smtClean="0"/>
            <a:t>Information Literacy Standards</a:t>
          </a:r>
          <a:endParaRPr lang="en-US" dirty="0"/>
        </a:p>
      </dgm:t>
    </dgm:pt>
    <dgm:pt modelId="{CECA9D34-2C3A-4581-99DA-0B5E8342C836}" type="parTrans" cxnId="{8ABE4C41-6462-4F20-A9F2-C528A42EBF47}">
      <dgm:prSet/>
      <dgm:spPr/>
      <dgm:t>
        <a:bodyPr/>
        <a:lstStyle/>
        <a:p>
          <a:endParaRPr lang="en-US"/>
        </a:p>
      </dgm:t>
    </dgm:pt>
    <dgm:pt modelId="{E18AB208-8F76-4291-9DDD-C60BEFDCCE2F}" type="sibTrans" cxnId="{8ABE4C41-6462-4F20-A9F2-C528A42EBF47}">
      <dgm:prSet/>
      <dgm:spPr/>
      <dgm:t>
        <a:bodyPr/>
        <a:lstStyle/>
        <a:p>
          <a:endParaRPr lang="en-US"/>
        </a:p>
      </dgm:t>
    </dgm:pt>
    <dgm:pt modelId="{3BA33F13-5201-4352-9DD0-FF01C94373DC}">
      <dgm:prSet phldrT="[Text]"/>
      <dgm:spPr/>
      <dgm:t>
        <a:bodyPr/>
        <a:lstStyle/>
        <a:p>
          <a:r>
            <a:rPr lang="en-US" dirty="0" smtClean="0"/>
            <a:t>Threshold Concepts</a:t>
          </a:r>
          <a:endParaRPr lang="en-US" dirty="0"/>
        </a:p>
      </dgm:t>
    </dgm:pt>
    <dgm:pt modelId="{48F7F87F-383C-41EA-B073-6C2E1C2D4699}" type="parTrans" cxnId="{1475142A-8794-42A2-82CD-B9C7B0AEB5E4}">
      <dgm:prSet/>
      <dgm:spPr/>
      <dgm:t>
        <a:bodyPr/>
        <a:lstStyle/>
        <a:p>
          <a:endParaRPr lang="en-US"/>
        </a:p>
      </dgm:t>
    </dgm:pt>
    <dgm:pt modelId="{4235B22B-E5E9-4E63-BC19-C7E515D29303}" type="sibTrans" cxnId="{1475142A-8794-42A2-82CD-B9C7B0AEB5E4}">
      <dgm:prSet/>
      <dgm:spPr/>
      <dgm:t>
        <a:bodyPr/>
        <a:lstStyle/>
        <a:p>
          <a:endParaRPr lang="en-US"/>
        </a:p>
      </dgm:t>
    </dgm:pt>
    <dgm:pt modelId="{BBD51BAC-1529-4172-93F9-D68CC6E441C8}">
      <dgm:prSet phldrT="[Text]"/>
      <dgm:spPr>
        <a:solidFill>
          <a:schemeClr val="accent5">
            <a:lumMod val="60000"/>
            <a:lumOff val="40000"/>
          </a:schemeClr>
        </a:solidFill>
      </dgm:spPr>
      <dgm:t>
        <a:bodyPr/>
        <a:lstStyle/>
        <a:p>
          <a:r>
            <a:rPr lang="en-US" dirty="0" smtClean="0">
              <a:effectLst>
                <a:outerShdw blurRad="38100" dist="38100" dir="2700000" algn="tl">
                  <a:srgbClr val="000000">
                    <a:alpha val="43137"/>
                  </a:srgbClr>
                </a:outerShdw>
              </a:effectLst>
            </a:rPr>
            <a:t>Program Goals</a:t>
          </a:r>
          <a:endParaRPr lang="en-US" dirty="0">
            <a:effectLst>
              <a:outerShdw blurRad="38100" dist="38100" dir="2700000" algn="tl">
                <a:srgbClr val="000000">
                  <a:alpha val="43137"/>
                </a:srgbClr>
              </a:outerShdw>
            </a:effectLst>
          </a:endParaRPr>
        </a:p>
      </dgm:t>
    </dgm:pt>
    <dgm:pt modelId="{B2EE0F65-9890-4657-B0AA-4945C7354DA1}" type="parTrans" cxnId="{F5680853-AB9E-4EDE-8F23-15424536F90D}">
      <dgm:prSet/>
      <dgm:spPr>
        <a:ln>
          <a:solidFill>
            <a:schemeClr val="accent5">
              <a:lumMod val="60000"/>
              <a:lumOff val="40000"/>
            </a:schemeClr>
          </a:solidFill>
        </a:ln>
      </dgm:spPr>
      <dgm:t>
        <a:bodyPr/>
        <a:lstStyle/>
        <a:p>
          <a:endParaRPr lang="en-US"/>
        </a:p>
      </dgm:t>
    </dgm:pt>
    <dgm:pt modelId="{8BC72B02-4CD3-4D10-B404-A1B995CA33BA}" type="sibTrans" cxnId="{F5680853-AB9E-4EDE-8F23-15424536F90D}">
      <dgm:prSet/>
      <dgm:spPr/>
      <dgm:t>
        <a:bodyPr/>
        <a:lstStyle/>
        <a:p>
          <a:endParaRPr lang="en-US"/>
        </a:p>
      </dgm:t>
    </dgm:pt>
    <dgm:pt modelId="{D5067486-D103-441E-BE42-525E7E39680D}">
      <dgm:prSet phldrT="[Text]"/>
      <dgm:spPr/>
      <dgm:t>
        <a:bodyPr/>
        <a:lstStyle/>
        <a:p>
          <a:r>
            <a:rPr lang="en-US" dirty="0" smtClean="0"/>
            <a:t>Discipline Specific Outcomes for engaging with information</a:t>
          </a:r>
          <a:endParaRPr lang="en-US" dirty="0"/>
        </a:p>
      </dgm:t>
    </dgm:pt>
    <dgm:pt modelId="{1D308C59-3EC6-4641-BDAF-29F98D2DC21B}" type="parTrans" cxnId="{16D534A6-36F0-428E-BF0C-3B8A515E8D70}">
      <dgm:prSet/>
      <dgm:spPr/>
      <dgm:t>
        <a:bodyPr/>
        <a:lstStyle/>
        <a:p>
          <a:endParaRPr lang="en-US"/>
        </a:p>
      </dgm:t>
    </dgm:pt>
    <dgm:pt modelId="{21F568D1-9E47-4EBD-9277-1AE042EFE276}" type="sibTrans" cxnId="{16D534A6-36F0-428E-BF0C-3B8A515E8D70}">
      <dgm:prSet/>
      <dgm:spPr/>
      <dgm:t>
        <a:bodyPr/>
        <a:lstStyle/>
        <a:p>
          <a:endParaRPr lang="en-US"/>
        </a:p>
      </dgm:t>
    </dgm:pt>
    <dgm:pt modelId="{36027F9F-1000-40FB-B421-332079606D1B}">
      <dgm:prSet phldrT="[Text]"/>
      <dgm:spPr>
        <a:solidFill>
          <a:schemeClr val="accent5">
            <a:lumMod val="60000"/>
            <a:lumOff val="40000"/>
          </a:schemeClr>
        </a:solidFill>
      </dgm:spPr>
      <dgm:t>
        <a:bodyPr/>
        <a:lstStyle/>
        <a:p>
          <a:r>
            <a:rPr lang="en-US" dirty="0" smtClean="0">
              <a:effectLst>
                <a:outerShdw blurRad="38100" dist="38100" dir="2700000" algn="tl">
                  <a:srgbClr val="000000">
                    <a:alpha val="43137"/>
                  </a:srgbClr>
                </a:outerShdw>
              </a:effectLst>
            </a:rPr>
            <a:t>Institutional Goals</a:t>
          </a:r>
          <a:endParaRPr lang="en-US" dirty="0">
            <a:effectLst>
              <a:outerShdw blurRad="38100" dist="38100" dir="2700000" algn="tl">
                <a:srgbClr val="000000">
                  <a:alpha val="43137"/>
                </a:srgbClr>
              </a:outerShdw>
            </a:effectLst>
          </a:endParaRPr>
        </a:p>
      </dgm:t>
    </dgm:pt>
    <dgm:pt modelId="{53CEB691-AB77-4C60-85A8-91243396ED98}" type="parTrans" cxnId="{B9EB85A2-24B3-4344-BDAB-4971EF9DCCDA}">
      <dgm:prSet/>
      <dgm:spPr>
        <a:ln>
          <a:solidFill>
            <a:schemeClr val="accent5">
              <a:lumMod val="60000"/>
              <a:lumOff val="40000"/>
            </a:schemeClr>
          </a:solidFill>
        </a:ln>
      </dgm:spPr>
      <dgm:t>
        <a:bodyPr/>
        <a:lstStyle/>
        <a:p>
          <a:endParaRPr lang="en-US"/>
        </a:p>
      </dgm:t>
    </dgm:pt>
    <dgm:pt modelId="{58FDA55B-61F5-48CE-A562-1DE2B041D151}" type="sibTrans" cxnId="{B9EB85A2-24B3-4344-BDAB-4971EF9DCCDA}">
      <dgm:prSet/>
      <dgm:spPr/>
      <dgm:t>
        <a:bodyPr/>
        <a:lstStyle/>
        <a:p>
          <a:endParaRPr lang="en-US"/>
        </a:p>
      </dgm:t>
    </dgm:pt>
    <dgm:pt modelId="{532987E3-E6FC-4D89-9FFA-C017222D7A1B}">
      <dgm:prSet phldrT="[Text]"/>
      <dgm:spPr/>
      <dgm:t>
        <a:bodyPr/>
        <a:lstStyle/>
        <a:p>
          <a:r>
            <a:rPr lang="en-US" dirty="0" smtClean="0"/>
            <a:t>Information literacy defined for the institution</a:t>
          </a:r>
          <a:endParaRPr lang="en-US" dirty="0"/>
        </a:p>
      </dgm:t>
    </dgm:pt>
    <dgm:pt modelId="{4E23C08A-4E89-4A3A-8D5C-AE07B6041E8C}" type="parTrans" cxnId="{80337143-8E15-48DF-AF73-77C283F6ADE9}">
      <dgm:prSet/>
      <dgm:spPr/>
      <dgm:t>
        <a:bodyPr/>
        <a:lstStyle/>
        <a:p>
          <a:endParaRPr lang="en-US"/>
        </a:p>
      </dgm:t>
    </dgm:pt>
    <dgm:pt modelId="{F9039481-F0FC-4C71-931A-66469964CC22}" type="sibTrans" cxnId="{80337143-8E15-48DF-AF73-77C283F6ADE9}">
      <dgm:prSet/>
      <dgm:spPr/>
      <dgm:t>
        <a:bodyPr/>
        <a:lstStyle/>
        <a:p>
          <a:endParaRPr lang="en-US"/>
        </a:p>
      </dgm:t>
    </dgm:pt>
    <dgm:pt modelId="{D9D14EB9-8135-45B5-89F5-4B0F2373A19C}">
      <dgm:prSet phldrT="[Text]"/>
      <dgm:spPr>
        <a:solidFill>
          <a:schemeClr val="accent5">
            <a:lumMod val="60000"/>
            <a:lumOff val="40000"/>
          </a:schemeClr>
        </a:solidFill>
      </dgm:spPr>
      <dgm:t>
        <a:bodyPr/>
        <a:lstStyle/>
        <a:p>
          <a:r>
            <a:rPr lang="en-US" dirty="0" smtClean="0">
              <a:effectLst>
                <a:outerShdw blurRad="38100" dist="38100" dir="2700000" algn="tl">
                  <a:srgbClr val="000000">
                    <a:alpha val="43137"/>
                  </a:srgbClr>
                </a:outerShdw>
              </a:effectLst>
            </a:rPr>
            <a:t>AAC&amp;U</a:t>
          </a:r>
          <a:endParaRPr lang="en-US" dirty="0">
            <a:effectLst>
              <a:outerShdw blurRad="38100" dist="38100" dir="2700000" algn="tl">
                <a:srgbClr val="000000">
                  <a:alpha val="43137"/>
                </a:srgbClr>
              </a:outerShdw>
            </a:effectLst>
          </a:endParaRPr>
        </a:p>
      </dgm:t>
    </dgm:pt>
    <dgm:pt modelId="{43DE6D43-A3F3-49DF-826F-155E4F57EA3D}" type="parTrans" cxnId="{F621E27C-9A84-44B9-8FBC-3B5317482875}">
      <dgm:prSet/>
      <dgm:spPr>
        <a:ln>
          <a:solidFill>
            <a:schemeClr val="accent5">
              <a:lumMod val="60000"/>
              <a:lumOff val="40000"/>
            </a:schemeClr>
          </a:solidFill>
        </a:ln>
      </dgm:spPr>
      <dgm:t>
        <a:bodyPr/>
        <a:lstStyle/>
        <a:p>
          <a:endParaRPr lang="en-US"/>
        </a:p>
      </dgm:t>
    </dgm:pt>
    <dgm:pt modelId="{A8DD07E6-85A6-443C-9A14-F9AED5102650}" type="sibTrans" cxnId="{F621E27C-9A84-44B9-8FBC-3B5317482875}">
      <dgm:prSet/>
      <dgm:spPr/>
      <dgm:t>
        <a:bodyPr/>
        <a:lstStyle/>
        <a:p>
          <a:endParaRPr lang="en-US"/>
        </a:p>
      </dgm:t>
    </dgm:pt>
    <dgm:pt modelId="{E5CCB89E-3350-4682-A413-8B7BB4EEE84E}">
      <dgm:prSet phldrT="[Text]"/>
      <dgm:spPr>
        <a:noFill/>
      </dgm:spPr>
      <dgm:t>
        <a:bodyPr/>
        <a:lstStyle/>
        <a:p>
          <a:r>
            <a:rPr lang="en-US" dirty="0" smtClean="0">
              <a:effectLst>
                <a:outerShdw blurRad="38100" dist="38100" dir="2700000" algn="tl">
                  <a:srgbClr val="000000">
                    <a:alpha val="43137"/>
                  </a:srgbClr>
                </a:outerShdw>
              </a:effectLst>
            </a:rPr>
            <a:t>Information Literacy as “Essential Learning Outcome”</a:t>
          </a:r>
          <a:endParaRPr lang="en-US" dirty="0">
            <a:effectLst>
              <a:outerShdw blurRad="38100" dist="38100" dir="2700000" algn="tl">
                <a:srgbClr val="000000">
                  <a:alpha val="43137"/>
                </a:srgbClr>
              </a:outerShdw>
            </a:effectLst>
          </a:endParaRPr>
        </a:p>
      </dgm:t>
    </dgm:pt>
    <dgm:pt modelId="{927CF90A-1382-447A-B8FC-24218C386DEF}" type="parTrans" cxnId="{AD29BEA3-4BC6-47DF-BC3F-A9B9340FB749}">
      <dgm:prSet/>
      <dgm:spPr/>
      <dgm:t>
        <a:bodyPr/>
        <a:lstStyle/>
        <a:p>
          <a:endParaRPr lang="en-US"/>
        </a:p>
      </dgm:t>
    </dgm:pt>
    <dgm:pt modelId="{8431B702-5DF9-4A52-A1A3-CA3822229F22}" type="sibTrans" cxnId="{AD29BEA3-4BC6-47DF-BC3F-A9B9340FB749}">
      <dgm:prSet/>
      <dgm:spPr/>
      <dgm:t>
        <a:bodyPr/>
        <a:lstStyle/>
        <a:p>
          <a:endParaRPr lang="en-US"/>
        </a:p>
      </dgm:t>
    </dgm:pt>
    <dgm:pt modelId="{EDE25A78-B696-4A3C-ABFD-7611AF80C004}" type="pres">
      <dgm:prSet presAssocID="{67C967CC-E67E-4B00-B3B8-3C9C22DD00C0}" presName="composite" presStyleCnt="0">
        <dgm:presLayoutVars>
          <dgm:chMax val="5"/>
          <dgm:dir/>
          <dgm:animLvl val="ctr"/>
          <dgm:resizeHandles val="exact"/>
        </dgm:presLayoutVars>
      </dgm:prSet>
      <dgm:spPr/>
      <dgm:t>
        <a:bodyPr/>
        <a:lstStyle/>
        <a:p>
          <a:endParaRPr lang="en-US"/>
        </a:p>
      </dgm:t>
    </dgm:pt>
    <dgm:pt modelId="{2032353C-1F69-4EC5-9B6A-2A3C3A0D9AF2}" type="pres">
      <dgm:prSet presAssocID="{67C967CC-E67E-4B00-B3B8-3C9C22DD00C0}" presName="cycle" presStyleCnt="0"/>
      <dgm:spPr/>
    </dgm:pt>
    <dgm:pt modelId="{2625341B-1A36-4D6D-8D92-8A79498E1187}" type="pres">
      <dgm:prSet presAssocID="{67C967CC-E67E-4B00-B3B8-3C9C22DD00C0}" presName="centerShape" presStyleCnt="0"/>
      <dgm:spPr/>
    </dgm:pt>
    <dgm:pt modelId="{7BB7DDD4-197E-478E-9CD5-2C80082B6569}" type="pres">
      <dgm:prSet presAssocID="{67C967CC-E67E-4B00-B3B8-3C9C22DD00C0}" presName="connSite" presStyleLbl="node1" presStyleIdx="0" presStyleCnt="5"/>
      <dgm:spPr/>
    </dgm:pt>
    <dgm:pt modelId="{5945D6CE-10C4-41DD-9CCD-478B0DCBFA06}" type="pres">
      <dgm:prSet presAssocID="{67C967CC-E67E-4B00-B3B8-3C9C22DD00C0}" presName="visible" presStyleLbl="node1" presStyleIdx="0" presStyleCnt="5"/>
      <dgm:spPr>
        <a:solidFill>
          <a:schemeClr val="accent5">
            <a:lumMod val="60000"/>
            <a:lumOff val="40000"/>
          </a:schemeClr>
        </a:solidFill>
      </dgm:spPr>
    </dgm:pt>
    <dgm:pt modelId="{55D84E33-0115-4235-8F12-8EF38C44207E}" type="pres">
      <dgm:prSet presAssocID="{A5302F9D-C181-48E8-9251-F9F8E157AC24}" presName="Name25" presStyleLbl="parChTrans1D1" presStyleIdx="0" presStyleCnt="4"/>
      <dgm:spPr/>
      <dgm:t>
        <a:bodyPr/>
        <a:lstStyle/>
        <a:p>
          <a:endParaRPr lang="en-US"/>
        </a:p>
      </dgm:t>
    </dgm:pt>
    <dgm:pt modelId="{2F88AAFE-001B-47ED-9934-9A64BCC4C857}" type="pres">
      <dgm:prSet presAssocID="{3295C432-6C57-4347-B803-8F3365378832}" presName="node" presStyleCnt="0"/>
      <dgm:spPr/>
    </dgm:pt>
    <dgm:pt modelId="{D311580A-3EE3-417B-931C-111BB26D69CB}" type="pres">
      <dgm:prSet presAssocID="{3295C432-6C57-4347-B803-8F3365378832}" presName="parentNode" presStyleLbl="node1" presStyleIdx="1" presStyleCnt="5">
        <dgm:presLayoutVars>
          <dgm:chMax val="1"/>
          <dgm:bulletEnabled val="1"/>
        </dgm:presLayoutVars>
      </dgm:prSet>
      <dgm:spPr/>
      <dgm:t>
        <a:bodyPr/>
        <a:lstStyle/>
        <a:p>
          <a:endParaRPr lang="en-US"/>
        </a:p>
      </dgm:t>
    </dgm:pt>
    <dgm:pt modelId="{D7BC3503-01A0-4CEF-BE6A-5C48FD53CC87}" type="pres">
      <dgm:prSet presAssocID="{3295C432-6C57-4347-B803-8F3365378832}" presName="childNode" presStyleLbl="revTx" presStyleIdx="0" presStyleCnt="4">
        <dgm:presLayoutVars>
          <dgm:bulletEnabled val="1"/>
        </dgm:presLayoutVars>
      </dgm:prSet>
      <dgm:spPr/>
      <dgm:t>
        <a:bodyPr/>
        <a:lstStyle/>
        <a:p>
          <a:endParaRPr lang="en-US"/>
        </a:p>
      </dgm:t>
    </dgm:pt>
    <dgm:pt modelId="{0801AA24-873B-414E-B1FD-244BAD8DA900}" type="pres">
      <dgm:prSet presAssocID="{B2EE0F65-9890-4657-B0AA-4945C7354DA1}" presName="Name25" presStyleLbl="parChTrans1D1" presStyleIdx="1" presStyleCnt="4"/>
      <dgm:spPr/>
      <dgm:t>
        <a:bodyPr/>
        <a:lstStyle/>
        <a:p>
          <a:endParaRPr lang="en-US"/>
        </a:p>
      </dgm:t>
    </dgm:pt>
    <dgm:pt modelId="{A79D794D-6DBF-4BD6-BD49-031102D31340}" type="pres">
      <dgm:prSet presAssocID="{BBD51BAC-1529-4172-93F9-D68CC6E441C8}" presName="node" presStyleCnt="0"/>
      <dgm:spPr/>
    </dgm:pt>
    <dgm:pt modelId="{BD2F0BE0-303A-4101-A4D3-4753B7B6AF5D}" type="pres">
      <dgm:prSet presAssocID="{BBD51BAC-1529-4172-93F9-D68CC6E441C8}" presName="parentNode" presStyleLbl="node1" presStyleIdx="2" presStyleCnt="5" custLinFactY="39518" custLinFactNeighborX="9919" custLinFactNeighborY="100000">
        <dgm:presLayoutVars>
          <dgm:chMax val="1"/>
          <dgm:bulletEnabled val="1"/>
        </dgm:presLayoutVars>
      </dgm:prSet>
      <dgm:spPr/>
      <dgm:t>
        <a:bodyPr/>
        <a:lstStyle/>
        <a:p>
          <a:endParaRPr lang="en-US"/>
        </a:p>
      </dgm:t>
    </dgm:pt>
    <dgm:pt modelId="{FB913175-AE05-46D3-A17E-B4D38080100F}" type="pres">
      <dgm:prSet presAssocID="{BBD51BAC-1529-4172-93F9-D68CC6E441C8}" presName="childNode" presStyleLbl="revTx" presStyleIdx="1" presStyleCnt="4">
        <dgm:presLayoutVars>
          <dgm:bulletEnabled val="1"/>
        </dgm:presLayoutVars>
      </dgm:prSet>
      <dgm:spPr/>
      <dgm:t>
        <a:bodyPr/>
        <a:lstStyle/>
        <a:p>
          <a:endParaRPr lang="en-US"/>
        </a:p>
      </dgm:t>
    </dgm:pt>
    <dgm:pt modelId="{B79F2D1D-D023-4D99-9773-385D7EE075B9}" type="pres">
      <dgm:prSet presAssocID="{53CEB691-AB77-4C60-85A8-91243396ED98}" presName="Name25" presStyleLbl="parChTrans1D1" presStyleIdx="2" presStyleCnt="4"/>
      <dgm:spPr/>
      <dgm:t>
        <a:bodyPr/>
        <a:lstStyle/>
        <a:p>
          <a:endParaRPr lang="en-US"/>
        </a:p>
      </dgm:t>
    </dgm:pt>
    <dgm:pt modelId="{7A8F4DBF-F106-4BED-A1F3-ED41F5003D08}" type="pres">
      <dgm:prSet presAssocID="{36027F9F-1000-40FB-B421-332079606D1B}" presName="node" presStyleCnt="0"/>
      <dgm:spPr/>
    </dgm:pt>
    <dgm:pt modelId="{A2E081EB-1814-4014-A9CF-44FAF324ED86}" type="pres">
      <dgm:prSet presAssocID="{36027F9F-1000-40FB-B421-332079606D1B}" presName="parentNode" presStyleLbl="node1" presStyleIdx="3" presStyleCnt="5" custLinFactY="2933" custLinFactNeighborX="-66915" custLinFactNeighborY="100000">
        <dgm:presLayoutVars>
          <dgm:chMax val="1"/>
          <dgm:bulletEnabled val="1"/>
        </dgm:presLayoutVars>
      </dgm:prSet>
      <dgm:spPr/>
      <dgm:t>
        <a:bodyPr/>
        <a:lstStyle/>
        <a:p>
          <a:endParaRPr lang="en-US"/>
        </a:p>
      </dgm:t>
    </dgm:pt>
    <dgm:pt modelId="{BA12BAB1-5589-40DD-9F24-FB681920E3EE}" type="pres">
      <dgm:prSet presAssocID="{36027F9F-1000-40FB-B421-332079606D1B}" presName="childNode" presStyleLbl="revTx" presStyleIdx="2" presStyleCnt="4">
        <dgm:presLayoutVars>
          <dgm:bulletEnabled val="1"/>
        </dgm:presLayoutVars>
      </dgm:prSet>
      <dgm:spPr/>
      <dgm:t>
        <a:bodyPr/>
        <a:lstStyle/>
        <a:p>
          <a:endParaRPr lang="en-US"/>
        </a:p>
      </dgm:t>
    </dgm:pt>
    <dgm:pt modelId="{2459E9B7-AD4B-4B56-B3CF-0B1C99B0CF86}" type="pres">
      <dgm:prSet presAssocID="{43DE6D43-A3F3-49DF-826F-155E4F57EA3D}" presName="Name25" presStyleLbl="parChTrans1D1" presStyleIdx="3" presStyleCnt="4"/>
      <dgm:spPr/>
      <dgm:t>
        <a:bodyPr/>
        <a:lstStyle/>
        <a:p>
          <a:endParaRPr lang="en-US"/>
        </a:p>
      </dgm:t>
    </dgm:pt>
    <dgm:pt modelId="{C1566468-3745-49B8-9F0F-D69FD35C20A7}" type="pres">
      <dgm:prSet presAssocID="{D9D14EB9-8135-45B5-89F5-4B0F2373A19C}" presName="node" presStyleCnt="0"/>
      <dgm:spPr/>
    </dgm:pt>
    <dgm:pt modelId="{D4A35045-8EBC-4A41-BD5A-C9E8D98B2FB5}" type="pres">
      <dgm:prSet presAssocID="{D9D14EB9-8135-45B5-89F5-4B0F2373A19C}" presName="parentNode" presStyleLbl="node1" presStyleIdx="4" presStyleCnt="5" custLinFactY="-100000" custLinFactNeighborX="67282" custLinFactNeighborY="-143073">
        <dgm:presLayoutVars>
          <dgm:chMax val="1"/>
          <dgm:bulletEnabled val="1"/>
        </dgm:presLayoutVars>
      </dgm:prSet>
      <dgm:spPr/>
      <dgm:t>
        <a:bodyPr/>
        <a:lstStyle/>
        <a:p>
          <a:endParaRPr lang="en-US"/>
        </a:p>
      </dgm:t>
    </dgm:pt>
    <dgm:pt modelId="{EC9EA8F0-F524-44AC-A8D7-2DDD76AF499F}" type="pres">
      <dgm:prSet presAssocID="{D9D14EB9-8135-45B5-89F5-4B0F2373A19C}" presName="childNode" presStyleLbl="revTx" presStyleIdx="3" presStyleCnt="4">
        <dgm:presLayoutVars>
          <dgm:bulletEnabled val="1"/>
        </dgm:presLayoutVars>
      </dgm:prSet>
      <dgm:spPr/>
      <dgm:t>
        <a:bodyPr/>
        <a:lstStyle/>
        <a:p>
          <a:endParaRPr lang="en-US"/>
        </a:p>
      </dgm:t>
    </dgm:pt>
  </dgm:ptLst>
  <dgm:cxnLst>
    <dgm:cxn modelId="{B9EB85A2-24B3-4344-BDAB-4971EF9DCCDA}" srcId="{67C967CC-E67E-4B00-B3B8-3C9C22DD00C0}" destId="{36027F9F-1000-40FB-B421-332079606D1B}" srcOrd="2" destOrd="0" parTransId="{53CEB691-AB77-4C60-85A8-91243396ED98}" sibTransId="{58FDA55B-61F5-48CE-A562-1DE2B041D151}"/>
    <dgm:cxn modelId="{80DD2CEA-A98A-4195-BADB-452BDC4F6423}" type="presOf" srcId="{B2EE0F65-9890-4657-B0AA-4945C7354DA1}" destId="{0801AA24-873B-414E-B1FD-244BAD8DA900}" srcOrd="0" destOrd="0" presId="urn:microsoft.com/office/officeart/2005/8/layout/radial2"/>
    <dgm:cxn modelId="{16D534A6-36F0-428E-BF0C-3B8A515E8D70}" srcId="{BBD51BAC-1529-4172-93F9-D68CC6E441C8}" destId="{D5067486-D103-441E-BE42-525E7E39680D}" srcOrd="0" destOrd="0" parTransId="{1D308C59-3EC6-4641-BDAF-29F98D2DC21B}" sibTransId="{21F568D1-9E47-4EBD-9277-1AE042EFE276}"/>
    <dgm:cxn modelId="{1475142A-8794-42A2-82CD-B9C7B0AEB5E4}" srcId="{3295C432-6C57-4347-B803-8F3365378832}" destId="{3BA33F13-5201-4352-9DD0-FF01C94373DC}" srcOrd="1" destOrd="0" parTransId="{48F7F87F-383C-41EA-B073-6C2E1C2D4699}" sibTransId="{4235B22B-E5E9-4E63-BC19-C7E515D29303}"/>
    <dgm:cxn modelId="{80337143-8E15-48DF-AF73-77C283F6ADE9}" srcId="{36027F9F-1000-40FB-B421-332079606D1B}" destId="{532987E3-E6FC-4D89-9FFA-C017222D7A1B}" srcOrd="0" destOrd="0" parTransId="{4E23C08A-4E89-4A3A-8D5C-AE07B6041E8C}" sibTransId="{F9039481-F0FC-4C71-931A-66469964CC22}"/>
    <dgm:cxn modelId="{D255194A-45CE-4332-8BA3-55E547480B6F}" srcId="{67C967CC-E67E-4B00-B3B8-3C9C22DD00C0}" destId="{3295C432-6C57-4347-B803-8F3365378832}" srcOrd="0" destOrd="0" parTransId="{A5302F9D-C181-48E8-9251-F9F8E157AC24}" sibTransId="{4845E25C-23FF-4AF4-A83E-79AE128664D6}"/>
    <dgm:cxn modelId="{A3A2B3D6-BD27-4263-8B0B-3F546ACAC3BE}" type="presOf" srcId="{D5067486-D103-441E-BE42-525E7E39680D}" destId="{FB913175-AE05-46D3-A17E-B4D38080100F}" srcOrd="0" destOrd="0" presId="urn:microsoft.com/office/officeart/2005/8/layout/radial2"/>
    <dgm:cxn modelId="{9F7A9E84-1ADE-4C5B-831E-CD9A09ADB3C6}" type="presOf" srcId="{53CEB691-AB77-4C60-85A8-91243396ED98}" destId="{B79F2D1D-D023-4D99-9773-385D7EE075B9}" srcOrd="0" destOrd="0" presId="urn:microsoft.com/office/officeart/2005/8/layout/radial2"/>
    <dgm:cxn modelId="{63D08BDB-F06F-4BEB-9E1D-DCA92143EB26}" type="presOf" srcId="{67C967CC-E67E-4B00-B3B8-3C9C22DD00C0}" destId="{EDE25A78-B696-4A3C-ABFD-7611AF80C004}" srcOrd="0" destOrd="0" presId="urn:microsoft.com/office/officeart/2005/8/layout/radial2"/>
    <dgm:cxn modelId="{25ABD238-FCFE-413C-A66C-73E688DAD5FD}" type="presOf" srcId="{CCA692D9-631B-47D5-B872-F0800ED9D33D}" destId="{D7BC3503-01A0-4CEF-BE6A-5C48FD53CC87}" srcOrd="0" destOrd="0" presId="urn:microsoft.com/office/officeart/2005/8/layout/radial2"/>
    <dgm:cxn modelId="{AD29BEA3-4BC6-47DF-BC3F-A9B9340FB749}" srcId="{D9D14EB9-8135-45B5-89F5-4B0F2373A19C}" destId="{E5CCB89E-3350-4682-A413-8B7BB4EEE84E}" srcOrd="0" destOrd="0" parTransId="{927CF90A-1382-447A-B8FC-24218C386DEF}" sibTransId="{8431B702-5DF9-4A52-A1A3-CA3822229F22}"/>
    <dgm:cxn modelId="{C6A9A15F-0795-4F58-B1CD-9512235E3286}" type="presOf" srcId="{D9D14EB9-8135-45B5-89F5-4B0F2373A19C}" destId="{D4A35045-8EBC-4A41-BD5A-C9E8D98B2FB5}" srcOrd="0" destOrd="0" presId="urn:microsoft.com/office/officeart/2005/8/layout/radial2"/>
    <dgm:cxn modelId="{9A9F77D8-49BC-4B2E-A10B-1C2019F8C3B0}" type="presOf" srcId="{E5CCB89E-3350-4682-A413-8B7BB4EEE84E}" destId="{EC9EA8F0-F524-44AC-A8D7-2DDD76AF499F}" srcOrd="0" destOrd="0" presId="urn:microsoft.com/office/officeart/2005/8/layout/radial2"/>
    <dgm:cxn modelId="{F5680853-AB9E-4EDE-8F23-15424536F90D}" srcId="{67C967CC-E67E-4B00-B3B8-3C9C22DD00C0}" destId="{BBD51BAC-1529-4172-93F9-D68CC6E441C8}" srcOrd="1" destOrd="0" parTransId="{B2EE0F65-9890-4657-B0AA-4945C7354DA1}" sibTransId="{8BC72B02-4CD3-4D10-B404-A1B995CA33BA}"/>
    <dgm:cxn modelId="{0527D856-468A-4A0D-A067-9A738FCA587F}" type="presOf" srcId="{A5302F9D-C181-48E8-9251-F9F8E157AC24}" destId="{55D84E33-0115-4235-8F12-8EF38C44207E}" srcOrd="0" destOrd="0" presId="urn:microsoft.com/office/officeart/2005/8/layout/radial2"/>
    <dgm:cxn modelId="{F621E27C-9A84-44B9-8FBC-3B5317482875}" srcId="{67C967CC-E67E-4B00-B3B8-3C9C22DD00C0}" destId="{D9D14EB9-8135-45B5-89F5-4B0F2373A19C}" srcOrd="3" destOrd="0" parTransId="{43DE6D43-A3F3-49DF-826F-155E4F57EA3D}" sibTransId="{A8DD07E6-85A6-443C-9A14-F9AED5102650}"/>
    <dgm:cxn modelId="{8CD25E46-2E49-4CD4-989B-F96B46447593}" type="presOf" srcId="{43DE6D43-A3F3-49DF-826F-155E4F57EA3D}" destId="{2459E9B7-AD4B-4B56-B3CF-0B1C99B0CF86}" srcOrd="0" destOrd="0" presId="urn:microsoft.com/office/officeart/2005/8/layout/radial2"/>
    <dgm:cxn modelId="{8526C282-F73A-4D7D-A4CB-182B09827619}" type="presOf" srcId="{BBD51BAC-1529-4172-93F9-D68CC6E441C8}" destId="{BD2F0BE0-303A-4101-A4D3-4753B7B6AF5D}" srcOrd="0" destOrd="0" presId="urn:microsoft.com/office/officeart/2005/8/layout/radial2"/>
    <dgm:cxn modelId="{904F9D1C-62E7-466D-A8C2-0663F4AB6DE2}" type="presOf" srcId="{532987E3-E6FC-4D89-9FFA-C017222D7A1B}" destId="{BA12BAB1-5589-40DD-9F24-FB681920E3EE}" srcOrd="0" destOrd="0" presId="urn:microsoft.com/office/officeart/2005/8/layout/radial2"/>
    <dgm:cxn modelId="{BFD27B9C-9620-43AF-9F8E-915482D55EFE}" type="presOf" srcId="{3295C432-6C57-4347-B803-8F3365378832}" destId="{D311580A-3EE3-417B-931C-111BB26D69CB}" srcOrd="0" destOrd="0" presId="urn:microsoft.com/office/officeart/2005/8/layout/radial2"/>
    <dgm:cxn modelId="{01DF084B-6D9C-4667-94B3-49369DD3A772}" type="presOf" srcId="{3BA33F13-5201-4352-9DD0-FF01C94373DC}" destId="{D7BC3503-01A0-4CEF-BE6A-5C48FD53CC87}" srcOrd="0" destOrd="1" presId="urn:microsoft.com/office/officeart/2005/8/layout/radial2"/>
    <dgm:cxn modelId="{302956DA-A81A-4B7D-BD71-0870939A020B}" type="presOf" srcId="{36027F9F-1000-40FB-B421-332079606D1B}" destId="{A2E081EB-1814-4014-A9CF-44FAF324ED86}" srcOrd="0" destOrd="0" presId="urn:microsoft.com/office/officeart/2005/8/layout/radial2"/>
    <dgm:cxn modelId="{8ABE4C41-6462-4F20-A9F2-C528A42EBF47}" srcId="{3295C432-6C57-4347-B803-8F3365378832}" destId="{CCA692D9-631B-47D5-B872-F0800ED9D33D}" srcOrd="0" destOrd="0" parTransId="{CECA9D34-2C3A-4581-99DA-0B5E8342C836}" sibTransId="{E18AB208-8F76-4291-9DDD-C60BEFDCCE2F}"/>
    <dgm:cxn modelId="{B7DE9C66-D207-4BFD-9C3B-738B60DF93C5}" type="presParOf" srcId="{EDE25A78-B696-4A3C-ABFD-7611AF80C004}" destId="{2032353C-1F69-4EC5-9B6A-2A3C3A0D9AF2}" srcOrd="0" destOrd="0" presId="urn:microsoft.com/office/officeart/2005/8/layout/radial2"/>
    <dgm:cxn modelId="{E0FB9DF4-3A65-4AA7-A955-39B22C22EBB3}" type="presParOf" srcId="{2032353C-1F69-4EC5-9B6A-2A3C3A0D9AF2}" destId="{2625341B-1A36-4D6D-8D92-8A79498E1187}" srcOrd="0" destOrd="0" presId="urn:microsoft.com/office/officeart/2005/8/layout/radial2"/>
    <dgm:cxn modelId="{7AF7BA17-BC16-4C2F-8035-893929433B52}" type="presParOf" srcId="{2625341B-1A36-4D6D-8D92-8A79498E1187}" destId="{7BB7DDD4-197E-478E-9CD5-2C80082B6569}" srcOrd="0" destOrd="0" presId="urn:microsoft.com/office/officeart/2005/8/layout/radial2"/>
    <dgm:cxn modelId="{B3C499AC-C25B-4A7D-8A5A-7390EA33C669}" type="presParOf" srcId="{2625341B-1A36-4D6D-8D92-8A79498E1187}" destId="{5945D6CE-10C4-41DD-9CCD-478B0DCBFA06}" srcOrd="1" destOrd="0" presId="urn:microsoft.com/office/officeart/2005/8/layout/radial2"/>
    <dgm:cxn modelId="{32E18A48-0684-4630-A68F-4C23E019649E}" type="presParOf" srcId="{2032353C-1F69-4EC5-9B6A-2A3C3A0D9AF2}" destId="{55D84E33-0115-4235-8F12-8EF38C44207E}" srcOrd="1" destOrd="0" presId="urn:microsoft.com/office/officeart/2005/8/layout/radial2"/>
    <dgm:cxn modelId="{EFF5F205-9666-4C47-A9AD-56026E2ED7F6}" type="presParOf" srcId="{2032353C-1F69-4EC5-9B6A-2A3C3A0D9AF2}" destId="{2F88AAFE-001B-47ED-9934-9A64BCC4C857}" srcOrd="2" destOrd="0" presId="urn:microsoft.com/office/officeart/2005/8/layout/radial2"/>
    <dgm:cxn modelId="{40D83520-858E-491C-8A51-A1D22ACB7F98}" type="presParOf" srcId="{2F88AAFE-001B-47ED-9934-9A64BCC4C857}" destId="{D311580A-3EE3-417B-931C-111BB26D69CB}" srcOrd="0" destOrd="0" presId="urn:microsoft.com/office/officeart/2005/8/layout/radial2"/>
    <dgm:cxn modelId="{91F54469-A87D-43CB-98EE-8CA0473A2348}" type="presParOf" srcId="{2F88AAFE-001B-47ED-9934-9A64BCC4C857}" destId="{D7BC3503-01A0-4CEF-BE6A-5C48FD53CC87}" srcOrd="1" destOrd="0" presId="urn:microsoft.com/office/officeart/2005/8/layout/radial2"/>
    <dgm:cxn modelId="{3929B8FD-D90C-4D4E-AA88-7B862D4B2C8B}" type="presParOf" srcId="{2032353C-1F69-4EC5-9B6A-2A3C3A0D9AF2}" destId="{0801AA24-873B-414E-B1FD-244BAD8DA900}" srcOrd="3" destOrd="0" presId="urn:microsoft.com/office/officeart/2005/8/layout/radial2"/>
    <dgm:cxn modelId="{CEDD36BB-D6AE-44C7-8B26-A62504DCA50C}" type="presParOf" srcId="{2032353C-1F69-4EC5-9B6A-2A3C3A0D9AF2}" destId="{A79D794D-6DBF-4BD6-BD49-031102D31340}" srcOrd="4" destOrd="0" presId="urn:microsoft.com/office/officeart/2005/8/layout/radial2"/>
    <dgm:cxn modelId="{E76B7A3D-41E9-4408-BDF1-DE6758A11A48}" type="presParOf" srcId="{A79D794D-6DBF-4BD6-BD49-031102D31340}" destId="{BD2F0BE0-303A-4101-A4D3-4753B7B6AF5D}" srcOrd="0" destOrd="0" presId="urn:microsoft.com/office/officeart/2005/8/layout/radial2"/>
    <dgm:cxn modelId="{33287539-B3FD-4F87-8886-01AA2C95F5B5}" type="presParOf" srcId="{A79D794D-6DBF-4BD6-BD49-031102D31340}" destId="{FB913175-AE05-46D3-A17E-B4D38080100F}" srcOrd="1" destOrd="0" presId="urn:microsoft.com/office/officeart/2005/8/layout/radial2"/>
    <dgm:cxn modelId="{EBB582B1-F1E3-4233-A56A-0D7B9CC3E12F}" type="presParOf" srcId="{2032353C-1F69-4EC5-9B6A-2A3C3A0D9AF2}" destId="{B79F2D1D-D023-4D99-9773-385D7EE075B9}" srcOrd="5" destOrd="0" presId="urn:microsoft.com/office/officeart/2005/8/layout/radial2"/>
    <dgm:cxn modelId="{6DD397DB-926C-47D1-B5DC-FA8B076EDDCA}" type="presParOf" srcId="{2032353C-1F69-4EC5-9B6A-2A3C3A0D9AF2}" destId="{7A8F4DBF-F106-4BED-A1F3-ED41F5003D08}" srcOrd="6" destOrd="0" presId="urn:microsoft.com/office/officeart/2005/8/layout/radial2"/>
    <dgm:cxn modelId="{6A35AB63-1FB0-461C-A3DC-00F83E31E293}" type="presParOf" srcId="{7A8F4DBF-F106-4BED-A1F3-ED41F5003D08}" destId="{A2E081EB-1814-4014-A9CF-44FAF324ED86}" srcOrd="0" destOrd="0" presId="urn:microsoft.com/office/officeart/2005/8/layout/radial2"/>
    <dgm:cxn modelId="{15673091-1A43-4455-AD57-D33ADF319523}" type="presParOf" srcId="{7A8F4DBF-F106-4BED-A1F3-ED41F5003D08}" destId="{BA12BAB1-5589-40DD-9F24-FB681920E3EE}" srcOrd="1" destOrd="0" presId="urn:microsoft.com/office/officeart/2005/8/layout/radial2"/>
    <dgm:cxn modelId="{07D55144-6C4D-48FB-BFA7-78DB650E26A0}" type="presParOf" srcId="{2032353C-1F69-4EC5-9B6A-2A3C3A0D9AF2}" destId="{2459E9B7-AD4B-4B56-B3CF-0B1C99B0CF86}" srcOrd="7" destOrd="0" presId="urn:microsoft.com/office/officeart/2005/8/layout/radial2"/>
    <dgm:cxn modelId="{AD51EC16-8C9C-4820-894B-E27171E6017F}" type="presParOf" srcId="{2032353C-1F69-4EC5-9B6A-2A3C3A0D9AF2}" destId="{C1566468-3745-49B8-9F0F-D69FD35C20A7}" srcOrd="8" destOrd="0" presId="urn:microsoft.com/office/officeart/2005/8/layout/radial2"/>
    <dgm:cxn modelId="{17F1AF76-C105-4D93-8674-8D6D853ABC26}" type="presParOf" srcId="{C1566468-3745-49B8-9F0F-D69FD35C20A7}" destId="{D4A35045-8EBC-4A41-BD5A-C9E8D98B2FB5}" srcOrd="0" destOrd="0" presId="urn:microsoft.com/office/officeart/2005/8/layout/radial2"/>
    <dgm:cxn modelId="{2E1B9F16-E190-4406-98B9-0BF8DB445E33}" type="presParOf" srcId="{C1566468-3745-49B8-9F0F-D69FD35C20A7}" destId="{EC9EA8F0-F524-44AC-A8D7-2DDD76AF499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EBA77-421D-44F2-8E5C-BFBAE11391CB}"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en-US"/>
        </a:p>
      </dgm:t>
    </dgm:pt>
    <dgm:pt modelId="{EAB256D5-F59E-4BA8-AD9B-1D078FCBC498}">
      <dgm:prSet phldrT="[Text]"/>
      <dgm:spPr>
        <a:solidFill>
          <a:schemeClr val="tx2">
            <a:lumMod val="50000"/>
          </a:schemeClr>
        </a:solidFill>
      </dgm:spPr>
      <dgm:t>
        <a:bodyPr/>
        <a:lstStyle/>
        <a:p>
          <a:r>
            <a:rPr lang="en-US" dirty="0" smtClean="0"/>
            <a:t>Course Maps</a:t>
          </a:r>
          <a:endParaRPr lang="en-US" dirty="0"/>
        </a:p>
      </dgm:t>
    </dgm:pt>
    <dgm:pt modelId="{71B8DC24-FA74-41E9-AF81-F584DB00B8FE}" type="parTrans" cxnId="{ECF2C260-4859-45DB-A972-BCAA61E064E2}">
      <dgm:prSet/>
      <dgm:spPr/>
      <dgm:t>
        <a:bodyPr/>
        <a:lstStyle/>
        <a:p>
          <a:endParaRPr lang="en-US"/>
        </a:p>
      </dgm:t>
    </dgm:pt>
    <dgm:pt modelId="{B4A2CE27-3767-4F7F-B769-09916BD97A6E}" type="sibTrans" cxnId="{ECF2C260-4859-45DB-A972-BCAA61E064E2}">
      <dgm:prSet/>
      <dgm:spPr/>
      <dgm:t>
        <a:bodyPr/>
        <a:lstStyle/>
        <a:p>
          <a:endParaRPr lang="en-US"/>
        </a:p>
      </dgm:t>
    </dgm:pt>
    <dgm:pt modelId="{06896DCD-37FB-4A81-9E6A-9E46D9CEA7E0}">
      <dgm:prSet phldrT="[Text]"/>
      <dgm:spPr/>
      <dgm:t>
        <a:bodyPr/>
        <a:lstStyle/>
        <a:p>
          <a:r>
            <a:rPr lang="en-US" dirty="0" smtClean="0"/>
            <a:t>Diary Maps</a:t>
          </a:r>
          <a:endParaRPr lang="en-US" dirty="0"/>
        </a:p>
      </dgm:t>
    </dgm:pt>
    <dgm:pt modelId="{AB3F6EBF-C13E-45E7-A270-F5CFE80BBA8D}" type="parTrans" cxnId="{BC47F96D-8F8B-4E09-A686-3B2060F7CC99}">
      <dgm:prSet/>
      <dgm:spPr/>
      <dgm:t>
        <a:bodyPr/>
        <a:lstStyle/>
        <a:p>
          <a:endParaRPr lang="en-US"/>
        </a:p>
      </dgm:t>
    </dgm:pt>
    <dgm:pt modelId="{77A1694D-455A-4580-A499-4D218B22B2C0}" type="sibTrans" cxnId="{BC47F96D-8F8B-4E09-A686-3B2060F7CC99}">
      <dgm:prSet/>
      <dgm:spPr/>
      <dgm:t>
        <a:bodyPr/>
        <a:lstStyle/>
        <a:p>
          <a:endParaRPr lang="en-US"/>
        </a:p>
      </dgm:t>
    </dgm:pt>
    <dgm:pt modelId="{529E82A1-1A18-4045-9E3C-0E5D3ECF92B9}">
      <dgm:prSet phldrT="[Text]"/>
      <dgm:spPr/>
      <dgm:t>
        <a:bodyPr/>
        <a:lstStyle/>
        <a:p>
          <a:r>
            <a:rPr lang="en-US" dirty="0" smtClean="0"/>
            <a:t>Projection Maps</a:t>
          </a:r>
          <a:endParaRPr lang="en-US" dirty="0"/>
        </a:p>
      </dgm:t>
    </dgm:pt>
    <dgm:pt modelId="{3AAD16D6-197D-4646-A685-AA12E6A2F316}" type="parTrans" cxnId="{BF102F6D-CA26-45FA-B3B6-BD82651CA78D}">
      <dgm:prSet/>
      <dgm:spPr/>
      <dgm:t>
        <a:bodyPr/>
        <a:lstStyle/>
        <a:p>
          <a:endParaRPr lang="en-US"/>
        </a:p>
      </dgm:t>
    </dgm:pt>
    <dgm:pt modelId="{EE8E98D5-100F-4BF4-BC14-28CC839B633C}" type="sibTrans" cxnId="{BF102F6D-CA26-45FA-B3B6-BD82651CA78D}">
      <dgm:prSet/>
      <dgm:spPr/>
      <dgm:t>
        <a:bodyPr/>
        <a:lstStyle/>
        <a:p>
          <a:endParaRPr lang="en-US"/>
        </a:p>
      </dgm:t>
    </dgm:pt>
    <dgm:pt modelId="{B077D6B0-C5EA-4B9C-967A-B9A1E61CF805}">
      <dgm:prSet phldrT="[Text]"/>
      <dgm:spPr>
        <a:solidFill>
          <a:schemeClr val="tx2">
            <a:lumMod val="50000"/>
          </a:schemeClr>
        </a:solidFill>
      </dgm:spPr>
      <dgm:t>
        <a:bodyPr/>
        <a:lstStyle/>
        <a:p>
          <a:r>
            <a:rPr lang="en-US" dirty="0" smtClean="0"/>
            <a:t>Program Maps</a:t>
          </a:r>
          <a:endParaRPr lang="en-US" dirty="0"/>
        </a:p>
      </dgm:t>
    </dgm:pt>
    <dgm:pt modelId="{36C20BCF-289D-4AE8-980E-D4D374DF529A}" type="parTrans" cxnId="{B64A235F-4031-4511-A03B-6D973C6D422B}">
      <dgm:prSet/>
      <dgm:spPr/>
      <dgm:t>
        <a:bodyPr/>
        <a:lstStyle/>
        <a:p>
          <a:endParaRPr lang="en-US"/>
        </a:p>
      </dgm:t>
    </dgm:pt>
    <dgm:pt modelId="{336CF5FB-6FD6-4C4F-BB3A-108DD5E72E22}" type="sibTrans" cxnId="{B64A235F-4031-4511-A03B-6D973C6D422B}">
      <dgm:prSet/>
      <dgm:spPr/>
      <dgm:t>
        <a:bodyPr/>
        <a:lstStyle/>
        <a:p>
          <a:endParaRPr lang="en-US"/>
        </a:p>
      </dgm:t>
    </dgm:pt>
    <dgm:pt modelId="{657E1C7B-F5FB-411B-B151-EE6A4822E781}">
      <dgm:prSet phldrT="[Text]"/>
      <dgm:spPr/>
      <dgm:t>
        <a:bodyPr/>
        <a:lstStyle/>
        <a:p>
          <a:r>
            <a:rPr lang="en-US" dirty="0" smtClean="0"/>
            <a:t>Connect Course Los to program goals </a:t>
          </a:r>
          <a:endParaRPr lang="en-US" dirty="0"/>
        </a:p>
      </dgm:t>
    </dgm:pt>
    <dgm:pt modelId="{CB32DD5C-218C-4795-88E5-CFA58FCF3591}" type="parTrans" cxnId="{52D6D99F-B5EB-4D7F-9B60-33BB914F2ED8}">
      <dgm:prSet/>
      <dgm:spPr/>
      <dgm:t>
        <a:bodyPr/>
        <a:lstStyle/>
        <a:p>
          <a:endParaRPr lang="en-US"/>
        </a:p>
      </dgm:t>
    </dgm:pt>
    <dgm:pt modelId="{1220034C-08C3-4F2E-A087-9C3655C93AF9}" type="sibTrans" cxnId="{52D6D99F-B5EB-4D7F-9B60-33BB914F2ED8}">
      <dgm:prSet/>
      <dgm:spPr/>
      <dgm:t>
        <a:bodyPr/>
        <a:lstStyle/>
        <a:p>
          <a:endParaRPr lang="en-US"/>
        </a:p>
      </dgm:t>
    </dgm:pt>
    <dgm:pt modelId="{ED743A8C-3767-4065-803F-380A8B85D5FB}">
      <dgm:prSet phldrT="[Text]"/>
      <dgm:spPr>
        <a:solidFill>
          <a:schemeClr val="tx2">
            <a:lumMod val="50000"/>
          </a:schemeClr>
        </a:solidFill>
      </dgm:spPr>
      <dgm:t>
        <a:bodyPr/>
        <a:lstStyle/>
        <a:p>
          <a:r>
            <a:rPr lang="en-US" dirty="0" smtClean="0"/>
            <a:t>Institution Maps</a:t>
          </a:r>
          <a:endParaRPr lang="en-US" dirty="0"/>
        </a:p>
      </dgm:t>
    </dgm:pt>
    <dgm:pt modelId="{36DA8A00-669E-489D-98DE-15C0D5DCF8E0}" type="parTrans" cxnId="{3671390F-A825-40BA-A99B-CF713C245A94}">
      <dgm:prSet/>
      <dgm:spPr/>
      <dgm:t>
        <a:bodyPr/>
        <a:lstStyle/>
        <a:p>
          <a:endParaRPr lang="en-US"/>
        </a:p>
      </dgm:t>
    </dgm:pt>
    <dgm:pt modelId="{9DE106FD-9761-44CD-B0DE-660DABEAE260}" type="sibTrans" cxnId="{3671390F-A825-40BA-A99B-CF713C245A94}">
      <dgm:prSet/>
      <dgm:spPr/>
      <dgm:t>
        <a:bodyPr/>
        <a:lstStyle/>
        <a:p>
          <a:endParaRPr lang="en-US"/>
        </a:p>
      </dgm:t>
    </dgm:pt>
    <dgm:pt modelId="{F828C75C-2D1B-472E-96BA-73245A454AA1}">
      <dgm:prSet phldrT="[Text]"/>
      <dgm:spPr/>
      <dgm:t>
        <a:bodyPr/>
        <a:lstStyle/>
        <a:p>
          <a:r>
            <a:rPr lang="en-US" dirty="0" smtClean="0"/>
            <a:t>Connect Programs Goals to institutional learning outcomes</a:t>
          </a:r>
          <a:endParaRPr lang="en-US" dirty="0"/>
        </a:p>
      </dgm:t>
    </dgm:pt>
    <dgm:pt modelId="{E6D50455-B020-4E78-8773-0FD289E8936F}" type="parTrans" cxnId="{D94531E2-9BBB-4041-B22C-4F3BAAFD17B8}">
      <dgm:prSet/>
      <dgm:spPr/>
      <dgm:t>
        <a:bodyPr/>
        <a:lstStyle/>
        <a:p>
          <a:endParaRPr lang="en-US"/>
        </a:p>
      </dgm:t>
    </dgm:pt>
    <dgm:pt modelId="{1B1B9814-D6CE-4C25-A760-5DA8EA3D8883}" type="sibTrans" cxnId="{D94531E2-9BBB-4041-B22C-4F3BAAFD17B8}">
      <dgm:prSet/>
      <dgm:spPr/>
      <dgm:t>
        <a:bodyPr/>
        <a:lstStyle/>
        <a:p>
          <a:endParaRPr lang="en-US"/>
        </a:p>
      </dgm:t>
    </dgm:pt>
    <dgm:pt modelId="{B7DEE2EF-0401-413D-8E65-F22075A2C29A}">
      <dgm:prSet phldrT="[Text]"/>
      <dgm:spPr/>
      <dgm:t>
        <a:bodyPr/>
        <a:lstStyle/>
        <a:p>
          <a:r>
            <a:rPr lang="en-US" dirty="0" smtClean="0"/>
            <a:t>Connect LOs to course activities</a:t>
          </a:r>
          <a:endParaRPr lang="en-US" dirty="0"/>
        </a:p>
      </dgm:t>
    </dgm:pt>
    <dgm:pt modelId="{963F8340-70B7-4E86-8465-74F9B4DE5BF6}" type="parTrans" cxnId="{EA38904E-A92A-4488-8257-6BB4DAE05026}">
      <dgm:prSet/>
      <dgm:spPr/>
      <dgm:t>
        <a:bodyPr/>
        <a:lstStyle/>
        <a:p>
          <a:endParaRPr lang="en-US"/>
        </a:p>
      </dgm:t>
    </dgm:pt>
    <dgm:pt modelId="{8A822436-FE08-4BDD-9FE0-67C4341756EF}" type="sibTrans" cxnId="{EA38904E-A92A-4488-8257-6BB4DAE05026}">
      <dgm:prSet/>
      <dgm:spPr/>
      <dgm:t>
        <a:bodyPr/>
        <a:lstStyle/>
        <a:p>
          <a:endParaRPr lang="en-US"/>
        </a:p>
      </dgm:t>
    </dgm:pt>
    <dgm:pt modelId="{6986C448-1FCB-4472-9462-E93C1DC6B702}" type="pres">
      <dgm:prSet presAssocID="{21CEBA77-421D-44F2-8E5C-BFBAE11391CB}" presName="composite" presStyleCnt="0">
        <dgm:presLayoutVars>
          <dgm:chMax val="5"/>
          <dgm:dir/>
          <dgm:animLvl val="ctr"/>
          <dgm:resizeHandles val="exact"/>
        </dgm:presLayoutVars>
      </dgm:prSet>
      <dgm:spPr/>
      <dgm:t>
        <a:bodyPr/>
        <a:lstStyle/>
        <a:p>
          <a:endParaRPr lang="en-US"/>
        </a:p>
      </dgm:t>
    </dgm:pt>
    <dgm:pt modelId="{27EAFA2A-E43F-403E-828A-331A01F01D46}" type="pres">
      <dgm:prSet presAssocID="{21CEBA77-421D-44F2-8E5C-BFBAE11391CB}" presName="cycle" presStyleCnt="0"/>
      <dgm:spPr/>
    </dgm:pt>
    <dgm:pt modelId="{8686C15E-10EC-4E2B-A867-9F4895D15E38}" type="pres">
      <dgm:prSet presAssocID="{21CEBA77-421D-44F2-8E5C-BFBAE11391CB}" presName="centerShape" presStyleCnt="0"/>
      <dgm:spPr/>
    </dgm:pt>
    <dgm:pt modelId="{950FFBBD-4F6C-4B9D-BC11-DE4B2C7F1A75}" type="pres">
      <dgm:prSet presAssocID="{21CEBA77-421D-44F2-8E5C-BFBAE11391CB}" presName="connSite" presStyleLbl="node1" presStyleIdx="0" presStyleCnt="4"/>
      <dgm:spPr/>
    </dgm:pt>
    <dgm:pt modelId="{01E27E20-D593-41C3-8851-702DB7B6ECC9}" type="pres">
      <dgm:prSet presAssocID="{21CEBA77-421D-44F2-8E5C-BFBAE11391CB}" presName="visible" presStyleLbl="node1" presStyleIdx="0" presStyleCnt="4"/>
      <dgm:spPr>
        <a:solidFill>
          <a:schemeClr val="tx2">
            <a:lumMod val="50000"/>
          </a:schemeClr>
        </a:solidFill>
      </dgm:spPr>
    </dgm:pt>
    <dgm:pt modelId="{F4FA0908-8E48-4E76-8D47-591CB8F27E24}" type="pres">
      <dgm:prSet presAssocID="{71B8DC24-FA74-41E9-AF81-F584DB00B8FE}" presName="Name25" presStyleLbl="parChTrans1D1" presStyleIdx="0" presStyleCnt="3"/>
      <dgm:spPr/>
      <dgm:t>
        <a:bodyPr/>
        <a:lstStyle/>
        <a:p>
          <a:endParaRPr lang="en-US"/>
        </a:p>
      </dgm:t>
    </dgm:pt>
    <dgm:pt modelId="{F3D4214D-2C73-4AF2-99EF-9E874937D994}" type="pres">
      <dgm:prSet presAssocID="{EAB256D5-F59E-4BA8-AD9B-1D078FCBC498}" presName="node" presStyleCnt="0"/>
      <dgm:spPr/>
    </dgm:pt>
    <dgm:pt modelId="{76573631-8A6F-4096-BD7D-3BDA1BC12F69}" type="pres">
      <dgm:prSet presAssocID="{EAB256D5-F59E-4BA8-AD9B-1D078FCBC498}" presName="parentNode" presStyleLbl="node1" presStyleIdx="1" presStyleCnt="4">
        <dgm:presLayoutVars>
          <dgm:chMax val="1"/>
          <dgm:bulletEnabled val="1"/>
        </dgm:presLayoutVars>
      </dgm:prSet>
      <dgm:spPr/>
      <dgm:t>
        <a:bodyPr/>
        <a:lstStyle/>
        <a:p>
          <a:endParaRPr lang="en-US"/>
        </a:p>
      </dgm:t>
    </dgm:pt>
    <dgm:pt modelId="{DF972E41-9F20-43CC-90B5-322FF96BB72D}" type="pres">
      <dgm:prSet presAssocID="{EAB256D5-F59E-4BA8-AD9B-1D078FCBC498}" presName="childNode" presStyleLbl="revTx" presStyleIdx="0" presStyleCnt="3">
        <dgm:presLayoutVars>
          <dgm:bulletEnabled val="1"/>
        </dgm:presLayoutVars>
      </dgm:prSet>
      <dgm:spPr/>
      <dgm:t>
        <a:bodyPr/>
        <a:lstStyle/>
        <a:p>
          <a:endParaRPr lang="en-US"/>
        </a:p>
      </dgm:t>
    </dgm:pt>
    <dgm:pt modelId="{7C17FCAF-B48E-4F87-AB92-D7D5032C11A1}" type="pres">
      <dgm:prSet presAssocID="{36C20BCF-289D-4AE8-980E-D4D374DF529A}" presName="Name25" presStyleLbl="parChTrans1D1" presStyleIdx="1" presStyleCnt="3"/>
      <dgm:spPr/>
      <dgm:t>
        <a:bodyPr/>
        <a:lstStyle/>
        <a:p>
          <a:endParaRPr lang="en-US"/>
        </a:p>
      </dgm:t>
    </dgm:pt>
    <dgm:pt modelId="{8E2C160C-67AB-4579-844B-73E7579DACDA}" type="pres">
      <dgm:prSet presAssocID="{B077D6B0-C5EA-4B9C-967A-B9A1E61CF805}" presName="node" presStyleCnt="0"/>
      <dgm:spPr/>
    </dgm:pt>
    <dgm:pt modelId="{11B15164-3C3F-4EE5-A2FF-FD858B2DCE4A}" type="pres">
      <dgm:prSet presAssocID="{B077D6B0-C5EA-4B9C-967A-B9A1E61CF805}" presName="parentNode" presStyleLbl="node1" presStyleIdx="2" presStyleCnt="4">
        <dgm:presLayoutVars>
          <dgm:chMax val="1"/>
          <dgm:bulletEnabled val="1"/>
        </dgm:presLayoutVars>
      </dgm:prSet>
      <dgm:spPr/>
      <dgm:t>
        <a:bodyPr/>
        <a:lstStyle/>
        <a:p>
          <a:endParaRPr lang="en-US"/>
        </a:p>
      </dgm:t>
    </dgm:pt>
    <dgm:pt modelId="{7070AB84-B9DB-4BE3-81E4-C89D4DAA3E17}" type="pres">
      <dgm:prSet presAssocID="{B077D6B0-C5EA-4B9C-967A-B9A1E61CF805}" presName="childNode" presStyleLbl="revTx" presStyleIdx="1" presStyleCnt="3">
        <dgm:presLayoutVars>
          <dgm:bulletEnabled val="1"/>
        </dgm:presLayoutVars>
      </dgm:prSet>
      <dgm:spPr/>
      <dgm:t>
        <a:bodyPr/>
        <a:lstStyle/>
        <a:p>
          <a:endParaRPr lang="en-US"/>
        </a:p>
      </dgm:t>
    </dgm:pt>
    <dgm:pt modelId="{A4A2A9C0-704A-4BB2-93B2-B6F4E7937036}" type="pres">
      <dgm:prSet presAssocID="{36DA8A00-669E-489D-98DE-15C0D5DCF8E0}" presName="Name25" presStyleLbl="parChTrans1D1" presStyleIdx="2" presStyleCnt="3"/>
      <dgm:spPr/>
      <dgm:t>
        <a:bodyPr/>
        <a:lstStyle/>
        <a:p>
          <a:endParaRPr lang="en-US"/>
        </a:p>
      </dgm:t>
    </dgm:pt>
    <dgm:pt modelId="{FDD3B950-D5DF-4F7A-955B-A527C84F7C3F}" type="pres">
      <dgm:prSet presAssocID="{ED743A8C-3767-4065-803F-380A8B85D5FB}" presName="node" presStyleCnt="0"/>
      <dgm:spPr/>
    </dgm:pt>
    <dgm:pt modelId="{2A14C6AB-1365-4E14-B434-DDB273CEA57D}" type="pres">
      <dgm:prSet presAssocID="{ED743A8C-3767-4065-803F-380A8B85D5FB}" presName="parentNode" presStyleLbl="node1" presStyleIdx="3" presStyleCnt="4">
        <dgm:presLayoutVars>
          <dgm:chMax val="1"/>
          <dgm:bulletEnabled val="1"/>
        </dgm:presLayoutVars>
      </dgm:prSet>
      <dgm:spPr/>
      <dgm:t>
        <a:bodyPr/>
        <a:lstStyle/>
        <a:p>
          <a:endParaRPr lang="en-US"/>
        </a:p>
      </dgm:t>
    </dgm:pt>
    <dgm:pt modelId="{B2E277D5-7F30-4EEE-A4AD-7AED58C6CE4C}" type="pres">
      <dgm:prSet presAssocID="{ED743A8C-3767-4065-803F-380A8B85D5FB}" presName="childNode" presStyleLbl="revTx" presStyleIdx="2" presStyleCnt="3">
        <dgm:presLayoutVars>
          <dgm:bulletEnabled val="1"/>
        </dgm:presLayoutVars>
      </dgm:prSet>
      <dgm:spPr/>
      <dgm:t>
        <a:bodyPr/>
        <a:lstStyle/>
        <a:p>
          <a:endParaRPr lang="en-US"/>
        </a:p>
      </dgm:t>
    </dgm:pt>
  </dgm:ptLst>
  <dgm:cxnLst>
    <dgm:cxn modelId="{D94531E2-9BBB-4041-B22C-4F3BAAFD17B8}" srcId="{ED743A8C-3767-4065-803F-380A8B85D5FB}" destId="{F828C75C-2D1B-472E-96BA-73245A454AA1}" srcOrd="0" destOrd="0" parTransId="{E6D50455-B020-4E78-8773-0FD289E8936F}" sibTransId="{1B1B9814-D6CE-4C25-A760-5DA8EA3D8883}"/>
    <dgm:cxn modelId="{E80742F2-EC9F-A241-8E8C-BA18FA4A00BF}" type="presOf" srcId="{B077D6B0-C5EA-4B9C-967A-B9A1E61CF805}" destId="{11B15164-3C3F-4EE5-A2FF-FD858B2DCE4A}" srcOrd="0" destOrd="0" presId="urn:microsoft.com/office/officeart/2005/8/layout/radial2"/>
    <dgm:cxn modelId="{C0419BD8-E820-2548-93FC-ECAF88BD2CFF}" type="presOf" srcId="{F828C75C-2D1B-472E-96BA-73245A454AA1}" destId="{B2E277D5-7F30-4EEE-A4AD-7AED58C6CE4C}" srcOrd="0" destOrd="0" presId="urn:microsoft.com/office/officeart/2005/8/layout/radial2"/>
    <dgm:cxn modelId="{3671390F-A825-40BA-A99B-CF713C245A94}" srcId="{21CEBA77-421D-44F2-8E5C-BFBAE11391CB}" destId="{ED743A8C-3767-4065-803F-380A8B85D5FB}" srcOrd="2" destOrd="0" parTransId="{36DA8A00-669E-489D-98DE-15C0D5DCF8E0}" sibTransId="{9DE106FD-9761-44CD-B0DE-660DABEAE260}"/>
    <dgm:cxn modelId="{08CBE3BA-0C8F-A54A-B747-92D48005EB32}" type="presOf" srcId="{36DA8A00-669E-489D-98DE-15C0D5DCF8E0}" destId="{A4A2A9C0-704A-4BB2-93B2-B6F4E7937036}" srcOrd="0" destOrd="0" presId="urn:microsoft.com/office/officeart/2005/8/layout/radial2"/>
    <dgm:cxn modelId="{52D6D99F-B5EB-4D7F-9B60-33BB914F2ED8}" srcId="{B077D6B0-C5EA-4B9C-967A-B9A1E61CF805}" destId="{657E1C7B-F5FB-411B-B151-EE6A4822E781}" srcOrd="0" destOrd="0" parTransId="{CB32DD5C-218C-4795-88E5-CFA58FCF3591}" sibTransId="{1220034C-08C3-4F2E-A087-9C3655C93AF9}"/>
    <dgm:cxn modelId="{BF102F6D-CA26-45FA-B3B6-BD82651CA78D}" srcId="{EAB256D5-F59E-4BA8-AD9B-1D078FCBC498}" destId="{529E82A1-1A18-4045-9E3C-0E5D3ECF92B9}" srcOrd="1" destOrd="0" parTransId="{3AAD16D6-197D-4646-A685-AA12E6A2F316}" sibTransId="{EE8E98D5-100F-4BF4-BC14-28CC839B633C}"/>
    <dgm:cxn modelId="{87A8B663-5F36-FE49-8E8D-8D0A24B2CDA2}" type="presOf" srcId="{71B8DC24-FA74-41E9-AF81-F584DB00B8FE}" destId="{F4FA0908-8E48-4E76-8D47-591CB8F27E24}" srcOrd="0" destOrd="0" presId="urn:microsoft.com/office/officeart/2005/8/layout/radial2"/>
    <dgm:cxn modelId="{34AD00AE-4372-BC40-8762-9D853DB8C27F}" type="presOf" srcId="{EAB256D5-F59E-4BA8-AD9B-1D078FCBC498}" destId="{76573631-8A6F-4096-BD7D-3BDA1BC12F69}" srcOrd="0" destOrd="0" presId="urn:microsoft.com/office/officeart/2005/8/layout/radial2"/>
    <dgm:cxn modelId="{BC47F96D-8F8B-4E09-A686-3B2060F7CC99}" srcId="{EAB256D5-F59E-4BA8-AD9B-1D078FCBC498}" destId="{06896DCD-37FB-4A81-9E6A-9E46D9CEA7E0}" srcOrd="2" destOrd="0" parTransId="{AB3F6EBF-C13E-45E7-A270-F5CFE80BBA8D}" sibTransId="{77A1694D-455A-4580-A499-4D218B22B2C0}"/>
    <dgm:cxn modelId="{B64A235F-4031-4511-A03B-6D973C6D422B}" srcId="{21CEBA77-421D-44F2-8E5C-BFBAE11391CB}" destId="{B077D6B0-C5EA-4B9C-967A-B9A1E61CF805}" srcOrd="1" destOrd="0" parTransId="{36C20BCF-289D-4AE8-980E-D4D374DF529A}" sibTransId="{336CF5FB-6FD6-4C4F-BB3A-108DD5E72E22}"/>
    <dgm:cxn modelId="{EE9C4398-D7B2-7C40-B9CD-475117C9BE5C}" type="presOf" srcId="{36C20BCF-289D-4AE8-980E-D4D374DF529A}" destId="{7C17FCAF-B48E-4F87-AB92-D7D5032C11A1}" srcOrd="0" destOrd="0" presId="urn:microsoft.com/office/officeart/2005/8/layout/radial2"/>
    <dgm:cxn modelId="{61922149-2E3B-3140-AC80-FC917B0E5997}" type="presOf" srcId="{06896DCD-37FB-4A81-9E6A-9E46D9CEA7E0}" destId="{DF972E41-9F20-43CC-90B5-322FF96BB72D}" srcOrd="0" destOrd="2" presId="urn:microsoft.com/office/officeart/2005/8/layout/radial2"/>
    <dgm:cxn modelId="{ADFF42E3-5AAF-4D4F-8F4E-F7005213CBED}" type="presOf" srcId="{ED743A8C-3767-4065-803F-380A8B85D5FB}" destId="{2A14C6AB-1365-4E14-B434-DDB273CEA57D}" srcOrd="0" destOrd="0" presId="urn:microsoft.com/office/officeart/2005/8/layout/radial2"/>
    <dgm:cxn modelId="{EA38904E-A92A-4488-8257-6BB4DAE05026}" srcId="{EAB256D5-F59E-4BA8-AD9B-1D078FCBC498}" destId="{B7DEE2EF-0401-413D-8E65-F22075A2C29A}" srcOrd="0" destOrd="0" parTransId="{963F8340-70B7-4E86-8465-74F9B4DE5BF6}" sibTransId="{8A822436-FE08-4BDD-9FE0-67C4341756EF}"/>
    <dgm:cxn modelId="{ECF2C260-4859-45DB-A972-BCAA61E064E2}" srcId="{21CEBA77-421D-44F2-8E5C-BFBAE11391CB}" destId="{EAB256D5-F59E-4BA8-AD9B-1D078FCBC498}" srcOrd="0" destOrd="0" parTransId="{71B8DC24-FA74-41E9-AF81-F584DB00B8FE}" sibTransId="{B4A2CE27-3767-4F7F-B769-09916BD97A6E}"/>
    <dgm:cxn modelId="{FEB8AAA7-DB22-4947-9832-6DE3DB7BF2F7}" type="presOf" srcId="{B7DEE2EF-0401-413D-8E65-F22075A2C29A}" destId="{DF972E41-9F20-43CC-90B5-322FF96BB72D}" srcOrd="0" destOrd="0" presId="urn:microsoft.com/office/officeart/2005/8/layout/radial2"/>
    <dgm:cxn modelId="{BE2AB851-EE4F-7F45-8CF5-01BF79778DF9}" type="presOf" srcId="{657E1C7B-F5FB-411B-B151-EE6A4822E781}" destId="{7070AB84-B9DB-4BE3-81E4-C89D4DAA3E17}" srcOrd="0" destOrd="0" presId="urn:microsoft.com/office/officeart/2005/8/layout/radial2"/>
    <dgm:cxn modelId="{6DC588B4-205B-4D87-AB7F-229A7CF27A20}" type="presOf" srcId="{21CEBA77-421D-44F2-8E5C-BFBAE11391CB}" destId="{6986C448-1FCB-4472-9462-E93C1DC6B702}" srcOrd="0" destOrd="0" presId="urn:microsoft.com/office/officeart/2005/8/layout/radial2"/>
    <dgm:cxn modelId="{A236F30E-801F-0644-BA69-564B5BE51420}" type="presOf" srcId="{529E82A1-1A18-4045-9E3C-0E5D3ECF92B9}" destId="{DF972E41-9F20-43CC-90B5-322FF96BB72D}" srcOrd="0" destOrd="1" presId="urn:microsoft.com/office/officeart/2005/8/layout/radial2"/>
    <dgm:cxn modelId="{1F560A7D-A31B-424F-A92D-9179485752D9}" type="presParOf" srcId="{6986C448-1FCB-4472-9462-E93C1DC6B702}" destId="{27EAFA2A-E43F-403E-828A-331A01F01D46}" srcOrd="0" destOrd="0" presId="urn:microsoft.com/office/officeart/2005/8/layout/radial2"/>
    <dgm:cxn modelId="{7B6E14E4-C37E-DA4F-9C8D-B33BD53710FF}" type="presParOf" srcId="{27EAFA2A-E43F-403E-828A-331A01F01D46}" destId="{8686C15E-10EC-4E2B-A867-9F4895D15E38}" srcOrd="0" destOrd="0" presId="urn:microsoft.com/office/officeart/2005/8/layout/radial2"/>
    <dgm:cxn modelId="{28B36918-9D0F-B443-B149-3861A4563421}" type="presParOf" srcId="{8686C15E-10EC-4E2B-A867-9F4895D15E38}" destId="{950FFBBD-4F6C-4B9D-BC11-DE4B2C7F1A75}" srcOrd="0" destOrd="0" presId="urn:microsoft.com/office/officeart/2005/8/layout/radial2"/>
    <dgm:cxn modelId="{DE140747-54DA-E54A-80BA-11B230D47E83}" type="presParOf" srcId="{8686C15E-10EC-4E2B-A867-9F4895D15E38}" destId="{01E27E20-D593-41C3-8851-702DB7B6ECC9}" srcOrd="1" destOrd="0" presId="urn:microsoft.com/office/officeart/2005/8/layout/radial2"/>
    <dgm:cxn modelId="{F70D1163-72AD-E34F-97E5-7D233BD70F25}" type="presParOf" srcId="{27EAFA2A-E43F-403E-828A-331A01F01D46}" destId="{F4FA0908-8E48-4E76-8D47-591CB8F27E24}" srcOrd="1" destOrd="0" presId="urn:microsoft.com/office/officeart/2005/8/layout/radial2"/>
    <dgm:cxn modelId="{D74E7C71-E470-B14E-9F09-59233FF0FBE0}" type="presParOf" srcId="{27EAFA2A-E43F-403E-828A-331A01F01D46}" destId="{F3D4214D-2C73-4AF2-99EF-9E874937D994}" srcOrd="2" destOrd="0" presId="urn:microsoft.com/office/officeart/2005/8/layout/radial2"/>
    <dgm:cxn modelId="{8C207B01-6F42-1E45-AD16-4FB3942AEF2F}" type="presParOf" srcId="{F3D4214D-2C73-4AF2-99EF-9E874937D994}" destId="{76573631-8A6F-4096-BD7D-3BDA1BC12F69}" srcOrd="0" destOrd="0" presId="urn:microsoft.com/office/officeart/2005/8/layout/radial2"/>
    <dgm:cxn modelId="{CF7DC60C-6698-E048-AEB2-B84FA653F160}" type="presParOf" srcId="{F3D4214D-2C73-4AF2-99EF-9E874937D994}" destId="{DF972E41-9F20-43CC-90B5-322FF96BB72D}" srcOrd="1" destOrd="0" presId="urn:microsoft.com/office/officeart/2005/8/layout/radial2"/>
    <dgm:cxn modelId="{81DEC183-ABB7-E54D-8937-D83CA028EDEB}" type="presParOf" srcId="{27EAFA2A-E43F-403E-828A-331A01F01D46}" destId="{7C17FCAF-B48E-4F87-AB92-D7D5032C11A1}" srcOrd="3" destOrd="0" presId="urn:microsoft.com/office/officeart/2005/8/layout/radial2"/>
    <dgm:cxn modelId="{316542AE-B210-3448-A26C-413E5FCD79EE}" type="presParOf" srcId="{27EAFA2A-E43F-403E-828A-331A01F01D46}" destId="{8E2C160C-67AB-4579-844B-73E7579DACDA}" srcOrd="4" destOrd="0" presId="urn:microsoft.com/office/officeart/2005/8/layout/radial2"/>
    <dgm:cxn modelId="{A39E0EA8-9489-8C44-A2D2-838EB7A3354D}" type="presParOf" srcId="{8E2C160C-67AB-4579-844B-73E7579DACDA}" destId="{11B15164-3C3F-4EE5-A2FF-FD858B2DCE4A}" srcOrd="0" destOrd="0" presId="urn:microsoft.com/office/officeart/2005/8/layout/radial2"/>
    <dgm:cxn modelId="{BDC5DD6B-4B9E-9846-A987-144CEE3B9487}" type="presParOf" srcId="{8E2C160C-67AB-4579-844B-73E7579DACDA}" destId="{7070AB84-B9DB-4BE3-81E4-C89D4DAA3E17}" srcOrd="1" destOrd="0" presId="urn:microsoft.com/office/officeart/2005/8/layout/radial2"/>
    <dgm:cxn modelId="{51D695A8-97C0-3A4F-AC89-BBE68A36CBE9}" type="presParOf" srcId="{27EAFA2A-E43F-403E-828A-331A01F01D46}" destId="{A4A2A9C0-704A-4BB2-93B2-B6F4E7937036}" srcOrd="5" destOrd="0" presId="urn:microsoft.com/office/officeart/2005/8/layout/radial2"/>
    <dgm:cxn modelId="{870131B3-26FA-DA41-BCC3-525111E41C71}" type="presParOf" srcId="{27EAFA2A-E43F-403E-828A-331A01F01D46}" destId="{FDD3B950-D5DF-4F7A-955B-A527C84F7C3F}" srcOrd="6" destOrd="0" presId="urn:microsoft.com/office/officeart/2005/8/layout/radial2"/>
    <dgm:cxn modelId="{E9889590-86D1-1841-971C-7AB9CEC7AD3A}" type="presParOf" srcId="{FDD3B950-D5DF-4F7A-955B-A527C84F7C3F}" destId="{2A14C6AB-1365-4E14-B434-DDB273CEA57D}" srcOrd="0" destOrd="0" presId="urn:microsoft.com/office/officeart/2005/8/layout/radial2"/>
    <dgm:cxn modelId="{AD597E84-9279-E047-8193-2037502E9A3A}" type="presParOf" srcId="{FDD3B950-D5DF-4F7A-955B-A527C84F7C3F}" destId="{B2E277D5-7F30-4EEE-A4AD-7AED58C6CE4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9F1EB-3556-7E4E-9415-03D59E17E1AD}"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B9665663-5B81-A442-BC51-C653C4E3748C}">
      <dgm:prSet phldrT="[Text]" custT="1"/>
      <dgm:spPr>
        <a:solidFill>
          <a:schemeClr val="accent1">
            <a:lumMod val="40000"/>
            <a:lumOff val="60000"/>
          </a:schemeClr>
        </a:solidFill>
      </dgm:spPr>
      <dgm:t>
        <a:bodyPr/>
        <a:lstStyle/>
        <a:p>
          <a:r>
            <a:rPr lang="en-US" sz="1800" dirty="0" smtClean="0">
              <a:ln>
                <a:noFill/>
              </a:ln>
              <a:effectLst>
                <a:outerShdw blurRad="50800" dist="38100" dir="2700000" algn="tl" rotWithShape="0">
                  <a:srgbClr val="000000">
                    <a:alpha val="43000"/>
                  </a:srgbClr>
                </a:outerShdw>
              </a:effectLst>
            </a:rPr>
            <a:t>Institutional Learning Outcomes</a:t>
          </a:r>
          <a:endParaRPr lang="en-US" sz="1800" dirty="0">
            <a:ln>
              <a:noFill/>
            </a:ln>
            <a:effectLst>
              <a:outerShdw blurRad="50800" dist="38100" dir="2700000" algn="tl" rotWithShape="0">
                <a:srgbClr val="000000">
                  <a:alpha val="43000"/>
                </a:srgbClr>
              </a:outerShdw>
            </a:effectLst>
          </a:endParaRPr>
        </a:p>
      </dgm:t>
    </dgm:pt>
    <dgm:pt modelId="{24BA3635-C05D-7348-BB84-B25C07B8313C}" type="parTrans" cxnId="{2B37401C-48AE-384B-99B1-1F68C1365938}">
      <dgm:prSet/>
      <dgm:spPr/>
      <dgm:t>
        <a:bodyPr/>
        <a:lstStyle/>
        <a:p>
          <a:endParaRPr lang="en-US"/>
        </a:p>
      </dgm:t>
    </dgm:pt>
    <dgm:pt modelId="{1C67A22D-8B12-7143-8312-D0280557082E}" type="sibTrans" cxnId="{2B37401C-48AE-384B-99B1-1F68C1365938}">
      <dgm:prSet/>
      <dgm:spPr/>
      <dgm:t>
        <a:bodyPr/>
        <a:lstStyle/>
        <a:p>
          <a:endParaRPr lang="en-US"/>
        </a:p>
      </dgm:t>
    </dgm:pt>
    <dgm:pt modelId="{10551D35-C71E-E247-B198-3DD01A1E3460}">
      <dgm:prSet phldrT="[Text]" custT="1"/>
      <dgm:spPr>
        <a:solidFill>
          <a:schemeClr val="accent1">
            <a:lumMod val="60000"/>
            <a:lumOff val="40000"/>
          </a:schemeClr>
        </a:solidFill>
      </dgm:spPr>
      <dgm:t>
        <a:bodyPr/>
        <a:lstStyle/>
        <a:p>
          <a:endParaRPr lang="en-US" sz="1800" dirty="0" smtClean="0"/>
        </a:p>
        <a:p>
          <a:r>
            <a:rPr lang="en-US" sz="1800" dirty="0" smtClean="0"/>
            <a:t>Program Goals</a:t>
          </a:r>
          <a:endParaRPr lang="en-US" sz="1800" dirty="0"/>
        </a:p>
      </dgm:t>
    </dgm:pt>
    <dgm:pt modelId="{BE365126-1115-2C40-8AF6-8713480FA1D6}" type="parTrans" cxnId="{C5ADE673-566B-E745-A739-EA9EF3027259}">
      <dgm:prSet/>
      <dgm:spPr/>
      <dgm:t>
        <a:bodyPr/>
        <a:lstStyle/>
        <a:p>
          <a:endParaRPr lang="en-US"/>
        </a:p>
      </dgm:t>
    </dgm:pt>
    <dgm:pt modelId="{B13516E0-97FA-544A-9236-81910735E379}" type="sibTrans" cxnId="{C5ADE673-566B-E745-A739-EA9EF3027259}">
      <dgm:prSet/>
      <dgm:spPr/>
      <dgm:t>
        <a:bodyPr/>
        <a:lstStyle/>
        <a:p>
          <a:endParaRPr lang="en-US"/>
        </a:p>
      </dgm:t>
    </dgm:pt>
    <dgm:pt modelId="{0BF3DAB8-7A4E-F94D-99AF-57B937E7F857}">
      <dgm:prSet phldrT="[Text]" custT="1"/>
      <dgm:spPr/>
      <dgm:t>
        <a:bodyPr/>
        <a:lstStyle/>
        <a:p>
          <a:r>
            <a:rPr lang="en-US" sz="1800" dirty="0" smtClean="0"/>
            <a:t>Course Learning Outcomes</a:t>
          </a:r>
          <a:endParaRPr lang="en-US" sz="1800" dirty="0"/>
        </a:p>
      </dgm:t>
    </dgm:pt>
    <dgm:pt modelId="{0AAD0C95-F469-5A4B-844F-2CCC411C54B3}" type="parTrans" cxnId="{766F3A04-FD97-A14F-AB96-664B51B10F53}">
      <dgm:prSet/>
      <dgm:spPr/>
      <dgm:t>
        <a:bodyPr/>
        <a:lstStyle/>
        <a:p>
          <a:endParaRPr lang="en-US"/>
        </a:p>
      </dgm:t>
    </dgm:pt>
    <dgm:pt modelId="{62FD6E76-9824-054A-8672-9462821491DB}" type="sibTrans" cxnId="{766F3A04-FD97-A14F-AB96-664B51B10F53}">
      <dgm:prSet/>
      <dgm:spPr/>
      <dgm:t>
        <a:bodyPr/>
        <a:lstStyle/>
        <a:p>
          <a:endParaRPr lang="en-US"/>
        </a:p>
      </dgm:t>
    </dgm:pt>
    <dgm:pt modelId="{7F1DB98E-E95B-FF45-8090-0585DA3AD00D}" type="pres">
      <dgm:prSet presAssocID="{FD29F1EB-3556-7E4E-9415-03D59E17E1AD}" presName="Name0" presStyleCnt="0">
        <dgm:presLayoutVars>
          <dgm:chMax val="7"/>
          <dgm:resizeHandles val="exact"/>
        </dgm:presLayoutVars>
      </dgm:prSet>
      <dgm:spPr/>
      <dgm:t>
        <a:bodyPr/>
        <a:lstStyle/>
        <a:p>
          <a:endParaRPr lang="en-US"/>
        </a:p>
      </dgm:t>
    </dgm:pt>
    <dgm:pt modelId="{EF61353D-70E3-0444-B1D2-28A19BB86493}" type="pres">
      <dgm:prSet presAssocID="{FD29F1EB-3556-7E4E-9415-03D59E17E1AD}" presName="comp1" presStyleCnt="0"/>
      <dgm:spPr/>
    </dgm:pt>
    <dgm:pt modelId="{6CAE061C-6BD1-E941-A356-12FE42F5A878}" type="pres">
      <dgm:prSet presAssocID="{FD29F1EB-3556-7E4E-9415-03D59E17E1AD}" presName="circle1" presStyleLbl="node1" presStyleIdx="0" presStyleCnt="3"/>
      <dgm:spPr/>
      <dgm:t>
        <a:bodyPr/>
        <a:lstStyle/>
        <a:p>
          <a:endParaRPr lang="en-US"/>
        </a:p>
      </dgm:t>
    </dgm:pt>
    <dgm:pt modelId="{C386094C-B82A-634D-B667-22E01040F629}" type="pres">
      <dgm:prSet presAssocID="{FD29F1EB-3556-7E4E-9415-03D59E17E1AD}" presName="c1text" presStyleLbl="node1" presStyleIdx="0" presStyleCnt="3">
        <dgm:presLayoutVars>
          <dgm:bulletEnabled val="1"/>
        </dgm:presLayoutVars>
      </dgm:prSet>
      <dgm:spPr/>
      <dgm:t>
        <a:bodyPr/>
        <a:lstStyle/>
        <a:p>
          <a:endParaRPr lang="en-US"/>
        </a:p>
      </dgm:t>
    </dgm:pt>
    <dgm:pt modelId="{229A227E-461D-9644-9EA1-D66C618BE7C7}" type="pres">
      <dgm:prSet presAssocID="{FD29F1EB-3556-7E4E-9415-03D59E17E1AD}" presName="comp2" presStyleCnt="0"/>
      <dgm:spPr/>
    </dgm:pt>
    <dgm:pt modelId="{0C040C8F-F7FB-ED41-9D34-7775BEE667B3}" type="pres">
      <dgm:prSet presAssocID="{FD29F1EB-3556-7E4E-9415-03D59E17E1AD}" presName="circle2" presStyleLbl="node1" presStyleIdx="1" presStyleCnt="3"/>
      <dgm:spPr/>
      <dgm:t>
        <a:bodyPr/>
        <a:lstStyle/>
        <a:p>
          <a:endParaRPr lang="en-US"/>
        </a:p>
      </dgm:t>
    </dgm:pt>
    <dgm:pt modelId="{101124BA-B794-0149-8E30-85C3D26AA9D7}" type="pres">
      <dgm:prSet presAssocID="{FD29F1EB-3556-7E4E-9415-03D59E17E1AD}" presName="c2text" presStyleLbl="node1" presStyleIdx="1" presStyleCnt="3">
        <dgm:presLayoutVars>
          <dgm:bulletEnabled val="1"/>
        </dgm:presLayoutVars>
      </dgm:prSet>
      <dgm:spPr/>
      <dgm:t>
        <a:bodyPr/>
        <a:lstStyle/>
        <a:p>
          <a:endParaRPr lang="en-US"/>
        </a:p>
      </dgm:t>
    </dgm:pt>
    <dgm:pt modelId="{CA46B516-F59F-504F-BB05-CB34FF99F066}" type="pres">
      <dgm:prSet presAssocID="{FD29F1EB-3556-7E4E-9415-03D59E17E1AD}" presName="comp3" presStyleCnt="0"/>
      <dgm:spPr/>
    </dgm:pt>
    <dgm:pt modelId="{94AAA9E4-218F-494B-AE7D-06D6A9D3990A}" type="pres">
      <dgm:prSet presAssocID="{FD29F1EB-3556-7E4E-9415-03D59E17E1AD}" presName="circle3" presStyleLbl="node1" presStyleIdx="2" presStyleCnt="3"/>
      <dgm:spPr/>
      <dgm:t>
        <a:bodyPr/>
        <a:lstStyle/>
        <a:p>
          <a:endParaRPr lang="en-US"/>
        </a:p>
      </dgm:t>
    </dgm:pt>
    <dgm:pt modelId="{44DBE960-833E-7246-8B4E-5A79C0C41063}" type="pres">
      <dgm:prSet presAssocID="{FD29F1EB-3556-7E4E-9415-03D59E17E1AD}" presName="c3text" presStyleLbl="node1" presStyleIdx="2" presStyleCnt="3">
        <dgm:presLayoutVars>
          <dgm:bulletEnabled val="1"/>
        </dgm:presLayoutVars>
      </dgm:prSet>
      <dgm:spPr/>
      <dgm:t>
        <a:bodyPr/>
        <a:lstStyle/>
        <a:p>
          <a:endParaRPr lang="en-US"/>
        </a:p>
      </dgm:t>
    </dgm:pt>
  </dgm:ptLst>
  <dgm:cxnLst>
    <dgm:cxn modelId="{B82E2424-0737-1743-AB22-97847AE70D21}" type="presOf" srcId="{10551D35-C71E-E247-B198-3DD01A1E3460}" destId="{0C040C8F-F7FB-ED41-9D34-7775BEE667B3}" srcOrd="0" destOrd="0" presId="urn:microsoft.com/office/officeart/2005/8/layout/venn2"/>
    <dgm:cxn modelId="{AC34E1D0-3B39-C340-A2F0-F9ABC6887703}" type="presOf" srcId="{B9665663-5B81-A442-BC51-C653C4E3748C}" destId="{6CAE061C-6BD1-E941-A356-12FE42F5A878}" srcOrd="0" destOrd="0" presId="urn:microsoft.com/office/officeart/2005/8/layout/venn2"/>
    <dgm:cxn modelId="{409ADAAC-8105-144C-B58A-50788DFCDE0D}" type="presOf" srcId="{FD29F1EB-3556-7E4E-9415-03D59E17E1AD}" destId="{7F1DB98E-E95B-FF45-8090-0585DA3AD00D}" srcOrd="0" destOrd="0" presId="urn:microsoft.com/office/officeart/2005/8/layout/venn2"/>
    <dgm:cxn modelId="{E7C5E3C2-2F5A-FE4F-9A20-8D72CFD5381A}" type="presOf" srcId="{0BF3DAB8-7A4E-F94D-99AF-57B937E7F857}" destId="{44DBE960-833E-7246-8B4E-5A79C0C41063}" srcOrd="1" destOrd="0" presId="urn:microsoft.com/office/officeart/2005/8/layout/venn2"/>
    <dgm:cxn modelId="{B2335E04-6CDF-F343-B000-D74B9F32E1FF}" type="presOf" srcId="{10551D35-C71E-E247-B198-3DD01A1E3460}" destId="{101124BA-B794-0149-8E30-85C3D26AA9D7}" srcOrd="1" destOrd="0" presId="urn:microsoft.com/office/officeart/2005/8/layout/venn2"/>
    <dgm:cxn modelId="{C5ADE673-566B-E745-A739-EA9EF3027259}" srcId="{FD29F1EB-3556-7E4E-9415-03D59E17E1AD}" destId="{10551D35-C71E-E247-B198-3DD01A1E3460}" srcOrd="1" destOrd="0" parTransId="{BE365126-1115-2C40-8AF6-8713480FA1D6}" sibTransId="{B13516E0-97FA-544A-9236-81910735E379}"/>
    <dgm:cxn modelId="{766F3A04-FD97-A14F-AB96-664B51B10F53}" srcId="{FD29F1EB-3556-7E4E-9415-03D59E17E1AD}" destId="{0BF3DAB8-7A4E-F94D-99AF-57B937E7F857}" srcOrd="2" destOrd="0" parTransId="{0AAD0C95-F469-5A4B-844F-2CCC411C54B3}" sibTransId="{62FD6E76-9824-054A-8672-9462821491DB}"/>
    <dgm:cxn modelId="{2B37401C-48AE-384B-99B1-1F68C1365938}" srcId="{FD29F1EB-3556-7E4E-9415-03D59E17E1AD}" destId="{B9665663-5B81-A442-BC51-C653C4E3748C}" srcOrd="0" destOrd="0" parTransId="{24BA3635-C05D-7348-BB84-B25C07B8313C}" sibTransId="{1C67A22D-8B12-7143-8312-D0280557082E}"/>
    <dgm:cxn modelId="{35C0748A-F51C-8348-A3E3-AACAB523F79F}" type="presOf" srcId="{B9665663-5B81-A442-BC51-C653C4E3748C}" destId="{C386094C-B82A-634D-B667-22E01040F629}" srcOrd="1" destOrd="0" presId="urn:microsoft.com/office/officeart/2005/8/layout/venn2"/>
    <dgm:cxn modelId="{40F940C8-378D-4D43-96DB-88FB5C02A6E2}" type="presOf" srcId="{0BF3DAB8-7A4E-F94D-99AF-57B937E7F857}" destId="{94AAA9E4-218F-494B-AE7D-06D6A9D3990A}" srcOrd="0" destOrd="0" presId="urn:microsoft.com/office/officeart/2005/8/layout/venn2"/>
    <dgm:cxn modelId="{0627C536-1585-504F-82E6-D3C78E309B94}" type="presParOf" srcId="{7F1DB98E-E95B-FF45-8090-0585DA3AD00D}" destId="{EF61353D-70E3-0444-B1D2-28A19BB86493}" srcOrd="0" destOrd="0" presId="urn:microsoft.com/office/officeart/2005/8/layout/venn2"/>
    <dgm:cxn modelId="{251820B2-90BD-334C-A693-D3064D44FF63}" type="presParOf" srcId="{EF61353D-70E3-0444-B1D2-28A19BB86493}" destId="{6CAE061C-6BD1-E941-A356-12FE42F5A878}" srcOrd="0" destOrd="0" presId="urn:microsoft.com/office/officeart/2005/8/layout/venn2"/>
    <dgm:cxn modelId="{66068E1F-0E57-1540-B284-216B09C21759}" type="presParOf" srcId="{EF61353D-70E3-0444-B1D2-28A19BB86493}" destId="{C386094C-B82A-634D-B667-22E01040F629}" srcOrd="1" destOrd="0" presId="urn:microsoft.com/office/officeart/2005/8/layout/venn2"/>
    <dgm:cxn modelId="{243BDF19-62D1-DD42-BBA7-66081FF9BE51}" type="presParOf" srcId="{7F1DB98E-E95B-FF45-8090-0585DA3AD00D}" destId="{229A227E-461D-9644-9EA1-D66C618BE7C7}" srcOrd="1" destOrd="0" presId="urn:microsoft.com/office/officeart/2005/8/layout/venn2"/>
    <dgm:cxn modelId="{EE65ABDF-3B6D-9E48-90C5-38F2168606DA}" type="presParOf" srcId="{229A227E-461D-9644-9EA1-D66C618BE7C7}" destId="{0C040C8F-F7FB-ED41-9D34-7775BEE667B3}" srcOrd="0" destOrd="0" presId="urn:microsoft.com/office/officeart/2005/8/layout/venn2"/>
    <dgm:cxn modelId="{14B964A6-F731-1C47-8C39-12B7BD20397D}" type="presParOf" srcId="{229A227E-461D-9644-9EA1-D66C618BE7C7}" destId="{101124BA-B794-0149-8E30-85C3D26AA9D7}" srcOrd="1" destOrd="0" presId="urn:microsoft.com/office/officeart/2005/8/layout/venn2"/>
    <dgm:cxn modelId="{6DBCE9A2-363B-8B4C-808B-593213737A9A}" type="presParOf" srcId="{7F1DB98E-E95B-FF45-8090-0585DA3AD00D}" destId="{CA46B516-F59F-504F-BB05-CB34FF99F066}" srcOrd="2" destOrd="0" presId="urn:microsoft.com/office/officeart/2005/8/layout/venn2"/>
    <dgm:cxn modelId="{6B1E94C3-BFEA-0349-9C47-C8DB565790B3}" type="presParOf" srcId="{CA46B516-F59F-504F-BB05-CB34FF99F066}" destId="{94AAA9E4-218F-494B-AE7D-06D6A9D3990A}" srcOrd="0" destOrd="0" presId="urn:microsoft.com/office/officeart/2005/8/layout/venn2"/>
    <dgm:cxn modelId="{81BDEBB3-12E2-E84E-AA49-D29E027B3EA5}" type="presParOf" srcId="{CA46B516-F59F-504F-BB05-CB34FF99F066}" destId="{44DBE960-833E-7246-8B4E-5A79C0C4106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AC6E33-9CE8-0245-B63F-702405BA3373}"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AFFFFA76-7913-264D-AB57-9C8A0186BA21}">
      <dgm:prSet phldrT="[Text]"/>
      <dgm:spPr/>
      <dgm:t>
        <a:bodyPr/>
        <a:lstStyle/>
        <a:p>
          <a:r>
            <a:rPr lang="en-US" dirty="0" smtClean="0"/>
            <a:t>Plan</a:t>
          </a:r>
          <a:endParaRPr lang="en-US" dirty="0"/>
        </a:p>
      </dgm:t>
    </dgm:pt>
    <dgm:pt modelId="{9C8ECBE7-77D7-5649-8238-B631AF2D980D}" type="parTrans" cxnId="{0F543F9E-001D-4A49-8825-291E6FC2FEC2}">
      <dgm:prSet/>
      <dgm:spPr/>
      <dgm:t>
        <a:bodyPr/>
        <a:lstStyle/>
        <a:p>
          <a:endParaRPr lang="en-US"/>
        </a:p>
      </dgm:t>
    </dgm:pt>
    <dgm:pt modelId="{10C4A07E-7031-4040-B095-CD39925FD41D}" type="sibTrans" cxnId="{0F543F9E-001D-4A49-8825-291E6FC2FEC2}">
      <dgm:prSet/>
      <dgm:spPr/>
      <dgm:t>
        <a:bodyPr/>
        <a:lstStyle/>
        <a:p>
          <a:endParaRPr lang="en-US"/>
        </a:p>
      </dgm:t>
    </dgm:pt>
    <dgm:pt modelId="{008EE7B2-5093-4040-B344-9ED0A31F1375}">
      <dgm:prSet phldrT="[Text]"/>
      <dgm:spPr/>
      <dgm:t>
        <a:bodyPr/>
        <a:lstStyle/>
        <a:p>
          <a:r>
            <a:rPr lang="en-US" dirty="0" smtClean="0"/>
            <a:t>Teach</a:t>
          </a:r>
          <a:endParaRPr lang="en-US" dirty="0"/>
        </a:p>
      </dgm:t>
    </dgm:pt>
    <dgm:pt modelId="{7BF0E228-AAA2-6D46-B242-182650341336}" type="parTrans" cxnId="{42892EE3-887A-8D46-A1B1-B19E39C0DE90}">
      <dgm:prSet/>
      <dgm:spPr/>
      <dgm:t>
        <a:bodyPr/>
        <a:lstStyle/>
        <a:p>
          <a:endParaRPr lang="en-US"/>
        </a:p>
      </dgm:t>
    </dgm:pt>
    <dgm:pt modelId="{0AB44F7F-BB8A-9C4E-85B8-8766E21362A9}" type="sibTrans" cxnId="{42892EE3-887A-8D46-A1B1-B19E39C0DE90}">
      <dgm:prSet/>
      <dgm:spPr/>
      <dgm:t>
        <a:bodyPr/>
        <a:lstStyle/>
        <a:p>
          <a:endParaRPr lang="en-US"/>
        </a:p>
      </dgm:t>
    </dgm:pt>
    <dgm:pt modelId="{2E46DAE4-3674-BF44-ACC6-21B00040CB7E}">
      <dgm:prSet phldrT="[Text]"/>
      <dgm:spPr/>
      <dgm:t>
        <a:bodyPr/>
        <a:lstStyle/>
        <a:p>
          <a:r>
            <a:rPr lang="en-US" dirty="0" smtClean="0"/>
            <a:t>Asses</a:t>
          </a:r>
          <a:endParaRPr lang="en-US" dirty="0"/>
        </a:p>
      </dgm:t>
    </dgm:pt>
    <dgm:pt modelId="{0ED66764-7F03-D541-9F8B-552B7B5327FC}" type="parTrans" cxnId="{629720AE-E0B4-AC43-BC68-F0C391B0FB57}">
      <dgm:prSet/>
      <dgm:spPr/>
      <dgm:t>
        <a:bodyPr/>
        <a:lstStyle/>
        <a:p>
          <a:endParaRPr lang="en-US"/>
        </a:p>
      </dgm:t>
    </dgm:pt>
    <dgm:pt modelId="{F50779AD-0CC8-F347-9E70-998EDB921CD3}" type="sibTrans" cxnId="{629720AE-E0B4-AC43-BC68-F0C391B0FB57}">
      <dgm:prSet/>
      <dgm:spPr/>
      <dgm:t>
        <a:bodyPr/>
        <a:lstStyle/>
        <a:p>
          <a:endParaRPr lang="en-US"/>
        </a:p>
      </dgm:t>
    </dgm:pt>
    <dgm:pt modelId="{114FE8A4-F6CD-C549-AF9A-4705E85B0A72}">
      <dgm:prSet phldrT="[Text]"/>
      <dgm:spPr>
        <a:solidFill>
          <a:schemeClr val="accent5">
            <a:lumMod val="60000"/>
            <a:lumOff val="40000"/>
          </a:schemeClr>
        </a:solidFill>
      </dgm:spPr>
      <dgm:t>
        <a:bodyPr/>
        <a:lstStyle/>
        <a:p>
          <a:r>
            <a:rPr lang="en-US" dirty="0" smtClean="0"/>
            <a:t>Adjust</a:t>
          </a:r>
          <a:endParaRPr lang="en-US" dirty="0"/>
        </a:p>
      </dgm:t>
    </dgm:pt>
    <dgm:pt modelId="{17283BAF-7F3F-FE4E-A2E2-9CD440E16855}" type="parTrans" cxnId="{1871EDF6-6437-244C-A385-3ACCF8B3496E}">
      <dgm:prSet/>
      <dgm:spPr/>
      <dgm:t>
        <a:bodyPr/>
        <a:lstStyle/>
        <a:p>
          <a:endParaRPr lang="en-US"/>
        </a:p>
      </dgm:t>
    </dgm:pt>
    <dgm:pt modelId="{D65E37D3-AB5D-1F46-BAB5-E340928A73C6}" type="sibTrans" cxnId="{1871EDF6-6437-244C-A385-3ACCF8B3496E}">
      <dgm:prSet/>
      <dgm:spPr/>
      <dgm:t>
        <a:bodyPr/>
        <a:lstStyle/>
        <a:p>
          <a:endParaRPr lang="en-US"/>
        </a:p>
      </dgm:t>
    </dgm:pt>
    <dgm:pt modelId="{4A7BF675-51D3-2E49-AFE9-99648439B18C}" type="pres">
      <dgm:prSet presAssocID="{ACAC6E33-9CE8-0245-B63F-702405BA3373}" presName="Name0" presStyleCnt="0">
        <dgm:presLayoutVars>
          <dgm:dir/>
          <dgm:resizeHandles val="exact"/>
        </dgm:presLayoutVars>
      </dgm:prSet>
      <dgm:spPr/>
      <dgm:t>
        <a:bodyPr/>
        <a:lstStyle/>
        <a:p>
          <a:endParaRPr lang="en-US"/>
        </a:p>
      </dgm:t>
    </dgm:pt>
    <dgm:pt modelId="{DC8C6BB5-49B9-A943-A733-32A026F021D5}" type="pres">
      <dgm:prSet presAssocID="{ACAC6E33-9CE8-0245-B63F-702405BA3373}" presName="cycle" presStyleCnt="0"/>
      <dgm:spPr/>
    </dgm:pt>
    <dgm:pt modelId="{05B3213B-172E-284F-B090-E813D273E336}" type="pres">
      <dgm:prSet presAssocID="{AFFFFA76-7913-264D-AB57-9C8A0186BA21}" presName="nodeFirstNode" presStyleLbl="node1" presStyleIdx="0" presStyleCnt="4" custScaleX="66705" custScaleY="71863">
        <dgm:presLayoutVars>
          <dgm:bulletEnabled val="1"/>
        </dgm:presLayoutVars>
      </dgm:prSet>
      <dgm:spPr/>
      <dgm:t>
        <a:bodyPr/>
        <a:lstStyle/>
        <a:p>
          <a:endParaRPr lang="en-US"/>
        </a:p>
      </dgm:t>
    </dgm:pt>
    <dgm:pt modelId="{B9DB9440-ACB9-F44B-949C-E5C6CD2CCEEA}" type="pres">
      <dgm:prSet presAssocID="{10C4A07E-7031-4040-B095-CD39925FD41D}" presName="sibTransFirstNode" presStyleLbl="bgShp" presStyleIdx="0" presStyleCnt="1"/>
      <dgm:spPr/>
      <dgm:t>
        <a:bodyPr/>
        <a:lstStyle/>
        <a:p>
          <a:endParaRPr lang="en-US"/>
        </a:p>
      </dgm:t>
    </dgm:pt>
    <dgm:pt modelId="{313428AB-CA69-5549-B396-E63BD7F60CFB}" type="pres">
      <dgm:prSet presAssocID="{008EE7B2-5093-4040-B344-9ED0A31F1375}" presName="nodeFollowingNodes" presStyleLbl="node1" presStyleIdx="1" presStyleCnt="4" custScaleX="54922" custScaleY="67709">
        <dgm:presLayoutVars>
          <dgm:bulletEnabled val="1"/>
        </dgm:presLayoutVars>
      </dgm:prSet>
      <dgm:spPr/>
      <dgm:t>
        <a:bodyPr/>
        <a:lstStyle/>
        <a:p>
          <a:endParaRPr lang="en-US"/>
        </a:p>
      </dgm:t>
    </dgm:pt>
    <dgm:pt modelId="{8B2BE4AF-5A90-CE49-AAF5-4B0408956BCC}" type="pres">
      <dgm:prSet presAssocID="{2E46DAE4-3674-BF44-ACC6-21B00040CB7E}" presName="nodeFollowingNodes" presStyleLbl="node1" presStyleIdx="2" presStyleCnt="4" custScaleX="82821" custScaleY="62100">
        <dgm:presLayoutVars>
          <dgm:bulletEnabled val="1"/>
        </dgm:presLayoutVars>
      </dgm:prSet>
      <dgm:spPr/>
      <dgm:t>
        <a:bodyPr/>
        <a:lstStyle/>
        <a:p>
          <a:endParaRPr lang="en-US"/>
        </a:p>
      </dgm:t>
    </dgm:pt>
    <dgm:pt modelId="{DF740A65-0F17-B742-B18F-616B6CB4C5D5}" type="pres">
      <dgm:prSet presAssocID="{114FE8A4-F6CD-C549-AF9A-4705E85B0A72}" presName="nodeFollowingNodes" presStyleLbl="node1" presStyleIdx="3" presStyleCnt="4" custScaleX="61182" custScaleY="67709">
        <dgm:presLayoutVars>
          <dgm:bulletEnabled val="1"/>
        </dgm:presLayoutVars>
      </dgm:prSet>
      <dgm:spPr/>
      <dgm:t>
        <a:bodyPr/>
        <a:lstStyle/>
        <a:p>
          <a:endParaRPr lang="en-US"/>
        </a:p>
      </dgm:t>
    </dgm:pt>
  </dgm:ptLst>
  <dgm:cxnLst>
    <dgm:cxn modelId="{3340126F-ABC1-224A-A658-483D7C21E35E}" type="presOf" srcId="{ACAC6E33-9CE8-0245-B63F-702405BA3373}" destId="{4A7BF675-51D3-2E49-AFE9-99648439B18C}" srcOrd="0" destOrd="0" presId="urn:microsoft.com/office/officeart/2005/8/layout/cycle3"/>
    <dgm:cxn modelId="{629720AE-E0B4-AC43-BC68-F0C391B0FB57}" srcId="{ACAC6E33-9CE8-0245-B63F-702405BA3373}" destId="{2E46DAE4-3674-BF44-ACC6-21B00040CB7E}" srcOrd="2" destOrd="0" parTransId="{0ED66764-7F03-D541-9F8B-552B7B5327FC}" sibTransId="{F50779AD-0CC8-F347-9E70-998EDB921CD3}"/>
    <dgm:cxn modelId="{F4796F8D-4A88-7547-914B-364331E40D66}" type="presOf" srcId="{AFFFFA76-7913-264D-AB57-9C8A0186BA21}" destId="{05B3213B-172E-284F-B090-E813D273E336}" srcOrd="0" destOrd="0" presId="urn:microsoft.com/office/officeart/2005/8/layout/cycle3"/>
    <dgm:cxn modelId="{0F543F9E-001D-4A49-8825-291E6FC2FEC2}" srcId="{ACAC6E33-9CE8-0245-B63F-702405BA3373}" destId="{AFFFFA76-7913-264D-AB57-9C8A0186BA21}" srcOrd="0" destOrd="0" parTransId="{9C8ECBE7-77D7-5649-8238-B631AF2D980D}" sibTransId="{10C4A07E-7031-4040-B095-CD39925FD41D}"/>
    <dgm:cxn modelId="{42892EE3-887A-8D46-A1B1-B19E39C0DE90}" srcId="{ACAC6E33-9CE8-0245-B63F-702405BA3373}" destId="{008EE7B2-5093-4040-B344-9ED0A31F1375}" srcOrd="1" destOrd="0" parTransId="{7BF0E228-AAA2-6D46-B242-182650341336}" sibTransId="{0AB44F7F-BB8A-9C4E-85B8-8766E21362A9}"/>
    <dgm:cxn modelId="{1871EDF6-6437-244C-A385-3ACCF8B3496E}" srcId="{ACAC6E33-9CE8-0245-B63F-702405BA3373}" destId="{114FE8A4-F6CD-C549-AF9A-4705E85B0A72}" srcOrd="3" destOrd="0" parTransId="{17283BAF-7F3F-FE4E-A2E2-9CD440E16855}" sibTransId="{D65E37D3-AB5D-1F46-BAB5-E340928A73C6}"/>
    <dgm:cxn modelId="{B8C0AA2D-486B-4545-9BB8-174C5A1E4AF3}" type="presOf" srcId="{2E46DAE4-3674-BF44-ACC6-21B00040CB7E}" destId="{8B2BE4AF-5A90-CE49-AAF5-4B0408956BCC}" srcOrd="0" destOrd="0" presId="urn:microsoft.com/office/officeart/2005/8/layout/cycle3"/>
    <dgm:cxn modelId="{E2B9BDE6-3983-5E45-8660-A2131D258B37}" type="presOf" srcId="{008EE7B2-5093-4040-B344-9ED0A31F1375}" destId="{313428AB-CA69-5549-B396-E63BD7F60CFB}" srcOrd="0" destOrd="0" presId="urn:microsoft.com/office/officeart/2005/8/layout/cycle3"/>
    <dgm:cxn modelId="{0424CA50-5517-A944-A435-EE479FC261F2}" type="presOf" srcId="{10C4A07E-7031-4040-B095-CD39925FD41D}" destId="{B9DB9440-ACB9-F44B-949C-E5C6CD2CCEEA}" srcOrd="0" destOrd="0" presId="urn:microsoft.com/office/officeart/2005/8/layout/cycle3"/>
    <dgm:cxn modelId="{FD5C6979-A2C0-744E-B4F5-008F963B0737}" type="presOf" srcId="{114FE8A4-F6CD-C549-AF9A-4705E85B0A72}" destId="{DF740A65-0F17-B742-B18F-616B6CB4C5D5}" srcOrd="0" destOrd="0" presId="urn:microsoft.com/office/officeart/2005/8/layout/cycle3"/>
    <dgm:cxn modelId="{FC8239AA-1016-E544-9775-215BA354D134}" type="presParOf" srcId="{4A7BF675-51D3-2E49-AFE9-99648439B18C}" destId="{DC8C6BB5-49B9-A943-A733-32A026F021D5}" srcOrd="0" destOrd="0" presId="urn:microsoft.com/office/officeart/2005/8/layout/cycle3"/>
    <dgm:cxn modelId="{64195729-CEE3-FE44-B469-B0F50A1CF6A5}" type="presParOf" srcId="{DC8C6BB5-49B9-A943-A733-32A026F021D5}" destId="{05B3213B-172E-284F-B090-E813D273E336}" srcOrd="0" destOrd="0" presId="urn:microsoft.com/office/officeart/2005/8/layout/cycle3"/>
    <dgm:cxn modelId="{171B45C1-99DE-AE4B-9A18-AC65B388B7EA}" type="presParOf" srcId="{DC8C6BB5-49B9-A943-A733-32A026F021D5}" destId="{B9DB9440-ACB9-F44B-949C-E5C6CD2CCEEA}" srcOrd="1" destOrd="0" presId="urn:microsoft.com/office/officeart/2005/8/layout/cycle3"/>
    <dgm:cxn modelId="{D8743EF3-3B2D-744E-9E1E-80683ED69F39}" type="presParOf" srcId="{DC8C6BB5-49B9-A943-A733-32A026F021D5}" destId="{313428AB-CA69-5549-B396-E63BD7F60CFB}" srcOrd="2" destOrd="0" presId="urn:microsoft.com/office/officeart/2005/8/layout/cycle3"/>
    <dgm:cxn modelId="{C174C50C-FAA3-CC48-AC23-52D18DF813D5}" type="presParOf" srcId="{DC8C6BB5-49B9-A943-A733-32A026F021D5}" destId="{8B2BE4AF-5A90-CE49-AAF5-4B0408956BCC}" srcOrd="3" destOrd="0" presId="urn:microsoft.com/office/officeart/2005/8/layout/cycle3"/>
    <dgm:cxn modelId="{6752DBE1-8ABE-F948-8306-5C7B947A5BEB}" type="presParOf" srcId="{DC8C6BB5-49B9-A943-A733-32A026F021D5}" destId="{DF740A65-0F17-B742-B18F-616B6CB4C5D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7B7CD-FE59-454F-858E-C7D1B59DE341}" type="datetimeFigureOut">
              <a:rPr lang="en-US" smtClean="0"/>
              <a:t>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EE7A7-AF3C-451F-917B-C6B39DC25163}" type="slidenum">
              <a:rPr lang="en-US" smtClean="0"/>
              <a:t>‹#›</a:t>
            </a:fld>
            <a:endParaRPr lang="en-US"/>
          </a:p>
        </p:txBody>
      </p:sp>
    </p:spTree>
    <p:extLst>
      <p:ext uri="{BB962C8B-B14F-4D97-AF65-F5344CB8AC3E}">
        <p14:creationId xmlns:p14="http://schemas.microsoft.com/office/powerpoint/2010/main" val="74105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explore curriculum mapping’s role</a:t>
            </a:r>
            <a:r>
              <a:rPr lang="en-US" baseline="0" dirty="0" smtClean="0"/>
              <a:t> in highlighting information literacy outcomes in service learning, we’ll take look at each piece and how it functions. I hope to spend the most time on curriculum mapping </a:t>
            </a:r>
            <a:endParaRPr lang="en-US" dirty="0" smtClean="0"/>
          </a:p>
          <a:p>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a:t>
            </a:fld>
            <a:endParaRPr lang="en-US"/>
          </a:p>
        </p:txBody>
      </p:sp>
    </p:spTree>
    <p:extLst>
      <p:ext uri="{BB962C8B-B14F-4D97-AF65-F5344CB8AC3E}">
        <p14:creationId xmlns:p14="http://schemas.microsoft.com/office/powerpoint/2010/main" val="352232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Working on the intersection of information literacy and curriculum mapping and thinking about Why Learning Outcomes, ALA’s Library’s transform campaign comes to mind. It’s kind of the PR version of matching steak holders and learning outcomes. Curriculum mapping does this in a more sophisticated and nuanced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Imagine “Employers: is replaced with “Service-Learning Community Partners” and “Candidates” with Students. </a:t>
            </a:r>
          </a:p>
          <a:p>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13</a:t>
            </a:fld>
            <a:endParaRPr lang="en-US"/>
          </a:p>
        </p:txBody>
      </p:sp>
    </p:spTree>
    <p:extLst>
      <p:ext uri="{BB962C8B-B14F-4D97-AF65-F5344CB8AC3E}">
        <p14:creationId xmlns:p14="http://schemas.microsoft.com/office/powerpoint/2010/main" val="344350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a:t>
            </a:r>
            <a:r>
              <a:rPr lang="en-US" baseline="0" dirty="0" smtClean="0"/>
              <a:t> stakeholders can help us advocate for the importance of Information Literacy as Learning Outcome in the first place, but they will also want to see evidence of progress towards those learning outcomes.  Curriculum mapping is part of that assessment.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14</a:t>
            </a:fld>
            <a:endParaRPr lang="en-US"/>
          </a:p>
        </p:txBody>
      </p:sp>
    </p:spTree>
    <p:extLst>
      <p:ext uri="{BB962C8B-B14F-4D97-AF65-F5344CB8AC3E}">
        <p14:creationId xmlns:p14="http://schemas.microsoft.com/office/powerpoint/2010/main" val="206280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briefly</a:t>
            </a:r>
            <a:r>
              <a:rPr lang="en-US" baseline="0" dirty="0" smtClean="0"/>
              <a:t> about AAC&amp;U’s LEAP program and how it uses learning outcomes to draw a line between what happens on college campuses and the value college graduates bring to society. Establishing learning outcomes helps answer “why higher education.” Service learning introduces a new a specific set of stakeholders. Do service learning courses teach students to be information literate? Who cares?  We saw a quote from a student showing that she finds the needs of the community partner and its clients a driver for doing research well. Presumably, these stakeholders also find value in information literacy as a learning outcome for students who engage with their populations. As librarians move forward in this arena, I think there’s a great opportunity here to do additional research with community partners to find out their expectations of student’s information literacy when engaging in service learning.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15</a:t>
            </a:fld>
            <a:endParaRPr lang="en-US"/>
          </a:p>
        </p:txBody>
      </p:sp>
    </p:spTree>
    <p:extLst>
      <p:ext uri="{BB962C8B-B14F-4D97-AF65-F5344CB8AC3E}">
        <p14:creationId xmlns:p14="http://schemas.microsoft.com/office/powerpoint/2010/main" val="318279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thread back in AU</a:t>
            </a:r>
            <a:r>
              <a:rPr lang="en-US" baseline="0" dirty="0" smtClean="0"/>
              <a:t> as a case study. I also want to clarify that by “what’s happening at AU” what I really mean is “what I’ve been able to learn so far about what’s happening at AU” Universities are complex places and no orientation could ever hope to bring a library or instructor up to speed on all the nuance of how these pieces come together overnight. In addition to telling you what I’ve learned about AU as a case study, I hope I’m giving you tools for sorting out how these pieces come together at your institution. </a:t>
            </a:r>
            <a:endParaRPr lang="en-US" dirty="0" smtClean="0"/>
          </a:p>
          <a:p>
            <a:endParaRPr lang="en-US" dirty="0" smtClean="0"/>
          </a:p>
          <a:p>
            <a:r>
              <a:rPr lang="en-US" dirty="0" smtClean="0"/>
              <a:t>Information</a:t>
            </a:r>
            <a:r>
              <a:rPr lang="en-US" baseline="0" dirty="0" smtClean="0"/>
              <a:t> Literacy is one of 9 Institutional Learning outcomes</a:t>
            </a:r>
            <a:endParaRPr lang="en-US" dirty="0" smtClean="0"/>
          </a:p>
          <a:p>
            <a:endParaRPr lang="en-US" dirty="0" smtClean="0"/>
          </a:p>
          <a:p>
            <a:r>
              <a:rPr lang="en-US" dirty="0" smtClean="0"/>
              <a:t>http://</a:t>
            </a:r>
            <a:r>
              <a:rPr lang="en-US" dirty="0" err="1" smtClean="0"/>
              <a:t>www.american.edu</a:t>
            </a:r>
            <a:r>
              <a:rPr lang="en-US" dirty="0" smtClean="0"/>
              <a:t>/provost/assessment/</a:t>
            </a:r>
            <a:r>
              <a:rPr lang="en-US" dirty="0" err="1" smtClean="0"/>
              <a:t>News.cfm</a:t>
            </a:r>
            <a:endParaRPr lang="en-US" dirty="0" smtClean="0"/>
          </a:p>
          <a:p>
            <a:endParaRPr lang="en-US" dirty="0" smtClean="0"/>
          </a:p>
          <a:p>
            <a:r>
              <a:rPr lang="en-US" dirty="0" smtClean="0"/>
              <a:t>“On</a:t>
            </a:r>
            <a:r>
              <a:rPr lang="en-US" baseline="0" dirty="0" smtClean="0"/>
              <a:t> March 6, 2014, the American University Faculty Senate passed a resolution approving updated institution learning outcomes. The idea of providing new institution learning outcomes was presented by Provost Bass in his April 2013 address to faculty. The Middle States Self-Study includes a recommendation to update AU’s institution learning outcomes. In January, the Ann </a:t>
            </a:r>
            <a:r>
              <a:rPr lang="en-US" baseline="0" dirty="0" err="1" smtClean="0"/>
              <a:t>Ferren</a:t>
            </a:r>
            <a:r>
              <a:rPr lang="en-US" baseline="0" dirty="0" smtClean="0"/>
              <a:t> Conference Plenary Session devoted time to reviewing the draft learning outcomes and the Senate Committee on Learning Assessment (COLA) offered a public comment period on the outcomes using a blog to gather feedback. The new outcomes provide the university with a way to better articulate what AU undergraduates take away as a result of graduating from the university.”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faculty senate has a designated seat for a library representative as does the learning assessment committee, so librarians has a voice in including information literacy and in crafting the definition</a:t>
            </a:r>
            <a:endParaRPr lang="en-US" dirty="0" smtClean="0"/>
          </a:p>
          <a:p>
            <a:endParaRPr lang="en-US" baseline="0" dirty="0" smtClean="0"/>
          </a:p>
          <a:p>
            <a:r>
              <a:rPr lang="en-US" baseline="0" dirty="0" smtClean="0"/>
              <a:t>Keeping them present in our collective consciousness is another matter </a:t>
            </a:r>
          </a:p>
          <a:p>
            <a:endParaRPr lang="en-US" baseline="0" dirty="0" smtClean="0"/>
          </a:p>
          <a:p>
            <a:r>
              <a:rPr lang="en-US" baseline="0" dirty="0" smtClean="0"/>
              <a:t>The outcomes will be posted more widely soon. What’s next? COLA will propose a schedule for assessing the new outcomes and the Faculty Senate will review the outcomes again next year. </a:t>
            </a:r>
          </a:p>
          <a:p>
            <a:endParaRPr lang="en-US" baseline="0" dirty="0" smtClean="0"/>
          </a:p>
        </p:txBody>
      </p:sp>
      <p:sp>
        <p:nvSpPr>
          <p:cNvPr id="4" name="Slide Number Placeholder 3"/>
          <p:cNvSpPr>
            <a:spLocks noGrp="1"/>
          </p:cNvSpPr>
          <p:nvPr>
            <p:ph type="sldNum" sz="quarter" idx="10"/>
          </p:nvPr>
        </p:nvSpPr>
        <p:spPr/>
        <p:txBody>
          <a:bodyPr/>
          <a:lstStyle/>
          <a:p>
            <a:fld id="{3ACEE7A7-AF3C-451F-917B-C6B39DC25163}" type="slidenum">
              <a:rPr lang="en-US" smtClean="0"/>
              <a:t>17</a:t>
            </a:fld>
            <a:endParaRPr lang="en-US"/>
          </a:p>
        </p:txBody>
      </p:sp>
    </p:spTree>
    <p:extLst>
      <p:ext uri="{BB962C8B-B14F-4D97-AF65-F5344CB8AC3E}">
        <p14:creationId xmlns:p14="http://schemas.microsoft.com/office/powerpoint/2010/main" val="224638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Bullet point about increasing</a:t>
            </a:r>
            <a:r>
              <a:rPr lang="en-US" baseline="0" dirty="0" smtClean="0"/>
              <a:t> collaboration and collegiality: Uchiyama &amp; Rodin 2009.  “An increase in collaboration and collegiality among faculty emerged as an unintended outcome as a result of participation in the [mapping] project.” We have the advantage of knowing about this unintended outcome, so we can have it as a goal instead of a pleasant surprise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Uchiyama, Kay Pippin, and Jean L. </a:t>
            </a:r>
            <a:r>
              <a:rPr lang="en-US" dirty="0" err="1" smtClean="0">
                <a:effectLst/>
              </a:rPr>
              <a:t>Radin</a:t>
            </a:r>
            <a:r>
              <a:rPr lang="en-US" dirty="0" smtClean="0">
                <a:effectLst/>
              </a:rPr>
              <a:t>. “Curriculum Mapping in Higher Education: A Vehicle for Collaboration.” </a:t>
            </a:r>
            <a:r>
              <a:rPr lang="en-US" i="1" dirty="0" smtClean="0">
                <a:effectLst/>
              </a:rPr>
              <a:t>Innovative Higher Education</a:t>
            </a:r>
            <a:r>
              <a:rPr lang="en-US" dirty="0" smtClean="0">
                <a:effectLst/>
              </a:rPr>
              <a:t> 33, no. 4 (January 2009): 271–80. </a:t>
            </a:r>
            <a:r>
              <a:rPr lang="en-US" dirty="0" err="1" smtClean="0">
                <a:effectLst/>
              </a:rPr>
              <a:t>doi:http</a:t>
            </a:r>
            <a:r>
              <a:rPr lang="en-US" dirty="0" smtClean="0">
                <a:effectLst/>
              </a:rPr>
              <a:t>://</a:t>
            </a:r>
            <a:r>
              <a:rPr lang="en-US" dirty="0" err="1" smtClean="0">
                <a:effectLst/>
              </a:rPr>
              <a:t>dx.doi.org</a:t>
            </a:r>
            <a:r>
              <a:rPr lang="en-US" dirty="0" smtClean="0">
                <a:effectLst/>
              </a:rPr>
              <a:t>/10.1007/s10755-008-9078-8.</a:t>
            </a:r>
          </a:p>
          <a:p>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18</a:t>
            </a:fld>
            <a:endParaRPr lang="en-US"/>
          </a:p>
        </p:txBody>
      </p:sp>
    </p:spTree>
    <p:extLst>
      <p:ext uri="{BB962C8B-B14F-4D97-AF65-F5344CB8AC3E}">
        <p14:creationId xmlns:p14="http://schemas.microsoft.com/office/powerpoint/2010/main" val="247036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Curriculum Map is something of an umbrella term, used to describe</a:t>
            </a:r>
            <a:r>
              <a:rPr lang="en-US" baseline="0" dirty="0" smtClean="0"/>
              <a:t> many ways of connecting planned learning outcomes to the curriculum. Mapping all levels of the curriculum is a multi-person process. This doesn’t mean you can’t use the mapping process on your own, simply that you’ll need to make decisions and judgments on your own, which may minimize buy-in. It may be helpful to partially map areas where you work frequently to make adjustments in your own work and leave large scale mapping for a later date. Once you have small maps for personal use, you may be able to share them with colleagues as a tool for encouraging them to join you in a larger project. </a:t>
            </a:r>
          </a:p>
          <a:p>
            <a:endParaRPr lang="en-US" baseline="0" dirty="0" smtClean="0"/>
          </a:p>
          <a:p>
            <a:r>
              <a:rPr lang="en-US" baseline="0" dirty="0" smtClean="0"/>
              <a:t>The questions I’ve been asking you throughout are an attempt to set you up for decision making on your own mapping process. Not we’re going to review types of curriculum maps so that you can determine which ones will be valuable for you.</a:t>
            </a:r>
          </a:p>
          <a:p>
            <a:endParaRPr lang="en-US" baseline="0" dirty="0" smtClean="0"/>
          </a:p>
          <a:p>
            <a:r>
              <a:rPr lang="en-US" baseline="0" dirty="0" smtClean="0"/>
              <a:t>Quick definitions of what we have on the screen here. </a:t>
            </a:r>
          </a:p>
          <a:p>
            <a:endParaRPr lang="en-US" baseline="0" dirty="0" smtClean="0"/>
          </a:p>
          <a:p>
            <a:r>
              <a:rPr lang="en-US" baseline="0" dirty="0" smtClean="0"/>
              <a:t>Projection maps help us to see what we’ve planned. Do our course activities and readings actually accomplish the things we say we want students to learn? </a:t>
            </a:r>
          </a:p>
          <a:p>
            <a:endParaRPr lang="en-US" baseline="0" dirty="0" smtClean="0"/>
          </a:p>
          <a:p>
            <a:r>
              <a:rPr lang="en-US" baseline="0" dirty="0" smtClean="0"/>
              <a:t>Diary maps fill in in real time. I don’t want to dive too deep into assignment and course assessment, but these things matter for the curriculum mapping process, so I’ll give them a quick mention. Service learning courses often use the DEAL model for critical reflection (Describe, Examine, and Articulate Learning). These reflections are ideal for filling in a diary map. Instructors can line up student’s self-reported learning with learning outcomes to see if they are actually being achieved. </a:t>
            </a:r>
          </a:p>
          <a:p>
            <a:endParaRPr lang="en-US" baseline="0" dirty="0" smtClean="0"/>
          </a:p>
          <a:p>
            <a:r>
              <a:rPr lang="en-US" baseline="0" dirty="0" smtClean="0"/>
              <a:t>Program Maps: Programs and majors often articulate what it is they want their students to learn. A program map lines up courses with Learning Outcomes. You can accomplish this by lining up required courses and/or a typical year by year path through the major. </a:t>
            </a:r>
          </a:p>
          <a:p>
            <a:endParaRPr lang="en-US" baseline="0" dirty="0" smtClean="0"/>
          </a:p>
          <a:p>
            <a:r>
              <a:rPr lang="en-US" baseline="0" dirty="0" smtClean="0"/>
              <a:t>Institution Maps: There are a couple of ways to do this. The design I’ve seen maps the Program Goals to the Institution Goals. AU currently has this infrastructure built into our assessment software, but we haven’t actually begun filling in the program to institution map. I think this “reveals” gaps that don’t really exist. I would advocate mapping from a programs courses to the intuitions’ LOs. </a:t>
            </a:r>
          </a:p>
          <a:p>
            <a:endParaRPr lang="en-US" baseline="0" dirty="0" smtClean="0"/>
          </a:p>
        </p:txBody>
      </p:sp>
      <p:sp>
        <p:nvSpPr>
          <p:cNvPr id="4" name="Slide Number Placeholder 3"/>
          <p:cNvSpPr>
            <a:spLocks noGrp="1"/>
          </p:cNvSpPr>
          <p:nvPr>
            <p:ph type="sldNum" sz="quarter" idx="10"/>
          </p:nvPr>
        </p:nvSpPr>
        <p:spPr/>
        <p:txBody>
          <a:bodyPr/>
          <a:lstStyle/>
          <a:p>
            <a:fld id="{3ACEE7A7-AF3C-451F-917B-C6B39DC25163}" type="slidenum">
              <a:rPr lang="en-US" smtClean="0"/>
              <a:t>19</a:t>
            </a:fld>
            <a:endParaRPr lang="en-US"/>
          </a:p>
        </p:txBody>
      </p:sp>
    </p:spTree>
    <p:extLst>
      <p:ext uri="{BB962C8B-B14F-4D97-AF65-F5344CB8AC3E}">
        <p14:creationId xmlns:p14="http://schemas.microsoft.com/office/powerpoint/2010/main" val="929147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Pulling</a:t>
            </a:r>
            <a:r>
              <a:rPr lang="en-US" baseline="0" dirty="0" smtClean="0"/>
              <a:t> apart our course, program, and institutional learning outcomes into mapped concepts helps us see the big picture. For any given student, there we many “course learning outcomes” building up over their time at an institution, eventually building up to program goals. Some will double major or tack on minors or certificate programs, so they may have more than one “program goals bubble” whether its one or more, meeting program goals should also mean that institutional learning outcomes are achieved. Here if we work from the bottom up, I’ve stacked a few specific course learning outcomes as feeding into one of the Political Science program goals, ultimately supporting the Institutional goal of Information Literacy.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21</a:t>
            </a:fld>
            <a:endParaRPr lang="en-US"/>
          </a:p>
        </p:txBody>
      </p:sp>
    </p:spTree>
    <p:extLst>
      <p:ext uri="{BB962C8B-B14F-4D97-AF65-F5344CB8AC3E}">
        <p14:creationId xmlns:p14="http://schemas.microsoft.com/office/powerpoint/2010/main" val="377462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Course maps are great if you’re already involved in the working with a service learning course. Projection maps are set up before the course. Identify the learning outcomes for the course in rows and then arrange the course activities and readings chronologically in the columns. Note which activities will help achieve the learning outcomes. Before you even start, you can see if as designed the course will get you where you want to go.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Archambault, Susan Gardner, and Jennifer Masunaga. “Curriculum Mapping as a Strategic Planning Tool.” </a:t>
            </a:r>
            <a:r>
              <a:rPr lang="en-US" i="1" dirty="0" smtClean="0">
                <a:effectLst/>
              </a:rPr>
              <a:t>Journal of Library Administration</a:t>
            </a:r>
            <a:r>
              <a:rPr lang="en-US" dirty="0" smtClean="0">
                <a:effectLst/>
              </a:rPr>
              <a:t> 55, no. 6 (August 18, 2015): 503–19. doi:10.1080/01930826.2015.1054770.</a:t>
            </a:r>
          </a:p>
          <a:p>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22</a:t>
            </a:fld>
            <a:endParaRPr lang="en-US"/>
          </a:p>
        </p:txBody>
      </p:sp>
    </p:spTree>
    <p:extLst>
      <p:ext uri="{BB962C8B-B14F-4D97-AF65-F5344CB8AC3E}">
        <p14:creationId xmlns:p14="http://schemas.microsoft.com/office/powerpoint/2010/main" val="92191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primary mapping project at the moment is using </a:t>
            </a:r>
            <a:r>
              <a:rPr lang="en-US" baseline="0" dirty="0" err="1" smtClean="0"/>
              <a:t>LibAnalytics</a:t>
            </a:r>
            <a:r>
              <a:rPr lang="en-US" baseline="0" dirty="0" smtClean="0"/>
              <a:t> data to map the current work I do with SPA students. What you see here is the structure COLA uses for mapping courses to program goal. In reality I would break this out by major, but I wanted an image small enough to project onto a slide. The columns start with 100 level courses and work their way up to courses typically taken by seniors. The rows articulate information literacy learning outcomes. At this point, the language is taken almost directly from the ACRL standards. Long term, I want to refine these standards for majors. Additionally, this will actually be broken out into majors instead of all of SPA in one glance. I can review my lesson plans for each course and determine which los were taught at which point.  The final first draft of this document will serve as a launching place for conversations with SPA faculty. </a:t>
            </a:r>
          </a:p>
          <a:p>
            <a:endParaRPr lang="en-US" baseline="0" dirty="0" smtClean="0"/>
          </a:p>
          <a:p>
            <a:r>
              <a:rPr lang="en-US" baseline="0" dirty="0" smtClean="0"/>
              <a:t>Some versions of this mapping include M for Mastery in addition to the introduce, reinforced, and Assessed,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23</a:t>
            </a:fld>
            <a:endParaRPr lang="en-US"/>
          </a:p>
        </p:txBody>
      </p:sp>
    </p:spTree>
    <p:extLst>
      <p:ext uri="{BB962C8B-B14F-4D97-AF65-F5344CB8AC3E}">
        <p14:creationId xmlns:p14="http://schemas.microsoft.com/office/powerpoint/2010/main" val="3020102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we’ve learned</a:t>
            </a:r>
            <a:r>
              <a:rPr lang="en-US" baseline="0" dirty="0" smtClean="0"/>
              <a:t> and what we haven’t: </a:t>
            </a:r>
          </a:p>
          <a:p>
            <a:endParaRPr lang="en-US" baseline="0" dirty="0" smtClean="0"/>
          </a:p>
          <a:p>
            <a:r>
              <a:rPr lang="en-US" baseline="0" dirty="0" smtClean="0"/>
              <a:t>First, mapping should be collaborative. This is MY interpretation of how the program goals for </a:t>
            </a:r>
          </a:p>
          <a:p>
            <a:r>
              <a:rPr lang="en-US" baseline="0" dirty="0" smtClean="0"/>
              <a:t>Based on my interpretation of the program goals, there are gaps in how those goals lead to achievement of institution wide learning outcomes. Strong in content knowledge. Touches on others. Completely absent: Cultural Competency, Ethics, and Personal Growth. Doesn’t necessarily indicate that these learning outcomes are absent, but to the extent that the program goals align with institutional goals, there appears to be some gaps. I believe that we can articulate and demonstrate how service learning builds in some of these missing areas. I also believe that we can articulate the information literacy is one of these areas. This is what I mean my curriculum mapping as tool for advocacy.  These aren’t punitive documents. They make clear where our skills can be best put to use in contributing to the overall goals of our institutions.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24</a:t>
            </a:fld>
            <a:endParaRPr lang="en-US"/>
          </a:p>
        </p:txBody>
      </p:sp>
    </p:spTree>
    <p:extLst>
      <p:ext uri="{BB962C8B-B14F-4D97-AF65-F5344CB8AC3E}">
        <p14:creationId xmlns:p14="http://schemas.microsoft.com/office/powerpoint/2010/main" val="359609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ask questions</a:t>
            </a:r>
            <a:r>
              <a:rPr lang="en-US" baseline="0" dirty="0" smtClean="0"/>
              <a:t> periodically and I want you to make note of the answers in writing as we go. I expect answers will vary, but how you respond will shape how you move forward with a curriculum mapping project at your institution, should this presentation inspire you to do so. I hope we have time to dig into some examples from the audience and work together to build a plan for some of you.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4</a:t>
            </a:fld>
            <a:endParaRPr lang="en-US"/>
          </a:p>
        </p:txBody>
      </p:sp>
    </p:spTree>
    <p:extLst>
      <p:ext uri="{BB962C8B-B14F-4D97-AF65-F5344CB8AC3E}">
        <p14:creationId xmlns:p14="http://schemas.microsoft.com/office/powerpoint/2010/main" val="68608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D00E3B-CF9B-4A47-8AA6-C58A667B4EA3}" type="slidenum">
              <a:rPr lang="en-US"/>
              <a:pPr/>
              <a:t>25</a:t>
            </a:fld>
            <a:endParaRPr lang="en-US"/>
          </a:p>
        </p:txBody>
      </p:sp>
      <p:sp>
        <p:nvSpPr>
          <p:cNvPr id="40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a:t>
            </a:r>
            <a:r>
              <a:rPr lang="en-US" baseline="0" dirty="0" smtClean="0"/>
              <a:t> learning outcome across the top was broken down into 5 component parts. The curriculum was reviewed by year to determine which components were taught when. The more components present, the darker the shading. Goal: move beyond a simple checklist and instead “produce a whole of the curriculum snapshot…in order to carry out a planned and systematic approach to any future curriculum development and improvements” (</a:t>
            </a:r>
            <a:r>
              <a:rPr lang="en-US" dirty="0" smtClean="0">
                <a:effectLst/>
              </a:rPr>
              <a:t>Watts, </a:t>
            </a:r>
            <a:r>
              <a:rPr lang="en-US" dirty="0" err="1" smtClean="0">
                <a:effectLst/>
              </a:rPr>
              <a:t>Lynelle</a:t>
            </a:r>
            <a:r>
              <a:rPr lang="en-US" dirty="0" smtClean="0">
                <a:effectLst/>
              </a:rPr>
              <a:t>, and David Hodgson. “Whole Curriculum Mapping of Assessment: Cartographies of Assessment and Learning.” </a:t>
            </a:r>
            <a:r>
              <a:rPr lang="en-US" i="1" dirty="0" smtClean="0">
                <a:effectLst/>
              </a:rPr>
              <a:t>Social Work Education</a:t>
            </a:r>
            <a:r>
              <a:rPr lang="en-US" dirty="0" smtClean="0">
                <a:effectLst/>
              </a:rPr>
              <a:t> 34, no. 6 (August 18, 2015): 682–99. doi:10.1080/02615479.2015.1048217.) p. 693. </a:t>
            </a:r>
          </a:p>
          <a:p>
            <a:endParaRPr lang="en-US" dirty="0"/>
          </a:p>
        </p:txBody>
      </p:sp>
    </p:spTree>
    <p:extLst>
      <p:ext uri="{BB962C8B-B14F-4D97-AF65-F5344CB8AC3E}">
        <p14:creationId xmlns:p14="http://schemas.microsoft.com/office/powerpoint/2010/main" val="163356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what we’ve looked at so far is pretty linear Talk to anyone who works</a:t>
            </a:r>
            <a:r>
              <a:rPr lang="en-US" baseline="0" dirty="0" smtClean="0"/>
              <a:t> with assessment and you’ll hear about “closing the loop” Assessment plans are only as valuable as the effect they have on future instruction Curriculum mapping is no different. Done well, a curriculum map will give you the tools to advocate for inclusion on information literacy instruction in service learning, help you rebalance your efforts to that students are gaining the most possible from information literacy instruction, or barring collaboration, your own daily work will be improved.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26</a:t>
            </a:fld>
            <a:endParaRPr lang="en-US"/>
          </a:p>
        </p:txBody>
      </p:sp>
    </p:spTree>
    <p:extLst>
      <p:ext uri="{BB962C8B-B14F-4D97-AF65-F5344CB8AC3E}">
        <p14:creationId xmlns:p14="http://schemas.microsoft.com/office/powerpoint/2010/main" val="2878909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a:t>
            </a:r>
            <a:r>
              <a:rPr lang="en-US" baseline="0" dirty="0" smtClean="0"/>
              <a:t> at early stages improves buy-in. Not always possible. Use map as entry point to collaborations. “Hey, Department Head, I’ve worked with several Mandatory Course 101 instructors, and I was hoping to improve the collaboration with the library. I’ve drawn up this map based on syllabuses for past sections of the course. Could we meet to take a look at it?”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27</a:t>
            </a:fld>
            <a:endParaRPr lang="en-US"/>
          </a:p>
        </p:txBody>
      </p:sp>
    </p:spTree>
    <p:extLst>
      <p:ext uri="{BB962C8B-B14F-4D97-AF65-F5344CB8AC3E}">
        <p14:creationId xmlns:p14="http://schemas.microsoft.com/office/powerpoint/2010/main" val="1312306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29</a:t>
            </a:fld>
            <a:endParaRPr lang="en-US"/>
          </a:p>
        </p:txBody>
      </p:sp>
    </p:spTree>
    <p:extLst>
      <p:ext uri="{BB962C8B-B14F-4D97-AF65-F5344CB8AC3E}">
        <p14:creationId xmlns:p14="http://schemas.microsoft.com/office/powerpoint/2010/main" val="68608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want to know what relationship information literacy has to service learning</a:t>
            </a:r>
            <a:r>
              <a:rPr lang="en-US" baseline="0" dirty="0" smtClean="0"/>
              <a:t> and where libraries and librarians can make those connections stronger, it helps to know what students are doing when they do service learning. Morton’s typologies were established in his 1995 article in the Michigan Journal of Community Service Learning. He actually used the word Charity to describe direct service, but I’ve changed it here to reflect 2016 rhetoric, as charity tends to strike the modern ear negatively. The research and follow up studies I’ve looked at delve into student preferences, finding that students prefer direct service and have the least interest in engaging on social change. Others look at the relationship between these types of service and the goal of improving civic engagement learning outcomes. This is good information, but what’s missing and what librarians can bring to the table is the potential to teach students skills for seeking out and engaging with information. When planning course integrated information literacy instruction or designing course specific </a:t>
            </a:r>
            <a:r>
              <a:rPr lang="en-US" baseline="0" dirty="0" err="1" smtClean="0"/>
              <a:t>LibGuides</a:t>
            </a:r>
            <a:r>
              <a:rPr lang="en-US" baseline="0" dirty="0" smtClean="0"/>
              <a:t>, librarians often look to the specifics of the assignment in order to improve outcomes for the course. Viewed in the opposite direction, emphasizing research and information literacy can elevate direct service or project work toward social change. In fact, an IFLA presentation in 2014 entitled “Information Literacy + Service Learning = Social Change” noted in a case study that “incorporating a research component to service learning does more than expose students to social action.” Add the research component pushes students to look at the larger environment. </a:t>
            </a:r>
            <a:r>
              <a:rPr lang="en-US" dirty="0" err="1" smtClean="0">
                <a:effectLst/>
              </a:rPr>
              <a:t>Gradis</a:t>
            </a:r>
            <a:r>
              <a:rPr lang="en-US" dirty="0" smtClean="0">
                <a:effectLst/>
              </a:rPr>
              <a:t>, Jennifer, and </a:t>
            </a:r>
            <a:r>
              <a:rPr lang="en-US" dirty="0" err="1" smtClean="0">
                <a:effectLst/>
              </a:rPr>
              <a:t>Tiffini</a:t>
            </a:r>
            <a:r>
              <a:rPr lang="en-US" dirty="0" smtClean="0">
                <a:effectLst/>
              </a:rPr>
              <a:t> Travis. “Information Literacy + Service Learning= Social Change.” Lyon, France, 2014. http://</a:t>
            </a:r>
            <a:r>
              <a:rPr lang="en-US" dirty="0" err="1" smtClean="0">
                <a:effectLst/>
              </a:rPr>
              <a:t>library.ifla.org</a:t>
            </a:r>
            <a:r>
              <a:rPr lang="en-US" dirty="0" smtClean="0">
                <a:effectLst/>
              </a:rPr>
              <a:t>/1058/.</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We’re making progress in establishing a symbiotic relationship between information literacy and service learning </a:t>
            </a:r>
            <a:r>
              <a:rPr lang="en-US" baseline="0" dirty="0" smtClean="0">
                <a:sym typeface="Wingdings"/>
              </a:rPr>
              <a:t> service can be a valuable vehicle for developing information literacy skills and putting information literacy skills into practice and enhance a service learning experience. </a:t>
            </a:r>
            <a:r>
              <a:rPr lang="en-US" baseline="0" dirty="0" smtClean="0"/>
              <a:t> </a:t>
            </a:r>
          </a:p>
          <a:p>
            <a:endParaRPr lang="en-US" baseline="0" dirty="0" smtClean="0"/>
          </a:p>
          <a:p>
            <a:endParaRPr lang="en-US" baseline="0" dirty="0" smtClean="0"/>
          </a:p>
          <a:p>
            <a:r>
              <a:rPr lang="en-US" baseline="0" dirty="0" smtClean="0"/>
              <a:t>Similarly, understanding how students are engaging in service learning may influence our approach to information literacy instruction. Curriculum mapping is one way to tease out this kind of information. So hold that thought…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5</a:t>
            </a:fld>
            <a:endParaRPr lang="en-US"/>
          </a:p>
        </p:txBody>
      </p:sp>
    </p:spTree>
    <p:extLst>
      <p:ext uri="{BB962C8B-B14F-4D97-AF65-F5344CB8AC3E}">
        <p14:creationId xmlns:p14="http://schemas.microsoft.com/office/powerpoint/2010/main" val="275577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quick look at how service learning is structured at AU… and where it isn’t. The center for community service and engagement provides valuable resources to professors looking to build service learning into their courses. Workshops and sample syllabus language helps courses get off the ground. Faculty can apply to have their course receive an office designation as “community based” in the course catalog. Faculty can also support students wishing to add a service component to their courses. CCSE sets the criteria for the credit. They also maintain a database of community partners so that faculty and students can find organizations with a history of working with AU service-learning programs.   </a:t>
            </a:r>
          </a:p>
          <a:p>
            <a:endParaRPr lang="en-US" baseline="0" dirty="0" smtClean="0"/>
          </a:p>
          <a:p>
            <a:r>
              <a:rPr lang="en-US" baseline="0" dirty="0" smtClean="0"/>
              <a:t>For curriculum mapping purposes, they offer a master list of CB courses for each semester, providing a shortcut for librarians looking to build relationship with service learning classes. If you’re looking to pull together the resources necessary for curriculum mapping, this is a great place to start. </a:t>
            </a:r>
          </a:p>
          <a:p>
            <a:endParaRPr lang="en-US" baseline="0" dirty="0" smtClean="0"/>
          </a:p>
          <a:p>
            <a:r>
              <a:rPr lang="en-US" baseline="0" dirty="0" smtClean="0"/>
              <a:t>Things get trickier when community based work isn’t necessarily formalized. Librarians often have connections across departments, which allows us to hear what our fellow educators are doing, but a comprehensive picture remains elusive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7</a:t>
            </a:fld>
            <a:endParaRPr lang="en-US"/>
          </a:p>
        </p:txBody>
      </p:sp>
    </p:spTree>
    <p:extLst>
      <p:ext uri="{BB962C8B-B14F-4D97-AF65-F5344CB8AC3E}">
        <p14:creationId xmlns:p14="http://schemas.microsoft.com/office/powerpoint/2010/main" val="310766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segue into the overlap</a:t>
            </a:r>
            <a:r>
              <a:rPr lang="en-US" baseline="0" dirty="0" smtClean="0"/>
              <a:t> between information literacy and service learning. </a:t>
            </a:r>
            <a:r>
              <a:rPr lang="en-US" dirty="0" smtClean="0"/>
              <a:t> I</a:t>
            </a:r>
            <a:r>
              <a:rPr lang="en-US" baseline="0" dirty="0" smtClean="0"/>
              <a:t> think it’s a given at this point that librarians see a connection between service learning and information literacy. As we move into the Information Literacy section of puzzle, I want to emphasize stakeholders, potential advocates, and the importance of learning outcomes, rather than definitions of IL. We know what information literacy is. We also see it’s significance in service learning. Do other educators see this link? This is the question driving my research at this point. </a:t>
            </a:r>
          </a:p>
          <a:p>
            <a:endParaRPr lang="en-US" baseline="0" dirty="0" smtClean="0"/>
          </a:p>
          <a:p>
            <a:r>
              <a:rPr lang="en-US" baseline="0" dirty="0" smtClean="0"/>
              <a:t>American University hosts an in-house conference on teaching and learning in January each year before the spring term starts. At this year’s conference, the Center for Community Engagement and Service presented on the service learning programs at AU to discuss the value of service learning for today’s students. The students themselves made it clear that the connection between service learning and information literacy is real. </a:t>
            </a:r>
          </a:p>
          <a:p>
            <a:endParaRPr lang="en-US" baseline="0" dirty="0" smtClean="0"/>
          </a:p>
          <a:p>
            <a:r>
              <a:rPr lang="en-US" baseline="0" dirty="0" smtClean="0"/>
              <a:t>The video of the presentation is available online, but we don’t have time to watch it together, so I’ll set the stage a little by telling you that the students presenting discussed their experience service at DC Doors, a non-profit that focuses of ending homelessness for the </a:t>
            </a:r>
            <a:r>
              <a:rPr lang="en-US" baseline="0" dirty="0" err="1" smtClean="0"/>
              <a:t>latino</a:t>
            </a:r>
            <a:r>
              <a:rPr lang="en-US" baseline="0" dirty="0" smtClean="0"/>
              <a:t> immigrant population. Service learning opportunities included hosting workshops for the center’s clients. Here’s what one student had to say: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8</a:t>
            </a:fld>
            <a:endParaRPr lang="en-US"/>
          </a:p>
        </p:txBody>
      </p:sp>
    </p:spTree>
    <p:extLst>
      <p:ext uri="{BB962C8B-B14F-4D97-AF65-F5344CB8AC3E}">
        <p14:creationId xmlns:p14="http://schemas.microsoft.com/office/powerpoint/2010/main" val="323290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&lt;quote on slide&gt;</a:t>
            </a:r>
          </a:p>
          <a:p>
            <a:endParaRPr lang="en-US" baseline="0" dirty="0" smtClean="0"/>
          </a:p>
          <a:p>
            <a:r>
              <a:rPr lang="en-US" baseline="0" dirty="0" smtClean="0"/>
              <a:t>So we see a very real attitude shift about engaging with information from what we may see at the reference desk. In a lecture based class, information literacy lessons can feel a little forced. I need peer-reviewed resources because my professor says so. The syllabus says I need 5 peer-reviewed articles and so that’s what the students look for whether they see the link between the type of resource and its suitability to their work or not. They’re checking a box. Students may be motivated by grades or see taking the class a clearing a hurdle to graduation. Service learning makes it clear to the student that engaging with information has consequences.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9</a:t>
            </a:fld>
            <a:endParaRPr lang="en-US"/>
          </a:p>
        </p:txBody>
      </p:sp>
    </p:spTree>
    <p:extLst>
      <p:ext uri="{BB962C8B-B14F-4D97-AF65-F5344CB8AC3E}">
        <p14:creationId xmlns:p14="http://schemas.microsoft.com/office/powerpoint/2010/main" val="41291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voices are great in establishing the importance of information literacy as a learning outcome</a:t>
            </a:r>
            <a:r>
              <a:rPr lang="en-US" baseline="0" dirty="0" smtClean="0"/>
              <a:t> for service learning, but we don’t always have them at the ready. </a:t>
            </a:r>
          </a:p>
          <a:p>
            <a:endParaRPr lang="en-US" dirty="0" smtClean="0"/>
          </a:p>
          <a:p>
            <a:r>
              <a:rPr lang="en-US" dirty="0" smtClean="0"/>
              <a:t>To</a:t>
            </a:r>
            <a:r>
              <a:rPr lang="en-US" baseline="0" dirty="0" smtClean="0"/>
              <a:t> establish information literacy as a learning outcome, we can look to existing stakeholders. </a:t>
            </a:r>
            <a:r>
              <a:rPr lang="en-US" dirty="0" smtClean="0"/>
              <a:t>Expectations of information literacy as a learning outcome abound. Each institution will need to shape its definition, but it’s helpful in getting the</a:t>
            </a:r>
            <a:r>
              <a:rPr lang="en-US" baseline="0" dirty="0" smtClean="0"/>
              <a:t> conversation going to point out these groups. This allows us to transition to the overlap between info lit and curriculum mapping. Once we identify with some specificity what it is we want students to know, we can map those concepts to the places in the curriculum where they’re being taught (or not, as the case may be). We can pull those learning outcomes from the work of ACRL, and we should. </a:t>
            </a:r>
            <a:r>
              <a:rPr lang="en-US" i="1" baseline="0" dirty="0" smtClean="0"/>
              <a:t>AND</a:t>
            </a:r>
            <a:r>
              <a:rPr lang="en-US" baseline="0" dirty="0" smtClean="0"/>
              <a:t> we can look to accreditation bodies, internal program goals, shared governance bodies within our own institutions, and others to articulate learning outcomes that resonate with educators beyond the library.  </a:t>
            </a:r>
          </a:p>
          <a:p>
            <a:endParaRPr lang="en-US" baseline="0" dirty="0"/>
          </a:p>
        </p:txBody>
      </p:sp>
      <p:sp>
        <p:nvSpPr>
          <p:cNvPr id="4" name="Slide Number Placeholder 3"/>
          <p:cNvSpPr>
            <a:spLocks noGrp="1"/>
          </p:cNvSpPr>
          <p:nvPr>
            <p:ph type="sldNum" sz="quarter" idx="10"/>
          </p:nvPr>
        </p:nvSpPr>
        <p:spPr/>
        <p:txBody>
          <a:bodyPr/>
          <a:lstStyle/>
          <a:p>
            <a:fld id="{3ACEE7A7-AF3C-451F-917B-C6B39DC25163}" type="slidenum">
              <a:rPr lang="en-US" smtClean="0"/>
              <a:t>10</a:t>
            </a:fld>
            <a:endParaRPr lang="en-US"/>
          </a:p>
        </p:txBody>
      </p:sp>
    </p:spTree>
    <p:extLst>
      <p:ext uri="{BB962C8B-B14F-4D97-AF65-F5344CB8AC3E}">
        <p14:creationId xmlns:p14="http://schemas.microsoft.com/office/powerpoint/2010/main" val="995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combined the learning outcomes on Information Literacy from ACRL, AAC&amp;U, and AU into a work cloud. Word clouds are not the most sophisticated of information visualization tools, but it is fun to see what jumps out. I particularly like the way “communities” and “ethics” jump out at the bottom – words with strong ties to service learning. And we can keep going: “applied” “world” “performance” – many of these words tie to the idea that all of this information and knowledge can and should live outside the classroom, and information literacy should be a part of that.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11</a:t>
            </a:fld>
            <a:endParaRPr lang="en-US"/>
          </a:p>
        </p:txBody>
      </p:sp>
    </p:spTree>
    <p:extLst>
      <p:ext uri="{BB962C8B-B14F-4D97-AF65-F5344CB8AC3E}">
        <p14:creationId xmlns:p14="http://schemas.microsoft.com/office/powerpoint/2010/main" val="380871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talking</a:t>
            </a:r>
            <a:r>
              <a:rPr lang="en-US" baseline="0" dirty="0" smtClean="0"/>
              <a:t> about information literacy as a learning outcome, and as we make our way towards curriculum mapping, the phrase “learning outcomes” will play a central role. So why do we care about learning outcomes? </a:t>
            </a:r>
            <a:endParaRPr lang="en-US" dirty="0" smtClean="0"/>
          </a:p>
          <a:p>
            <a:r>
              <a:rPr lang="en-US" baseline="0" dirty="0" smtClean="0"/>
              <a:t>Learning outcomes tell us what knowledge a student will incorporate into their lives based on the experience of taking a class, earning a specific degree, or attending an institution. LEAP or  “Liberal Education and America’s Promise” is an AAC&amp;U initiative launched in 2005 to champion the importance of liberal education in the 21</a:t>
            </a:r>
            <a:r>
              <a:rPr lang="en-US" baseline="30000" dirty="0" smtClean="0"/>
              <a:t>st</a:t>
            </a:r>
            <a:r>
              <a:rPr lang="en-US" baseline="0" dirty="0" smtClean="0"/>
              <a:t> century. They argue, and they’re not alone, that learning outcomes guide programs. Learning Outcomes encourage educators to think beyond just the content of their course in order to secure that content knowledge in a bigger picture. LO’s communicate to stake holders why a class, program, or institution’s degree matters.  </a:t>
            </a:r>
          </a:p>
          <a:p>
            <a:endParaRPr lang="en-US" baseline="0" dirty="0" smtClean="0"/>
          </a:p>
          <a:p>
            <a:r>
              <a:rPr lang="en-US" baseline="0" dirty="0" smtClean="0"/>
              <a:t>Notably for our purposes, AAC&amp;U also marks information literacy as an essential learning outcome, listing it among their “Intellectual and Practical Skills” that should be “practiced extensively, across the curriculum, in the context of progressively more challenging problems, projects, and standards for performance.”  </a:t>
            </a:r>
          </a:p>
          <a:p>
            <a:endParaRPr lang="en-US" baseline="0" dirty="0" smtClean="0"/>
          </a:p>
          <a:p>
            <a:r>
              <a:rPr lang="en-US" baseline="0" dirty="0" smtClean="0"/>
              <a:t>The answer to why learning outcomes is in many ways the answer to why liberal arts education at all. Learning outcomes tell us where we’re going and why. Curriculum mapping show us how we get there. </a:t>
            </a:r>
            <a:endParaRPr lang="en-US" dirty="0"/>
          </a:p>
        </p:txBody>
      </p:sp>
      <p:sp>
        <p:nvSpPr>
          <p:cNvPr id="4" name="Slide Number Placeholder 3"/>
          <p:cNvSpPr>
            <a:spLocks noGrp="1"/>
          </p:cNvSpPr>
          <p:nvPr>
            <p:ph type="sldNum" sz="quarter" idx="10"/>
          </p:nvPr>
        </p:nvSpPr>
        <p:spPr/>
        <p:txBody>
          <a:bodyPr/>
          <a:lstStyle/>
          <a:p>
            <a:fld id="{3ACEE7A7-AF3C-451F-917B-C6B39DC25163}" type="slidenum">
              <a:rPr lang="en-US" smtClean="0"/>
              <a:t>12</a:t>
            </a:fld>
            <a:endParaRPr lang="en-US"/>
          </a:p>
        </p:txBody>
      </p:sp>
    </p:spTree>
    <p:extLst>
      <p:ext uri="{BB962C8B-B14F-4D97-AF65-F5344CB8AC3E}">
        <p14:creationId xmlns:p14="http://schemas.microsoft.com/office/powerpoint/2010/main" val="374320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A4D8A92-1795-4DD0-BE5A-4B25C0F9AE4F}"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63ED1-3F37-44EF-B2B8-F2C9EB877A47}"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D8A92-1795-4DD0-BE5A-4B25C0F9AE4F}"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63ED1-3F37-44EF-B2B8-F2C9EB877A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D8A92-1795-4DD0-BE5A-4B25C0F9AE4F}"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63ED1-3F37-44EF-B2B8-F2C9EB877A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0532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D8A92-1795-4DD0-BE5A-4B25C0F9AE4F}"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63ED1-3F37-44EF-B2B8-F2C9EB877A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A4D8A92-1795-4DD0-BE5A-4B25C0F9AE4F}" type="datetimeFigureOut">
              <a:rPr lang="en-US" smtClean="0"/>
              <a:t>4/12/2016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B063ED1-3F37-44EF-B2B8-F2C9EB877A4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D8A92-1795-4DD0-BE5A-4B25C0F9AE4F}"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63ED1-3F37-44EF-B2B8-F2C9EB877A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D8A92-1795-4DD0-BE5A-4B25C0F9AE4F}"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63ED1-3F37-44EF-B2B8-F2C9EB877A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D8A92-1795-4DD0-BE5A-4B25C0F9AE4F}"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63ED1-3F37-44EF-B2B8-F2C9EB877A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D8A92-1795-4DD0-BE5A-4B25C0F9AE4F}"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63ED1-3F37-44EF-B2B8-F2C9EB877A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4D8A92-1795-4DD0-BE5A-4B25C0F9AE4F}"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63ED1-3F37-44EF-B2B8-F2C9EB877A47}"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A4D8A92-1795-4DD0-BE5A-4B25C0F9AE4F}"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63ED1-3F37-44EF-B2B8-F2C9EB877A47}"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A4D8A92-1795-4DD0-BE5A-4B25C0F9AE4F}" type="datetimeFigureOut">
              <a:rPr lang="en-US" smtClean="0"/>
              <a:t>4/12/2016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B063ED1-3F37-44EF-B2B8-F2C9EB877A4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space.american.edu/ctrl/news-events/afc-2016-video/#4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4648200" cy="2554545"/>
          </a:xfrm>
          <a:prstGeom prst="rect">
            <a:avLst/>
          </a:prstGeom>
          <a:noFill/>
        </p:spPr>
        <p:txBody>
          <a:bodyPr wrap="square" rtlCol="0">
            <a:spAutoFit/>
          </a:bodyPr>
          <a:lstStyle/>
          <a:p>
            <a:r>
              <a:rPr lang="en-US" sz="3200" dirty="0" smtClean="0"/>
              <a:t>On the Road to Information Literacy: Using Curriculum Maps to Build Connections Between Service and Learning Outcomes </a:t>
            </a:r>
            <a:endParaRPr lang="en-US" sz="3200" dirty="0"/>
          </a:p>
        </p:txBody>
      </p:sp>
      <p:pic>
        <p:nvPicPr>
          <p:cNvPr id="3" name="Picture 2" descr="Curriculum Map.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04800"/>
            <a:ext cx="4251827" cy="3048000"/>
          </a:xfrm>
          <a:prstGeom prst="rect">
            <a:avLst/>
          </a:prstGeom>
        </p:spPr>
      </p:pic>
    </p:spTree>
    <p:extLst>
      <p:ext uri="{BB962C8B-B14F-4D97-AF65-F5344CB8AC3E}">
        <p14:creationId xmlns:p14="http://schemas.microsoft.com/office/powerpoint/2010/main" val="415413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Literacy as a Learning Outcome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1721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62200" y="3447682"/>
            <a:ext cx="1560042" cy="830997"/>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rPr>
              <a:t>Information</a:t>
            </a:r>
          </a:p>
          <a:p>
            <a:r>
              <a:rPr lang="en-US" sz="2400" dirty="0" smtClean="0">
                <a:effectLst>
                  <a:outerShdw blurRad="38100" dist="38100" dir="2700000" algn="tl">
                    <a:srgbClr val="000000">
                      <a:alpha val="43137"/>
                    </a:srgbClr>
                  </a:outerShdw>
                </a:effectLst>
              </a:rPr>
              <a:t> Literacy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895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C:\Users\oivey\Downloads\Cloud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39345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185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Learning Outcomes? 	</a:t>
            </a:r>
            <a:endParaRPr lang="en-US" dirty="0"/>
          </a:p>
        </p:txBody>
      </p:sp>
      <p:sp>
        <p:nvSpPr>
          <p:cNvPr id="3" name="Content Placeholder 2"/>
          <p:cNvSpPr>
            <a:spLocks noGrp="1"/>
          </p:cNvSpPr>
          <p:nvPr>
            <p:ph idx="1"/>
          </p:nvPr>
        </p:nvSpPr>
        <p:spPr/>
        <p:txBody>
          <a:bodyPr>
            <a:normAutofit/>
          </a:bodyPr>
          <a:lstStyle/>
          <a:p>
            <a:r>
              <a:rPr lang="en-US" dirty="0" smtClean="0"/>
              <a:t>LEAP / AAC&amp;U</a:t>
            </a:r>
          </a:p>
          <a:p>
            <a:pPr lvl="1"/>
            <a:r>
              <a:rPr lang="en-US" dirty="0" smtClean="0"/>
              <a:t>LOs guide programs to empower and equip students to deal with complexity, diversity, and change. </a:t>
            </a:r>
          </a:p>
          <a:p>
            <a:r>
              <a:rPr lang="en-US" dirty="0" smtClean="0"/>
              <a:t>Essential Learning Outcomes </a:t>
            </a:r>
            <a:endParaRPr lang="en-US" dirty="0"/>
          </a:p>
        </p:txBody>
      </p:sp>
    </p:spTree>
    <p:extLst>
      <p:ext uri="{BB962C8B-B14F-4D97-AF65-F5344CB8AC3E}">
        <p14:creationId xmlns:p14="http://schemas.microsoft.com/office/powerpoint/2010/main" val="3434028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667000" y="457200"/>
            <a:ext cx="3970495" cy="6123983"/>
          </a:xfrm>
          <a:prstGeom prst="rect">
            <a:avLst/>
          </a:prstGeom>
        </p:spPr>
      </p:pic>
    </p:spTree>
    <p:extLst>
      <p:ext uri="{BB962C8B-B14F-4D97-AF65-F5344CB8AC3E}">
        <p14:creationId xmlns:p14="http://schemas.microsoft.com/office/powerpoint/2010/main" val="322965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Assess LOs? </a:t>
            </a:r>
            <a:endParaRPr lang="en-US" dirty="0"/>
          </a:p>
        </p:txBody>
      </p:sp>
      <p:sp>
        <p:nvSpPr>
          <p:cNvPr id="3" name="Content Placeholder 2"/>
          <p:cNvSpPr>
            <a:spLocks noGrp="1"/>
          </p:cNvSpPr>
          <p:nvPr>
            <p:ph idx="1"/>
          </p:nvPr>
        </p:nvSpPr>
        <p:spPr/>
        <p:txBody>
          <a:bodyPr/>
          <a:lstStyle/>
          <a:p>
            <a:r>
              <a:rPr lang="en-US" dirty="0" smtClean="0"/>
              <a:t>Groups with a vested interest in the outcome of student learning:</a:t>
            </a:r>
          </a:p>
          <a:p>
            <a:pPr lvl="1"/>
            <a:r>
              <a:rPr lang="en-US" dirty="0" smtClean="0"/>
              <a:t>Government agencies (especially for public institutions)</a:t>
            </a:r>
          </a:p>
          <a:p>
            <a:pPr lvl="1"/>
            <a:r>
              <a:rPr lang="en-US" dirty="0" smtClean="0"/>
              <a:t>Accreditation Bodies </a:t>
            </a:r>
          </a:p>
          <a:p>
            <a:pPr lvl="1"/>
            <a:r>
              <a:rPr lang="en-US" dirty="0" smtClean="0"/>
              <a:t>Employers </a:t>
            </a:r>
          </a:p>
          <a:p>
            <a:pPr lvl="1"/>
            <a:r>
              <a:rPr lang="en-US" dirty="0" smtClean="0"/>
              <a:t>Prospective and Current Students (and their families!) </a:t>
            </a:r>
          </a:p>
          <a:p>
            <a:pPr lvl="1"/>
            <a:r>
              <a:rPr lang="en-US" dirty="0" smtClean="0"/>
              <a:t>And…</a:t>
            </a:r>
            <a:endParaRPr lang="en-US" dirty="0"/>
          </a:p>
        </p:txBody>
      </p:sp>
    </p:spTree>
    <p:extLst>
      <p:ext uri="{BB962C8B-B14F-4D97-AF65-F5344CB8AC3E}">
        <p14:creationId xmlns:p14="http://schemas.microsoft.com/office/powerpoint/2010/main" val="209700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Assess LOs… for Service Learning	</a:t>
            </a:r>
            <a:endParaRPr lang="en-US" dirty="0"/>
          </a:p>
        </p:txBody>
      </p:sp>
      <p:sp>
        <p:nvSpPr>
          <p:cNvPr id="3" name="Content Placeholder 2"/>
          <p:cNvSpPr>
            <a:spLocks noGrp="1"/>
          </p:cNvSpPr>
          <p:nvPr>
            <p:ph idx="1"/>
          </p:nvPr>
        </p:nvSpPr>
        <p:spPr/>
        <p:txBody>
          <a:bodyPr/>
          <a:lstStyle/>
          <a:p>
            <a:r>
              <a:rPr lang="en-US" dirty="0" smtClean="0"/>
              <a:t>Service Learning introduces new stakeholders:</a:t>
            </a:r>
          </a:p>
          <a:p>
            <a:pPr lvl="1"/>
            <a:r>
              <a:rPr lang="en-US" dirty="0" smtClean="0"/>
              <a:t>Community Partners </a:t>
            </a:r>
          </a:p>
          <a:p>
            <a:pPr lvl="1"/>
            <a:r>
              <a:rPr lang="en-US" dirty="0" smtClean="0"/>
              <a:t>Clients of Community Partners </a:t>
            </a:r>
          </a:p>
          <a:p>
            <a:endParaRPr lang="en-US" dirty="0"/>
          </a:p>
          <a:p>
            <a:endParaRPr lang="en-US" dirty="0"/>
          </a:p>
        </p:txBody>
      </p:sp>
    </p:spTree>
    <p:extLst>
      <p:ext uri="{BB962C8B-B14F-4D97-AF65-F5344CB8AC3E}">
        <p14:creationId xmlns:p14="http://schemas.microsoft.com/office/powerpoint/2010/main" val="1399683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the Audience</a:t>
            </a:r>
            <a:endParaRPr lang="en-US" dirty="0"/>
          </a:p>
        </p:txBody>
      </p:sp>
      <p:sp>
        <p:nvSpPr>
          <p:cNvPr id="3" name="Content Placeholder 2"/>
          <p:cNvSpPr>
            <a:spLocks noGrp="1"/>
          </p:cNvSpPr>
          <p:nvPr>
            <p:ph idx="1"/>
          </p:nvPr>
        </p:nvSpPr>
        <p:spPr/>
        <p:txBody>
          <a:bodyPr/>
          <a:lstStyle/>
          <a:p>
            <a:r>
              <a:rPr lang="en-US" dirty="0" smtClean="0"/>
              <a:t>Does your institution list Information Literacy as a learning outcome for its students? </a:t>
            </a:r>
          </a:p>
          <a:p>
            <a:pPr lvl="1"/>
            <a:r>
              <a:rPr lang="en-US" dirty="0" smtClean="0"/>
              <a:t>At the institution level?</a:t>
            </a:r>
          </a:p>
          <a:p>
            <a:pPr lvl="1"/>
            <a:r>
              <a:rPr lang="en-US" dirty="0" smtClean="0"/>
              <a:t>At </a:t>
            </a:r>
            <a:r>
              <a:rPr lang="en-US" dirty="0"/>
              <a:t>the </a:t>
            </a:r>
            <a:r>
              <a:rPr lang="en-US" dirty="0" smtClean="0"/>
              <a:t>program (degree/major) </a:t>
            </a:r>
            <a:r>
              <a:rPr lang="en-US" dirty="0"/>
              <a:t>level?</a:t>
            </a:r>
          </a:p>
          <a:p>
            <a:pPr lvl="1"/>
            <a:r>
              <a:rPr lang="en-US" dirty="0"/>
              <a:t>Course level? </a:t>
            </a:r>
            <a:endParaRPr lang="en-US" dirty="0" smtClean="0"/>
          </a:p>
          <a:p>
            <a:r>
              <a:rPr lang="en-US" dirty="0" smtClean="0"/>
              <a:t>Who provides the definition? </a:t>
            </a:r>
          </a:p>
          <a:p>
            <a:pPr lvl="1"/>
            <a:r>
              <a:rPr lang="en-US" dirty="0" smtClean="0"/>
              <a:t>Librarians?</a:t>
            </a:r>
          </a:p>
          <a:p>
            <a:pPr lvl="1"/>
            <a:r>
              <a:rPr lang="en-US" dirty="0" smtClean="0"/>
              <a:t>Individual instructors? </a:t>
            </a:r>
          </a:p>
          <a:p>
            <a:pPr lvl="1"/>
            <a:r>
              <a:rPr lang="en-US" dirty="0" smtClean="0"/>
              <a:t>Accreditation bodies? </a:t>
            </a:r>
          </a:p>
          <a:p>
            <a:pPr lvl="1"/>
            <a:r>
              <a:rPr lang="en-US" dirty="0" smtClean="0"/>
              <a:t>Collaborative process? </a:t>
            </a:r>
          </a:p>
          <a:p>
            <a:pPr lvl="1"/>
            <a:endParaRPr lang="en-US" dirty="0" smtClean="0"/>
          </a:p>
          <a:p>
            <a:pPr marL="365760" lvl="1" indent="0">
              <a:buNone/>
            </a:pPr>
            <a:endParaRPr lang="en-US" dirty="0"/>
          </a:p>
        </p:txBody>
      </p:sp>
    </p:spTree>
    <p:extLst>
      <p:ext uri="{BB962C8B-B14F-4D97-AF65-F5344CB8AC3E}">
        <p14:creationId xmlns:p14="http://schemas.microsoft.com/office/powerpoint/2010/main" val="37246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Literacy at AU</a:t>
            </a:r>
            <a:endParaRPr lang="en-US" dirty="0"/>
          </a:p>
        </p:txBody>
      </p:sp>
      <p:sp>
        <p:nvSpPr>
          <p:cNvPr id="3" name="Content Placeholder 2"/>
          <p:cNvSpPr>
            <a:spLocks noGrp="1"/>
          </p:cNvSpPr>
          <p:nvPr>
            <p:ph idx="1"/>
          </p:nvPr>
        </p:nvSpPr>
        <p:spPr/>
        <p:txBody>
          <a:bodyPr/>
          <a:lstStyle/>
          <a:p>
            <a:r>
              <a:rPr lang="en-US" dirty="0" smtClean="0"/>
              <a:t>INFORMATION LITERACY: Graduates will identify their information needs, and search, select, retrieve, and evaluate relevant information from an array of sources. They will recognize reputable and accurate information and </a:t>
            </a:r>
            <a:r>
              <a:rPr lang="en-US" dirty="0" err="1" smtClean="0"/>
              <a:t>synthesze</a:t>
            </a:r>
            <a:r>
              <a:rPr lang="en-US" dirty="0" smtClean="0"/>
              <a:t> materials from varied sources. </a:t>
            </a:r>
          </a:p>
          <a:p>
            <a:endParaRPr lang="en-US" dirty="0"/>
          </a:p>
          <a:p>
            <a:r>
              <a:rPr lang="en-US" dirty="0" smtClean="0"/>
              <a:t>COLA’s assessment plan for institution wide learning outcomes is very much a work in progress, but curriculum mapping is a planned piece. </a:t>
            </a:r>
            <a:endParaRPr lang="en-US" dirty="0"/>
          </a:p>
        </p:txBody>
      </p:sp>
    </p:spTree>
    <p:extLst>
      <p:ext uri="{BB962C8B-B14F-4D97-AF65-F5344CB8AC3E}">
        <p14:creationId xmlns:p14="http://schemas.microsoft.com/office/powerpoint/2010/main" val="1953203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curriculum mapping	</a:t>
            </a:r>
            <a:endParaRPr lang="en-US" dirty="0"/>
          </a:p>
        </p:txBody>
      </p:sp>
      <p:sp>
        <p:nvSpPr>
          <p:cNvPr id="3" name="Content Placeholder 2"/>
          <p:cNvSpPr>
            <a:spLocks noGrp="1"/>
          </p:cNvSpPr>
          <p:nvPr>
            <p:ph idx="1"/>
          </p:nvPr>
        </p:nvSpPr>
        <p:spPr/>
        <p:txBody>
          <a:bodyPr/>
          <a:lstStyle/>
          <a:p>
            <a:r>
              <a:rPr lang="en-US" dirty="0" smtClean="0"/>
              <a:t>Identifies strengths and weaknesses in the curriculum. </a:t>
            </a:r>
          </a:p>
          <a:p>
            <a:r>
              <a:rPr lang="en-US" dirty="0" smtClean="0"/>
              <a:t>Where are we teaching the skills we say we want students to have? Where aren’t we? </a:t>
            </a:r>
            <a:endParaRPr lang="en-US" dirty="0"/>
          </a:p>
          <a:p>
            <a:r>
              <a:rPr lang="en-US" dirty="0" smtClean="0"/>
              <a:t>Increase collaboration and collegiality </a:t>
            </a:r>
          </a:p>
        </p:txBody>
      </p:sp>
    </p:spTree>
    <p:extLst>
      <p:ext uri="{BB962C8B-B14F-4D97-AF65-F5344CB8AC3E}">
        <p14:creationId xmlns:p14="http://schemas.microsoft.com/office/powerpoint/2010/main" val="297170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Maps – Many shapes and sizes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56348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52600" y="3352800"/>
            <a:ext cx="1752600" cy="954107"/>
          </a:xfrm>
          <a:prstGeom prst="rect">
            <a:avLst/>
          </a:prstGeom>
          <a:noFill/>
        </p:spPr>
        <p:txBody>
          <a:bodyPr wrap="square" rtlCol="0">
            <a:spAutoFit/>
          </a:bodyPr>
          <a:lstStyle/>
          <a:p>
            <a:pPr algn="ctr"/>
            <a:r>
              <a:rPr lang="en-US" sz="2800" dirty="0" smtClean="0"/>
              <a:t>Curriculum Map</a:t>
            </a:r>
            <a:endParaRPr lang="en-US" sz="2800" dirty="0"/>
          </a:p>
        </p:txBody>
      </p:sp>
      <p:cxnSp>
        <p:nvCxnSpPr>
          <p:cNvPr id="6" name="Straight Arrow Connector 5"/>
          <p:cNvCxnSpPr/>
          <p:nvPr/>
        </p:nvCxnSpPr>
        <p:spPr>
          <a:xfrm>
            <a:off x="4724400" y="2819400"/>
            <a:ext cx="76200" cy="38100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800600" y="4495800"/>
            <a:ext cx="228600" cy="45720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962400" y="2895600"/>
            <a:ext cx="228600" cy="2057400"/>
          </a:xfrm>
          <a:prstGeom prst="straightConnector1">
            <a:avLst/>
          </a:prstGeom>
          <a:ln>
            <a:solidFill>
              <a:schemeClr val="tx2">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8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Agenda</a:t>
            </a:r>
            <a:endParaRPr lang="en-US" dirty="0"/>
          </a:p>
        </p:txBody>
      </p:sp>
      <p:sp>
        <p:nvSpPr>
          <p:cNvPr id="3" name="Content Placeholder 2"/>
          <p:cNvSpPr>
            <a:spLocks noGrp="1"/>
          </p:cNvSpPr>
          <p:nvPr>
            <p:ph idx="1"/>
          </p:nvPr>
        </p:nvSpPr>
        <p:spPr>
          <a:xfrm>
            <a:off x="152400" y="1143000"/>
            <a:ext cx="5638800" cy="3733800"/>
          </a:xfrm>
        </p:spPr>
        <p:txBody>
          <a:bodyPr/>
          <a:lstStyle/>
          <a:p>
            <a:r>
              <a:rPr lang="en-US" dirty="0" smtClean="0"/>
              <a:t>Intersecting pieces: Service Learning, Information Literacy, Curriculum Mapping</a:t>
            </a:r>
          </a:p>
          <a:p>
            <a:pPr lvl="1"/>
            <a:r>
              <a:rPr lang="en-US" dirty="0" smtClean="0"/>
              <a:t>Take apart the pieces and put them back together</a:t>
            </a:r>
          </a:p>
          <a:p>
            <a:pPr lvl="1"/>
            <a:r>
              <a:rPr lang="en-US" dirty="0" smtClean="0"/>
              <a:t>Emphasis on Curriculum Mapping</a:t>
            </a:r>
          </a:p>
          <a:p>
            <a:r>
              <a:rPr lang="en-US" dirty="0" smtClean="0"/>
              <a:t>American University as Case Study </a:t>
            </a:r>
          </a:p>
          <a:p>
            <a:r>
              <a:rPr lang="en-US" dirty="0" smtClean="0"/>
              <a:t>Your mileage may vary </a:t>
            </a:r>
          </a:p>
          <a:p>
            <a:pPr marL="13716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385192151"/>
              </p:ext>
            </p:extLst>
          </p:nvPr>
        </p:nvGraphicFramePr>
        <p:xfrm>
          <a:off x="3733800" y="2209800"/>
          <a:ext cx="5257800" cy="4360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137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the Audience 	</a:t>
            </a:r>
            <a:endParaRPr lang="en-US" dirty="0"/>
          </a:p>
        </p:txBody>
      </p:sp>
      <p:sp>
        <p:nvSpPr>
          <p:cNvPr id="3" name="Content Placeholder 2"/>
          <p:cNvSpPr>
            <a:spLocks noGrp="1"/>
          </p:cNvSpPr>
          <p:nvPr>
            <p:ph idx="1"/>
          </p:nvPr>
        </p:nvSpPr>
        <p:spPr/>
        <p:txBody>
          <a:bodyPr/>
          <a:lstStyle/>
          <a:p>
            <a:r>
              <a:rPr lang="en-US" dirty="0" smtClean="0"/>
              <a:t>Do you track which courses you work with as a librarian? </a:t>
            </a:r>
          </a:p>
          <a:p>
            <a:r>
              <a:rPr lang="en-US" dirty="0"/>
              <a:t>Do you have learning outcomes for these classes? </a:t>
            </a:r>
          </a:p>
          <a:p>
            <a:pPr lvl="1"/>
            <a:r>
              <a:rPr lang="en-US" dirty="0"/>
              <a:t>Who writes the LOs? (you, the professor for the course, collaboration, standardized LOs written by the library?) </a:t>
            </a:r>
            <a:endParaRPr lang="en-US" dirty="0" smtClean="0"/>
          </a:p>
          <a:p>
            <a:r>
              <a:rPr lang="en-US" dirty="0" smtClean="0"/>
              <a:t>Have you connected the work you do with an individual course with the larger goals of the major? The institution? </a:t>
            </a:r>
          </a:p>
          <a:p>
            <a:pPr marL="365760" lvl="1" indent="0">
              <a:buNone/>
            </a:pPr>
            <a:endParaRPr lang="en-US" dirty="0" smtClean="0"/>
          </a:p>
          <a:p>
            <a:pPr marL="365760" lvl="1" indent="0">
              <a:buNone/>
            </a:pPr>
            <a:endParaRPr lang="en-US" dirty="0"/>
          </a:p>
        </p:txBody>
      </p:sp>
    </p:spTree>
    <p:extLst>
      <p:ext uri="{BB962C8B-B14F-4D97-AF65-F5344CB8AC3E}">
        <p14:creationId xmlns:p14="http://schemas.microsoft.com/office/powerpoint/2010/main" val="2254970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Nested Information Literacy LOs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2227548"/>
              </p:ext>
            </p:extLst>
          </p:nvPr>
        </p:nvGraphicFramePr>
        <p:xfrm>
          <a:off x="4572000" y="1066800"/>
          <a:ext cx="4114800" cy="5243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1447800"/>
            <a:ext cx="3886200" cy="5078314"/>
          </a:xfrm>
          <a:prstGeom prst="rect">
            <a:avLst/>
          </a:prstGeom>
          <a:noFill/>
        </p:spPr>
        <p:txBody>
          <a:bodyPr wrap="square" rtlCol="0">
            <a:spAutoFit/>
          </a:bodyPr>
          <a:lstStyle/>
          <a:p>
            <a:pPr marL="285750" indent="-285750">
              <a:buFont typeface="Arial"/>
              <a:buChar char="•"/>
            </a:pPr>
            <a:r>
              <a:rPr lang="en-US" dirty="0" smtClean="0"/>
              <a:t>Information Literacy: Graduates </a:t>
            </a:r>
            <a:r>
              <a:rPr lang="en-US" dirty="0"/>
              <a:t>will identify their information needs and search, select, retrieve, and evaluate relevant information from an array of sources. They will recognize reputable and accurate information and synthesize materials from varied sources</a:t>
            </a:r>
          </a:p>
          <a:p>
            <a:endParaRPr lang="en-US" dirty="0" smtClean="0"/>
          </a:p>
          <a:p>
            <a:pPr marL="285750" indent="-285750">
              <a:buFont typeface="Arial"/>
              <a:buChar char="•"/>
            </a:pPr>
            <a:r>
              <a:rPr lang="en-US" dirty="0"/>
              <a:t>Demonstrate competence in analyzing, interpreting and evaluating political science research</a:t>
            </a:r>
          </a:p>
          <a:p>
            <a:endParaRPr lang="en-US" dirty="0" smtClean="0"/>
          </a:p>
          <a:p>
            <a:pPr marL="285750" indent="-285750">
              <a:buFont typeface="Arial"/>
              <a:buChar char="•"/>
            </a:pPr>
            <a:endParaRPr lang="en-US" dirty="0" smtClean="0"/>
          </a:p>
          <a:p>
            <a:pPr marL="285750" indent="-285750">
              <a:buFont typeface="Arial"/>
              <a:buChar char="•"/>
            </a:pPr>
            <a:r>
              <a:rPr lang="en-US" dirty="0" smtClean="0"/>
              <a:t>Define an original research project…</a:t>
            </a:r>
          </a:p>
          <a:p>
            <a:pPr marL="285750" indent="-285750">
              <a:buFont typeface="Arial"/>
              <a:buChar char="•"/>
            </a:pPr>
            <a:r>
              <a:rPr lang="en-US" dirty="0" smtClean="0"/>
              <a:t>Produce a lit review…</a:t>
            </a:r>
          </a:p>
          <a:p>
            <a:pPr marL="285750" indent="-285750">
              <a:buFont typeface="Arial"/>
              <a:buChar char="•"/>
            </a:pPr>
            <a:r>
              <a:rPr lang="en-US" dirty="0" smtClean="0"/>
              <a:t>Present research…</a:t>
            </a:r>
            <a:endParaRPr lang="en-US" dirty="0"/>
          </a:p>
          <a:p>
            <a:pPr marL="285750" indent="-285750">
              <a:buFont typeface="Arial"/>
              <a:buChar char="•"/>
            </a:pPr>
            <a:endParaRPr lang="en-US" dirty="0"/>
          </a:p>
        </p:txBody>
      </p:sp>
      <p:sp>
        <p:nvSpPr>
          <p:cNvPr id="8" name="Up Arrow 7"/>
          <p:cNvSpPr/>
          <p:nvPr/>
        </p:nvSpPr>
        <p:spPr>
          <a:xfrm>
            <a:off x="6400800" y="3581400"/>
            <a:ext cx="381000" cy="533400"/>
          </a:xfrm>
          <a:prstGeom prst="upArrow">
            <a:avLst/>
          </a:prstGeom>
          <a:gradFill flip="none" rotWithShape="1">
            <a:gsLst>
              <a:gs pos="0">
                <a:schemeClr val="accent5">
                  <a:lumMod val="75000"/>
                </a:schemeClr>
              </a:gs>
              <a:gs pos="100000">
                <a:srgbClr val="FFFFFF"/>
              </a:gs>
            </a:gsLst>
            <a:lin ang="0" scaled="1"/>
            <a:tileRec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6400800" y="2514600"/>
            <a:ext cx="381000" cy="533400"/>
          </a:xfrm>
          <a:prstGeom prst="upArrow">
            <a:avLst/>
          </a:prstGeom>
          <a:gradFill flip="none" rotWithShape="1">
            <a:gsLst>
              <a:gs pos="0">
                <a:schemeClr val="accent5">
                  <a:lumMod val="75000"/>
                </a:schemeClr>
              </a:gs>
              <a:gs pos="100000">
                <a:srgbClr val="FFFFFF"/>
              </a:gs>
            </a:gsLst>
            <a:lin ang="0" scaled="1"/>
            <a:tileRec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1905000" y="3429000"/>
            <a:ext cx="381000" cy="533400"/>
          </a:xfrm>
          <a:prstGeom prst="upArrow">
            <a:avLst/>
          </a:prstGeom>
          <a:gradFill flip="none" rotWithShape="1">
            <a:gsLst>
              <a:gs pos="0">
                <a:schemeClr val="accent5">
                  <a:lumMod val="75000"/>
                </a:schemeClr>
              </a:gs>
              <a:gs pos="100000">
                <a:srgbClr val="FFFFFF"/>
              </a:gs>
            </a:gsLst>
            <a:lin ang="0" scaled="1"/>
            <a:tileRec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1905000" y="4800600"/>
            <a:ext cx="381000" cy="533400"/>
          </a:xfrm>
          <a:prstGeom prst="upArrow">
            <a:avLst/>
          </a:prstGeom>
          <a:gradFill flip="none" rotWithShape="1">
            <a:gsLst>
              <a:gs pos="0">
                <a:schemeClr val="accent5">
                  <a:lumMod val="75000"/>
                </a:schemeClr>
              </a:gs>
              <a:gs pos="100000">
                <a:srgbClr val="FFFFFF"/>
              </a:gs>
            </a:gsLst>
            <a:lin ang="0" scaled="1"/>
            <a:tileRect/>
          </a:gra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064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2"/>
            <a:ext cx="8229600" cy="715962"/>
          </a:xfrm>
        </p:spPr>
        <p:txBody>
          <a:bodyPr>
            <a:normAutofit fontScale="90000"/>
          </a:bodyPr>
          <a:lstStyle/>
          <a:p>
            <a:r>
              <a:rPr lang="en-US" dirty="0" smtClean="0"/>
              <a:t>Sample Curriculum Map – Course Dissection </a:t>
            </a:r>
            <a:endParaRPr lang="en-US" dirty="0"/>
          </a:p>
        </p:txBody>
      </p:sp>
      <p:sp>
        <p:nvSpPr>
          <p:cNvPr id="3" name="Content Placeholder 2"/>
          <p:cNvSpPr>
            <a:spLocks noGrp="1"/>
          </p:cNvSpPr>
          <p:nvPr>
            <p:ph idx="1"/>
          </p:nvPr>
        </p:nvSpPr>
        <p:spPr/>
        <p:txBody>
          <a:bodyPr/>
          <a:lstStyle/>
          <a:p>
            <a:endParaRPr lang="en-US" dirty="0"/>
          </a:p>
          <a:p>
            <a:endParaRPr lang="en-US" dirty="0" smtClean="0"/>
          </a:p>
        </p:txBody>
      </p:sp>
      <p:sp>
        <p:nvSpPr>
          <p:cNvPr id="5" name="TextBox 4"/>
          <p:cNvSpPr txBox="1"/>
          <p:nvPr/>
        </p:nvSpPr>
        <p:spPr>
          <a:xfrm>
            <a:off x="685800" y="5750004"/>
            <a:ext cx="7924800" cy="1107996"/>
          </a:xfrm>
          <a:prstGeom prst="rect">
            <a:avLst/>
          </a:prstGeom>
          <a:noFill/>
        </p:spPr>
        <p:txBody>
          <a:bodyPr wrap="square" rtlCol="0">
            <a:spAutoFit/>
          </a:bodyPr>
          <a:lstStyle/>
          <a:p>
            <a:r>
              <a:rPr lang="en-US" sz="1600" dirty="0" smtClean="0"/>
              <a:t>Credit: </a:t>
            </a:r>
            <a:r>
              <a:rPr lang="en-US" sz="1600" dirty="0"/>
              <a:t>Archambault, Susan Gardner, and Jennifer Masunaga. “Curriculum Mapping as a Strategic Planning Tool.” </a:t>
            </a:r>
            <a:r>
              <a:rPr lang="en-US" sz="1600" i="1" dirty="0"/>
              <a:t>Journal of Library Administration</a:t>
            </a:r>
            <a:r>
              <a:rPr lang="en-US" sz="1600" dirty="0"/>
              <a:t> 55, no. 6 (August 18, 2015): 503–19. doi:10.1080/01930826.2015.1054770.</a:t>
            </a:r>
          </a:p>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58811242"/>
              </p:ext>
            </p:extLst>
          </p:nvPr>
        </p:nvGraphicFramePr>
        <p:xfrm>
          <a:off x="228600" y="838200"/>
          <a:ext cx="8686800" cy="4897525"/>
        </p:xfrm>
        <a:graphic>
          <a:graphicData uri="http://schemas.openxmlformats.org/drawingml/2006/table">
            <a:tbl>
              <a:tblPr firstRow="1" bandRow="1">
                <a:tableStyleId>{5C22544A-7EE6-4342-B048-85BDC9FD1C3A}</a:tableStyleId>
              </a:tblPr>
              <a:tblGrid>
                <a:gridCol w="2667000"/>
                <a:gridCol w="1676400"/>
                <a:gridCol w="2171700"/>
                <a:gridCol w="2171700"/>
              </a:tblGrid>
              <a:tr h="1213715">
                <a:tc>
                  <a:txBody>
                    <a:bodyPr/>
                    <a:lstStyle/>
                    <a:p>
                      <a:r>
                        <a:rPr lang="en-US" sz="1600" dirty="0" smtClean="0"/>
                        <a:t>Information</a:t>
                      </a:r>
                      <a:r>
                        <a:rPr lang="en-US" sz="1600" baseline="0" dirty="0" smtClean="0"/>
                        <a:t> Literacy Learning Outcome / Performance Indicators </a:t>
                      </a:r>
                    </a:p>
                    <a:p>
                      <a:r>
                        <a:rPr lang="en-US" sz="1600" b="0" baseline="0" dirty="0" smtClean="0"/>
                        <a:t>(What will the students do)</a:t>
                      </a:r>
                      <a:endParaRPr lang="en-US" sz="1600" b="0" dirty="0"/>
                    </a:p>
                  </a:txBody>
                  <a:tcPr/>
                </a:tc>
                <a:tc>
                  <a:txBody>
                    <a:bodyPr/>
                    <a:lstStyle/>
                    <a:p>
                      <a:r>
                        <a:rPr lang="en-US" sz="1600" dirty="0" smtClean="0"/>
                        <a:t>Assignment</a:t>
                      </a:r>
                      <a:endParaRPr lang="en-US" sz="1600" b="0" dirty="0" smtClean="0"/>
                    </a:p>
                    <a:p>
                      <a:r>
                        <a:rPr lang="en-US" sz="1600" b="0" dirty="0" smtClean="0"/>
                        <a:t>(how will the student</a:t>
                      </a:r>
                      <a:r>
                        <a:rPr lang="en-US" sz="1600" b="0" baseline="0" dirty="0" smtClean="0"/>
                        <a:t> demonstrate the learning?)</a:t>
                      </a:r>
                      <a:endParaRPr lang="en-US" sz="1600" b="0" dirty="0"/>
                    </a:p>
                  </a:txBody>
                  <a:tcPr/>
                </a:tc>
                <a:tc>
                  <a:txBody>
                    <a:bodyPr/>
                    <a:lstStyle/>
                    <a:p>
                      <a:r>
                        <a:rPr lang="en-US" sz="1600" dirty="0" smtClean="0"/>
                        <a:t>Curriculum</a:t>
                      </a:r>
                    </a:p>
                    <a:p>
                      <a:r>
                        <a:rPr lang="en-US" sz="1600" b="0" dirty="0" smtClean="0"/>
                        <a:t>(What</a:t>
                      </a:r>
                      <a:r>
                        <a:rPr lang="en-US" sz="1600" b="0" baseline="0" dirty="0" smtClean="0"/>
                        <a:t> does the student need to know to do it well?)</a:t>
                      </a:r>
                      <a:endParaRPr lang="en-US" sz="1600" b="0" dirty="0"/>
                    </a:p>
                  </a:txBody>
                  <a:tcPr/>
                </a:tc>
                <a:tc>
                  <a:txBody>
                    <a:bodyPr/>
                    <a:lstStyle/>
                    <a:p>
                      <a:r>
                        <a:rPr lang="en-US" sz="1600" dirty="0" smtClean="0"/>
                        <a:t>How is it Assessed / Graded</a:t>
                      </a:r>
                    </a:p>
                    <a:p>
                      <a:r>
                        <a:rPr lang="en-US" sz="1600" b="0" dirty="0" smtClean="0"/>
                        <a:t>(How will</a:t>
                      </a:r>
                      <a:r>
                        <a:rPr lang="en-US" sz="1600" b="0" baseline="0" dirty="0" smtClean="0"/>
                        <a:t> we know the student has done this well) </a:t>
                      </a:r>
                      <a:endParaRPr lang="en-US" sz="1600" b="0" dirty="0"/>
                    </a:p>
                  </a:txBody>
                  <a:tcPr/>
                </a:tc>
              </a:tr>
              <a:tr h="3586885">
                <a:tc>
                  <a:txBody>
                    <a:bodyPr/>
                    <a:lstStyle/>
                    <a:p>
                      <a:r>
                        <a:rPr lang="en-US" sz="1400" dirty="0" smtClean="0"/>
                        <a:t>Identify a research topic</a:t>
                      </a:r>
                      <a:r>
                        <a:rPr lang="en-US" sz="1400" baseline="0" dirty="0" smtClean="0"/>
                        <a:t> or information need</a:t>
                      </a:r>
                    </a:p>
                    <a:p>
                      <a:endParaRPr lang="en-US" sz="1400" baseline="0" dirty="0" smtClean="0"/>
                    </a:p>
                    <a:p>
                      <a:r>
                        <a:rPr lang="en-US" sz="1400" baseline="0" dirty="0" smtClean="0"/>
                        <a:t>Find and use scholarly and discipline-specific professional information</a:t>
                      </a:r>
                    </a:p>
                    <a:p>
                      <a:endParaRPr lang="en-US" sz="1400" baseline="0" dirty="0" smtClean="0"/>
                    </a:p>
                    <a:p>
                      <a:r>
                        <a:rPr lang="en-US" sz="1400" baseline="0" dirty="0" smtClean="0"/>
                        <a:t>Evaluate a scholarly article and understand research method used</a:t>
                      </a:r>
                    </a:p>
                    <a:p>
                      <a:endParaRPr lang="en-US" sz="1400" baseline="0" dirty="0" smtClean="0"/>
                    </a:p>
                    <a:p>
                      <a:r>
                        <a:rPr lang="en-US" sz="1400" baseline="0" dirty="0" smtClean="0"/>
                        <a:t>Select an appropriate documentation style and use it consistently to cite sources</a:t>
                      </a:r>
                    </a:p>
                    <a:p>
                      <a:endParaRPr lang="en-US" sz="1400" baseline="0" dirty="0" smtClean="0"/>
                    </a:p>
                    <a:p>
                      <a:r>
                        <a:rPr lang="en-US" sz="1400" baseline="0" dirty="0" smtClean="0"/>
                        <a:t>Construct well-supported research-based argument </a:t>
                      </a:r>
                    </a:p>
                  </a:txBody>
                  <a:tcPr/>
                </a:tc>
                <a:tc>
                  <a:txBody>
                    <a:bodyPr/>
                    <a:lstStyle/>
                    <a:p>
                      <a:r>
                        <a:rPr lang="en-US" sz="1400" dirty="0" smtClean="0"/>
                        <a:t>Bibliography</a:t>
                      </a:r>
                    </a:p>
                    <a:p>
                      <a:endParaRPr lang="en-US" sz="1400" dirty="0" smtClean="0"/>
                    </a:p>
                    <a:p>
                      <a:r>
                        <a:rPr lang="en-US" sz="1400" dirty="0" smtClean="0"/>
                        <a:t>Annotated</a:t>
                      </a:r>
                      <a:r>
                        <a:rPr lang="en-US" sz="1400" baseline="0" dirty="0" smtClean="0"/>
                        <a:t> Bibliography</a:t>
                      </a:r>
                    </a:p>
                    <a:p>
                      <a:endParaRPr lang="en-US" sz="1400" baseline="0" dirty="0" smtClean="0"/>
                    </a:p>
                    <a:p>
                      <a:r>
                        <a:rPr lang="en-US" sz="1400" baseline="0" dirty="0" smtClean="0"/>
                        <a:t>Literature Review</a:t>
                      </a:r>
                      <a:endParaRPr lang="en-US" sz="1400" dirty="0"/>
                    </a:p>
                  </a:txBody>
                  <a:tcPr/>
                </a:tc>
                <a:tc>
                  <a:txBody>
                    <a:bodyPr/>
                    <a:lstStyle/>
                    <a:p>
                      <a:r>
                        <a:rPr lang="en-US" sz="1400" dirty="0" smtClean="0"/>
                        <a:t>Construct search query</a:t>
                      </a:r>
                    </a:p>
                    <a:p>
                      <a:endParaRPr lang="en-US" sz="1400" dirty="0" smtClean="0"/>
                    </a:p>
                    <a:p>
                      <a:r>
                        <a:rPr lang="en-US" sz="1400" dirty="0" err="1" smtClean="0"/>
                        <a:t>Comm</a:t>
                      </a:r>
                      <a:r>
                        <a:rPr lang="en-US" sz="1400" dirty="0" smtClean="0"/>
                        <a:t> Studies</a:t>
                      </a:r>
                      <a:r>
                        <a:rPr lang="en-US" sz="1400" baseline="0" dirty="0" smtClean="0"/>
                        <a:t> Databases to find articles</a:t>
                      </a:r>
                    </a:p>
                    <a:p>
                      <a:endParaRPr lang="en-US" sz="1400" baseline="0" dirty="0" smtClean="0"/>
                    </a:p>
                    <a:p>
                      <a:r>
                        <a:rPr lang="en-US" sz="1400" baseline="0" dirty="0" smtClean="0"/>
                        <a:t>Evaluate a scholarly article including the research method used </a:t>
                      </a:r>
                    </a:p>
                    <a:p>
                      <a:endParaRPr lang="en-US" sz="1400" baseline="0" dirty="0" smtClean="0"/>
                    </a:p>
                    <a:p>
                      <a:r>
                        <a:rPr lang="en-US" sz="1400" baseline="0" dirty="0" smtClean="0"/>
                        <a:t>Identify research question</a:t>
                      </a:r>
                    </a:p>
                    <a:p>
                      <a:endParaRPr lang="en-US" sz="1400" baseline="0" dirty="0" smtClean="0"/>
                    </a:p>
                    <a:p>
                      <a:r>
                        <a:rPr lang="en-US" sz="1400" baseline="0" dirty="0" smtClean="0"/>
                        <a:t>Citation Style</a:t>
                      </a:r>
                      <a:endParaRPr lang="en-US" sz="1400" dirty="0"/>
                    </a:p>
                  </a:txBody>
                  <a:tcPr/>
                </a:tc>
                <a:tc>
                  <a:txBody>
                    <a:bodyPr/>
                    <a:lstStyle/>
                    <a:p>
                      <a:r>
                        <a:rPr lang="en-US" sz="1400" dirty="0" smtClean="0"/>
                        <a:t>“Research</a:t>
                      </a:r>
                      <a:r>
                        <a:rPr lang="en-US" sz="1400" baseline="0" dirty="0" smtClean="0"/>
                        <a:t> Prospectus” consisting of bibliography / source list</a:t>
                      </a:r>
                    </a:p>
                    <a:p>
                      <a:endParaRPr lang="en-US" sz="1400" baseline="0" dirty="0" smtClean="0"/>
                    </a:p>
                    <a:p>
                      <a:r>
                        <a:rPr lang="en-US" sz="1400" baseline="0" dirty="0" smtClean="0"/>
                        <a:t>Annotated bibliography </a:t>
                      </a:r>
                    </a:p>
                    <a:p>
                      <a:endParaRPr lang="en-US" sz="1400" baseline="0" dirty="0" smtClean="0"/>
                    </a:p>
                    <a:p>
                      <a:r>
                        <a:rPr lang="en-US" sz="1400" baseline="0" dirty="0" smtClean="0"/>
                        <a:t>Lit Review comprises anywhere between 15-49% of grade</a:t>
                      </a:r>
                      <a:endParaRPr lang="en-US" sz="1400" dirty="0"/>
                    </a:p>
                  </a:txBody>
                  <a:tcPr/>
                </a:tc>
              </a:tr>
            </a:tbl>
          </a:graphicData>
        </a:graphic>
      </p:graphicFrame>
    </p:spTree>
    <p:extLst>
      <p:ext uri="{BB962C8B-B14F-4D97-AF65-F5344CB8AC3E}">
        <p14:creationId xmlns:p14="http://schemas.microsoft.com/office/powerpoint/2010/main" val="3716173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620000" cy="1143000"/>
          </a:xfrm>
        </p:spPr>
        <p:txBody>
          <a:bodyPr>
            <a:normAutofit fontScale="90000"/>
          </a:bodyPr>
          <a:lstStyle/>
          <a:p>
            <a:r>
              <a:rPr lang="en-US" dirty="0" smtClean="0"/>
              <a:t>Sample Curriculum Map: Library Instruction for Political Science Students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0682764"/>
              </p:ext>
            </p:extLst>
          </p:nvPr>
        </p:nvGraphicFramePr>
        <p:xfrm>
          <a:off x="533400" y="2133600"/>
          <a:ext cx="7619999" cy="4190999"/>
        </p:xfrm>
        <a:graphic>
          <a:graphicData uri="http://schemas.openxmlformats.org/drawingml/2006/table">
            <a:tbl>
              <a:tblPr firstRow="1" firstCol="1" bandRow="1">
                <a:tableStyleId>{5C22544A-7EE6-4342-B048-85BDC9FD1C3A}</a:tableStyleId>
              </a:tblPr>
              <a:tblGrid>
                <a:gridCol w="2303906">
                  <a:extLst>
                    <a:ext uri="{9D8B030D-6E8A-4147-A177-3AD203B41FA5}">
                      <a16:colId xmlns="" xmlns:a16="http://schemas.microsoft.com/office/drawing/2014/main" val="20000"/>
                    </a:ext>
                  </a:extLst>
                </a:gridCol>
                <a:gridCol w="1477046">
                  <a:extLst>
                    <a:ext uri="{9D8B030D-6E8A-4147-A177-3AD203B41FA5}">
                      <a16:colId xmlns="" xmlns:a16="http://schemas.microsoft.com/office/drawing/2014/main" val="20001"/>
                    </a:ext>
                  </a:extLst>
                </a:gridCol>
                <a:gridCol w="1329023">
                  <a:extLst>
                    <a:ext uri="{9D8B030D-6E8A-4147-A177-3AD203B41FA5}">
                      <a16:colId xmlns="" xmlns:a16="http://schemas.microsoft.com/office/drawing/2014/main" val="20002"/>
                    </a:ext>
                  </a:extLst>
                </a:gridCol>
                <a:gridCol w="1255012">
                  <a:extLst>
                    <a:ext uri="{9D8B030D-6E8A-4147-A177-3AD203B41FA5}">
                      <a16:colId xmlns="" xmlns:a16="http://schemas.microsoft.com/office/drawing/2014/main" val="20003"/>
                    </a:ext>
                  </a:extLst>
                </a:gridCol>
                <a:gridCol w="1255012">
                  <a:extLst>
                    <a:ext uri="{9D8B030D-6E8A-4147-A177-3AD203B41FA5}">
                      <a16:colId xmlns="" xmlns:a16="http://schemas.microsoft.com/office/drawing/2014/main" val="20004"/>
                    </a:ext>
                  </a:extLst>
                </a:gridCol>
              </a:tblGrid>
              <a:tr h="1052154">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WRTG 100: Introduction to College Writing</a:t>
                      </a:r>
                      <a:endParaRPr lang="en-US" sz="1400" dirty="0">
                        <a:effectLst/>
                        <a:latin typeface="Calibri"/>
                        <a:ea typeface="Calibri"/>
                        <a:cs typeface="Times New Roman"/>
                      </a:endParaRPr>
                    </a:p>
                  </a:txBody>
                  <a:tcPr marL="68580" marR="68580" marT="0" marB="0">
                    <a:lnT w="12700" cap="flat" cmpd="sng" algn="ctr">
                      <a:solidFill>
                        <a:scrgbClr r="0" g="0" b="0"/>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SPA 220: The American Constitution</a:t>
                      </a:r>
                      <a:endParaRPr lang="en-US" sz="1400" dirty="0">
                        <a:effectLst/>
                        <a:latin typeface="Calibri"/>
                        <a:ea typeface="Calibri"/>
                        <a:cs typeface="Times New Roman"/>
                      </a:endParaRPr>
                    </a:p>
                  </a:txBody>
                  <a:tcPr marL="68580" marR="68580" marT="0" marB="0">
                    <a:lnT w="12700" cap="flat" cmpd="sng" algn="ctr">
                      <a:solidFill>
                        <a:scrgbClr r="0" g="0" b="0"/>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effectLst/>
                        </a:rPr>
                        <a:t>±GOVT 310: Intro to Political Research</a:t>
                      </a:r>
                      <a:endParaRPr lang="en-US" sz="1400">
                        <a:effectLst/>
                        <a:latin typeface="Calibri"/>
                        <a:ea typeface="Calibri"/>
                        <a:cs typeface="Times New Roman"/>
                      </a:endParaRPr>
                    </a:p>
                  </a:txBody>
                  <a:tcPr marL="68580" marR="68580" marT="0" marB="0">
                    <a:lnT w="12700" cap="flat" cmpd="sng" algn="ctr">
                      <a:solidFill>
                        <a:scrgbClr r="0" g="0" b="0"/>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JLC 411: Legal History Seminar</a:t>
                      </a:r>
                      <a:endParaRPr lang="en-US" sz="1400" dirty="0">
                        <a:effectLst/>
                        <a:latin typeface="Calibri"/>
                        <a:ea typeface="Calibri"/>
                        <a:cs typeface="Times New Roman"/>
                      </a:endParaRPr>
                    </a:p>
                  </a:txBody>
                  <a:tcPr marL="68580" marR="68580" marT="0" marB="0">
                    <a:lnT w="12700"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0"/>
                  </a:ext>
                </a:extLst>
              </a:tr>
              <a:tr h="517269">
                <a:tc>
                  <a:txBody>
                    <a:bodyPr/>
                    <a:lstStyle/>
                    <a:p>
                      <a:pPr marL="0" marR="0">
                        <a:lnSpc>
                          <a:spcPct val="115000"/>
                        </a:lnSpc>
                        <a:spcBef>
                          <a:spcPts val="0"/>
                        </a:spcBef>
                        <a:spcAft>
                          <a:spcPts val="0"/>
                        </a:spcAft>
                      </a:pPr>
                      <a:r>
                        <a:rPr lang="en-US" sz="1400" dirty="0">
                          <a:effectLst/>
                        </a:rPr>
                        <a:t>Defines and articulates an information need</a:t>
                      </a:r>
                      <a:endParaRPr lang="en-US" sz="1400" dirty="0">
                        <a:effectLst/>
                        <a:latin typeface="Calibri"/>
                        <a:ea typeface="Calibri"/>
                        <a:cs typeface="Times New Roman"/>
                      </a:endParaRPr>
                    </a:p>
                  </a:txBody>
                  <a:tcPr marL="68580" marR="68580" marT="0" marB="0">
                    <a:lnL w="12700" cap="flat" cmpd="sng" algn="ctr">
                      <a:solidFill>
                        <a:scrgbClr r="0" g="0" b="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400" dirty="0">
                          <a:effectLst/>
                        </a:rPr>
                        <a:t>I, A</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R</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R, A</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R, A</a:t>
                      </a:r>
                      <a:endParaRPr lang="en-US" sz="14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1052154">
                <a:tc>
                  <a:txBody>
                    <a:bodyPr/>
                    <a:lstStyle/>
                    <a:p>
                      <a:pPr marL="0" marR="0">
                        <a:lnSpc>
                          <a:spcPct val="115000"/>
                        </a:lnSpc>
                        <a:spcBef>
                          <a:spcPts val="0"/>
                        </a:spcBef>
                        <a:spcAft>
                          <a:spcPts val="0"/>
                        </a:spcAft>
                      </a:pPr>
                      <a:r>
                        <a:rPr lang="en-US" sz="1400" dirty="0">
                          <a:effectLst/>
                        </a:rPr>
                        <a:t>Identifies a variety of types and formats of potential sources for information</a:t>
                      </a:r>
                      <a:endParaRPr lang="en-US" sz="1400" dirty="0">
                        <a:effectLst/>
                        <a:latin typeface="Calibri"/>
                        <a:ea typeface="Calibri"/>
                        <a:cs typeface="Times New Roman"/>
                      </a:endParaRPr>
                    </a:p>
                  </a:txBody>
                  <a:tcPr marL="68580" marR="68580" marT="0" marB="0">
                    <a:lnL w="12700" cap="flat" cmpd="sng" algn="ctr">
                      <a:solidFill>
                        <a:scrgbClr r="0" g="0" b="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400" dirty="0">
                          <a:effectLst/>
                        </a:rPr>
                        <a:t>I, A</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R</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R, A</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R, A</a:t>
                      </a:r>
                      <a:endParaRPr lang="en-US" sz="14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784711">
                <a:tc>
                  <a:txBody>
                    <a:bodyPr/>
                    <a:lstStyle/>
                    <a:p>
                      <a:pPr marL="0" marR="0">
                        <a:lnSpc>
                          <a:spcPct val="115000"/>
                        </a:lnSpc>
                        <a:spcBef>
                          <a:spcPts val="0"/>
                        </a:spcBef>
                        <a:spcAft>
                          <a:spcPts val="0"/>
                        </a:spcAft>
                      </a:pPr>
                      <a:r>
                        <a:rPr lang="en-US" sz="1400">
                          <a:effectLst/>
                        </a:rPr>
                        <a:t>Considers cost and benefit of acquiring needed information</a:t>
                      </a:r>
                      <a:endParaRPr lang="en-US" sz="1400">
                        <a:effectLst/>
                        <a:latin typeface="Calibri"/>
                        <a:ea typeface="Calibri"/>
                        <a:cs typeface="Times New Roman"/>
                      </a:endParaRPr>
                    </a:p>
                  </a:txBody>
                  <a:tcPr marL="68580" marR="68580" marT="0" marB="0">
                    <a:lnL w="12700" cap="flat" cmpd="sng" algn="ctr">
                      <a:solidFill>
                        <a:scrgbClr r="0" g="0" b="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I, A</a:t>
                      </a:r>
                      <a:endParaRPr lang="en-US" sz="14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784711">
                <a:tc>
                  <a:txBody>
                    <a:bodyPr/>
                    <a:lstStyle/>
                    <a:p>
                      <a:pPr marL="0" marR="0">
                        <a:lnSpc>
                          <a:spcPct val="115000"/>
                        </a:lnSpc>
                        <a:spcBef>
                          <a:spcPts val="0"/>
                        </a:spcBef>
                        <a:spcAft>
                          <a:spcPts val="0"/>
                        </a:spcAft>
                      </a:pPr>
                      <a:r>
                        <a:rPr lang="en-US" sz="1400" dirty="0">
                          <a:effectLst/>
                        </a:rPr>
                        <a:t>Reevaluates the nature and extent of information need</a:t>
                      </a:r>
                      <a:endParaRPr lang="en-US" sz="1400" dirty="0">
                        <a:effectLst/>
                        <a:latin typeface="Calibri"/>
                        <a:ea typeface="Calibri"/>
                        <a:cs typeface="Times New Roman"/>
                      </a:endParaRPr>
                    </a:p>
                  </a:txBody>
                  <a:tcPr marL="68580" marR="68580" marT="0" marB="0">
                    <a:lnL w="12700" cap="flat" cmpd="sng" algn="ctr">
                      <a:solidFill>
                        <a:scrgbClr r="0" g="0" b="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400">
                          <a:effectLst/>
                        </a:rPr>
                        <a:t>I</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I/R</a:t>
                      </a:r>
                      <a:endParaRPr lang="en-US" sz="14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
        <p:nvSpPr>
          <p:cNvPr id="5" name="Rectangle 1"/>
          <p:cNvSpPr>
            <a:spLocks noChangeArrowheads="1"/>
          </p:cNvSpPr>
          <p:nvPr/>
        </p:nvSpPr>
        <p:spPr bwMode="auto">
          <a:xfrm>
            <a:off x="762000" y="1459468"/>
            <a:ext cx="6477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Key: A = Assessed ; I = Introduced ; R = Reinforced ; X = Learning Outcome taught in this course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Required for all students     ±Required for GOVT Majors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2446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50"/>
            <a:ext cx="7024744" cy="762000"/>
          </a:xfrm>
        </p:spPr>
        <p:txBody>
          <a:bodyPr>
            <a:normAutofit/>
          </a:bodyPr>
          <a:lstStyle/>
          <a:p>
            <a:r>
              <a:rPr lang="en-US" sz="2800" dirty="0" smtClean="0"/>
              <a:t>Sample Map – Program to institution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3336310"/>
              </p:ext>
            </p:extLst>
          </p:nvPr>
        </p:nvGraphicFramePr>
        <p:xfrm>
          <a:off x="457200" y="990600"/>
          <a:ext cx="8153401" cy="5888921"/>
        </p:xfrm>
        <a:graphic>
          <a:graphicData uri="http://schemas.openxmlformats.org/drawingml/2006/table">
            <a:tbl>
              <a:tblPr firstRow="1" firstCol="1" bandRow="1">
                <a:tableStyleId>{5C22544A-7EE6-4342-B048-85BDC9FD1C3A}</a:tableStyleId>
              </a:tblPr>
              <a:tblGrid>
                <a:gridCol w="1630510">
                  <a:extLst>
                    <a:ext uri="{9D8B030D-6E8A-4147-A177-3AD203B41FA5}">
                      <a16:colId xmlns="" xmlns:a16="http://schemas.microsoft.com/office/drawing/2014/main" val="20000"/>
                    </a:ext>
                  </a:extLst>
                </a:gridCol>
                <a:gridCol w="1798490">
                  <a:extLst>
                    <a:ext uri="{9D8B030D-6E8A-4147-A177-3AD203B41FA5}">
                      <a16:colId xmlns="" xmlns:a16="http://schemas.microsoft.com/office/drawing/2014/main" val="20001"/>
                    </a:ext>
                  </a:extLst>
                </a:gridCol>
                <a:gridCol w="1462529">
                  <a:extLst>
                    <a:ext uri="{9D8B030D-6E8A-4147-A177-3AD203B41FA5}">
                      <a16:colId xmlns="" xmlns:a16="http://schemas.microsoft.com/office/drawing/2014/main" val="20002"/>
                    </a:ext>
                  </a:extLst>
                </a:gridCol>
                <a:gridCol w="1630510">
                  <a:extLst>
                    <a:ext uri="{9D8B030D-6E8A-4147-A177-3AD203B41FA5}">
                      <a16:colId xmlns="" xmlns:a16="http://schemas.microsoft.com/office/drawing/2014/main" val="20003"/>
                    </a:ext>
                  </a:extLst>
                </a:gridCol>
                <a:gridCol w="1631362">
                  <a:extLst>
                    <a:ext uri="{9D8B030D-6E8A-4147-A177-3AD203B41FA5}">
                      <a16:colId xmlns="" xmlns:a16="http://schemas.microsoft.com/office/drawing/2014/main" val="20004"/>
                    </a:ext>
                  </a:extLst>
                </a:gridCol>
              </a:tblGrid>
              <a:tr h="1676400">
                <a:tc>
                  <a:txBody>
                    <a:bodyPr/>
                    <a:lstStyle/>
                    <a:p>
                      <a:pPr marL="0" marR="0">
                        <a:lnSpc>
                          <a:spcPct val="115000"/>
                        </a:lnSpc>
                        <a:spcBef>
                          <a:spcPts val="0"/>
                        </a:spcBef>
                        <a:spcAft>
                          <a:spcPts val="0"/>
                        </a:spcAft>
                      </a:pPr>
                      <a:r>
                        <a:rPr lang="en-US" sz="800" dirty="0">
                          <a:effectLst/>
                        </a:rPr>
                        <a:t> </a:t>
                      </a:r>
                      <a:r>
                        <a:rPr lang="en-US" sz="1400" dirty="0" smtClean="0">
                          <a:effectLst/>
                        </a:rPr>
                        <a:t>Political Science Program Goals </a:t>
                      </a:r>
                      <a:r>
                        <a:rPr lang="en-US" sz="1400" dirty="0" smtClean="0">
                          <a:effectLst/>
                          <a:sym typeface="Wingdings" panose="05000000000000000000" pitchFamily="2" charset="2"/>
                        </a:rPr>
                        <a:t> Institutional Learning</a:t>
                      </a:r>
                      <a:r>
                        <a:rPr lang="en-US" sz="1400" baseline="0" dirty="0" smtClean="0">
                          <a:effectLst/>
                          <a:sym typeface="Wingdings" panose="05000000000000000000" pitchFamily="2" charset="2"/>
                        </a:rPr>
                        <a:t> Outcomes</a:t>
                      </a:r>
                      <a:endParaRPr lang="en-US" sz="1400" dirty="0">
                        <a:effectLst/>
                        <a:latin typeface="Calibri"/>
                        <a:ea typeface="Calibri"/>
                        <a:cs typeface="Times New Roman"/>
                      </a:endParaRPr>
                    </a:p>
                  </a:txBody>
                  <a:tcPr marL="50408" marR="50408" marT="0" marB="0"/>
                </a:tc>
                <a:tc>
                  <a:txBody>
                    <a:bodyPr/>
                    <a:lstStyle/>
                    <a:p>
                      <a:pPr marL="0" marR="0">
                        <a:lnSpc>
                          <a:spcPct val="115000"/>
                        </a:lnSpc>
                        <a:spcBef>
                          <a:spcPts val="600"/>
                        </a:spcBef>
                        <a:spcAft>
                          <a:spcPts val="600"/>
                        </a:spcAft>
                      </a:pPr>
                      <a:r>
                        <a:rPr lang="en-US" sz="1300" dirty="0">
                          <a:effectLst/>
                        </a:rPr>
                        <a:t>Demonstrate knowledge and understanding of key theories, concepts, and issues surrounding the study of political institutions and processes.</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0408" marR="50408" marT="0" marB="0"/>
                </a:tc>
                <a:tc>
                  <a:txBody>
                    <a:bodyPr/>
                    <a:lstStyle/>
                    <a:p>
                      <a:pPr marL="0" marR="0">
                        <a:lnSpc>
                          <a:spcPct val="115000"/>
                        </a:lnSpc>
                        <a:spcBef>
                          <a:spcPts val="600"/>
                        </a:spcBef>
                        <a:spcAft>
                          <a:spcPts val="600"/>
                        </a:spcAft>
                      </a:pPr>
                      <a:r>
                        <a:rPr lang="en-US" sz="1300" dirty="0">
                          <a:effectLst/>
                        </a:rPr>
                        <a:t>Demonstrate critical thinking, written and oral communication skills.</a:t>
                      </a:r>
                    </a:p>
                    <a:p>
                      <a:pPr marL="0" marR="0">
                        <a:lnSpc>
                          <a:spcPct val="115000"/>
                        </a:lnSpc>
                        <a:spcBef>
                          <a:spcPts val="0"/>
                        </a:spcBef>
                        <a:spcAft>
                          <a:spcPts val="0"/>
                        </a:spcAft>
                      </a:pPr>
                      <a:r>
                        <a:rPr lang="en-US" sz="1300" dirty="0">
                          <a:effectLst/>
                        </a:rPr>
                        <a:t> </a:t>
                      </a:r>
                      <a:endParaRPr lang="en-US" sz="1300" dirty="0">
                        <a:effectLst/>
                        <a:latin typeface="Calibri"/>
                        <a:ea typeface="Calibri"/>
                        <a:cs typeface="Times New Roman"/>
                      </a:endParaRPr>
                    </a:p>
                  </a:txBody>
                  <a:tcPr marL="50408" marR="50408" marT="0" marB="0"/>
                </a:tc>
                <a:tc>
                  <a:txBody>
                    <a:bodyPr/>
                    <a:lstStyle/>
                    <a:p>
                      <a:pPr marL="0" marR="0">
                        <a:lnSpc>
                          <a:spcPct val="115000"/>
                        </a:lnSpc>
                        <a:spcBef>
                          <a:spcPts val="600"/>
                        </a:spcBef>
                        <a:spcAft>
                          <a:spcPts val="600"/>
                        </a:spcAft>
                      </a:pPr>
                      <a:r>
                        <a:rPr lang="en-US" sz="1300" dirty="0">
                          <a:effectLst/>
                        </a:rPr>
                        <a:t>Demonstrate competence in analyzing, interpreting and evaluating political science research.</a:t>
                      </a:r>
                    </a:p>
                    <a:p>
                      <a:pPr marL="0" marR="0">
                        <a:lnSpc>
                          <a:spcPct val="115000"/>
                        </a:lnSpc>
                        <a:spcBef>
                          <a:spcPts val="0"/>
                        </a:spcBef>
                        <a:spcAft>
                          <a:spcPts val="0"/>
                        </a:spcAft>
                      </a:pPr>
                      <a:r>
                        <a:rPr lang="en-US" sz="1300" dirty="0">
                          <a:effectLst/>
                        </a:rPr>
                        <a:t> </a:t>
                      </a:r>
                      <a:endParaRPr lang="en-US" sz="1300" dirty="0">
                        <a:effectLst/>
                        <a:latin typeface="Calibri"/>
                        <a:ea typeface="Calibri"/>
                        <a:cs typeface="Times New Roman"/>
                      </a:endParaRPr>
                    </a:p>
                  </a:txBody>
                  <a:tcPr marL="50408" marR="50408" marT="0" marB="0"/>
                </a:tc>
                <a:tc>
                  <a:txBody>
                    <a:bodyPr/>
                    <a:lstStyle/>
                    <a:p>
                      <a:pPr marL="0" marR="0">
                        <a:lnSpc>
                          <a:spcPct val="115000"/>
                        </a:lnSpc>
                        <a:spcBef>
                          <a:spcPts val="600"/>
                        </a:spcBef>
                        <a:spcAft>
                          <a:spcPts val="600"/>
                        </a:spcAft>
                      </a:pPr>
                      <a:r>
                        <a:rPr lang="en-US" sz="1300" dirty="0">
                          <a:effectLst/>
                        </a:rPr>
                        <a:t>Apply the knowledge and skills acquired in the major to the practice of actual politics.</a:t>
                      </a:r>
                    </a:p>
                    <a:p>
                      <a:pPr marL="0" marR="0">
                        <a:lnSpc>
                          <a:spcPct val="115000"/>
                        </a:lnSpc>
                        <a:spcBef>
                          <a:spcPts val="0"/>
                        </a:spcBef>
                        <a:spcAft>
                          <a:spcPts val="0"/>
                        </a:spcAft>
                      </a:pPr>
                      <a:r>
                        <a:rPr lang="en-US" sz="1300" dirty="0">
                          <a:effectLst/>
                        </a:rPr>
                        <a:t> </a:t>
                      </a:r>
                      <a:endParaRPr lang="en-US" sz="1300" dirty="0">
                        <a:effectLst/>
                        <a:latin typeface="Calibri"/>
                        <a:ea typeface="Calibri"/>
                        <a:cs typeface="Times New Roman"/>
                      </a:endParaRPr>
                    </a:p>
                  </a:txBody>
                  <a:tcPr marL="50408" marR="50408" marT="0" marB="0"/>
                </a:tc>
                <a:extLst>
                  <a:ext uri="{0D108BD9-81ED-4DB2-BD59-A6C34878D82A}">
                    <a16:rowId xmlns="" xmlns:a16="http://schemas.microsoft.com/office/drawing/2014/main" val="10000"/>
                  </a:ext>
                </a:extLst>
              </a:tr>
              <a:tr h="363008">
                <a:tc>
                  <a:txBody>
                    <a:bodyPr/>
                    <a:lstStyle/>
                    <a:p>
                      <a:pPr marL="0" marR="0">
                        <a:lnSpc>
                          <a:spcPct val="115000"/>
                        </a:lnSpc>
                        <a:spcBef>
                          <a:spcPts val="0"/>
                        </a:spcBef>
                        <a:spcAft>
                          <a:spcPts val="0"/>
                        </a:spcAft>
                      </a:pPr>
                      <a:r>
                        <a:rPr lang="en-US" sz="1400" dirty="0">
                          <a:effectLst/>
                        </a:rPr>
                        <a:t>Civic Engagement</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1"/>
                  </a:ext>
                </a:extLst>
              </a:tr>
              <a:tr h="250002">
                <a:tc>
                  <a:txBody>
                    <a:bodyPr/>
                    <a:lstStyle/>
                    <a:p>
                      <a:pPr marL="0" marR="0">
                        <a:lnSpc>
                          <a:spcPct val="115000"/>
                        </a:lnSpc>
                        <a:spcBef>
                          <a:spcPts val="0"/>
                        </a:spcBef>
                        <a:spcAft>
                          <a:spcPts val="0"/>
                        </a:spcAft>
                      </a:pPr>
                      <a:r>
                        <a:rPr lang="en-US" sz="1400" dirty="0">
                          <a:effectLst/>
                        </a:rPr>
                        <a:t>Collaboration</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2"/>
                  </a:ext>
                </a:extLst>
              </a:tr>
              <a:tr h="550675">
                <a:tc>
                  <a:txBody>
                    <a:bodyPr/>
                    <a:lstStyle/>
                    <a:p>
                      <a:pPr marL="0" marR="0">
                        <a:lnSpc>
                          <a:spcPct val="115000"/>
                        </a:lnSpc>
                        <a:spcBef>
                          <a:spcPts val="0"/>
                        </a:spcBef>
                        <a:spcAft>
                          <a:spcPts val="0"/>
                        </a:spcAft>
                      </a:pPr>
                      <a:r>
                        <a:rPr lang="en-US" sz="1400" dirty="0">
                          <a:effectLst/>
                        </a:rPr>
                        <a:t>Critical and Creative Thinking</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3"/>
                  </a:ext>
                </a:extLst>
              </a:tr>
              <a:tr h="379332">
                <a:tc>
                  <a:txBody>
                    <a:bodyPr/>
                    <a:lstStyle/>
                    <a:p>
                      <a:pPr marL="0" marR="0">
                        <a:lnSpc>
                          <a:spcPct val="115000"/>
                        </a:lnSpc>
                        <a:spcBef>
                          <a:spcPts val="0"/>
                        </a:spcBef>
                        <a:spcAft>
                          <a:spcPts val="0"/>
                        </a:spcAft>
                      </a:pPr>
                      <a:r>
                        <a:rPr lang="en-US" sz="1400">
                          <a:effectLst/>
                        </a:rPr>
                        <a:t>Cultural Competency</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4"/>
                  </a:ext>
                </a:extLst>
              </a:tr>
              <a:tr h="379332">
                <a:tc>
                  <a:txBody>
                    <a:bodyPr/>
                    <a:lstStyle/>
                    <a:p>
                      <a:pPr marL="0" marR="0">
                        <a:lnSpc>
                          <a:spcPct val="115000"/>
                        </a:lnSpc>
                        <a:spcBef>
                          <a:spcPts val="0"/>
                        </a:spcBef>
                        <a:spcAft>
                          <a:spcPts val="0"/>
                        </a:spcAft>
                      </a:pPr>
                      <a:r>
                        <a:rPr lang="en-US" sz="1400">
                          <a:effectLst/>
                        </a:rPr>
                        <a:t>Content Knowledge</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5"/>
                  </a:ext>
                </a:extLst>
              </a:tr>
              <a:tr h="400438">
                <a:tc>
                  <a:txBody>
                    <a:bodyPr/>
                    <a:lstStyle/>
                    <a:p>
                      <a:pPr marL="0" marR="0">
                        <a:lnSpc>
                          <a:spcPct val="115000"/>
                        </a:lnSpc>
                        <a:spcBef>
                          <a:spcPts val="0"/>
                        </a:spcBef>
                        <a:spcAft>
                          <a:spcPts val="0"/>
                        </a:spcAft>
                      </a:pPr>
                      <a:r>
                        <a:rPr lang="en-US" sz="1400">
                          <a:effectLst/>
                        </a:rPr>
                        <a:t>Effective Communication</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6"/>
                  </a:ext>
                </a:extLst>
              </a:tr>
              <a:tr h="250002">
                <a:tc>
                  <a:txBody>
                    <a:bodyPr/>
                    <a:lstStyle/>
                    <a:p>
                      <a:pPr marL="0" marR="0">
                        <a:lnSpc>
                          <a:spcPct val="115000"/>
                        </a:lnSpc>
                        <a:spcBef>
                          <a:spcPts val="0"/>
                        </a:spcBef>
                        <a:spcAft>
                          <a:spcPts val="0"/>
                        </a:spcAft>
                      </a:pPr>
                      <a:r>
                        <a:rPr lang="en-US" sz="1400" dirty="0">
                          <a:effectLst/>
                        </a:rPr>
                        <a:t>Ethics</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7"/>
                  </a:ext>
                </a:extLst>
              </a:tr>
              <a:tr h="379332">
                <a:tc>
                  <a:txBody>
                    <a:bodyPr/>
                    <a:lstStyle/>
                    <a:p>
                      <a:pPr marL="0" marR="0">
                        <a:lnSpc>
                          <a:spcPct val="115000"/>
                        </a:lnSpc>
                        <a:spcBef>
                          <a:spcPts val="0"/>
                        </a:spcBef>
                        <a:spcAft>
                          <a:spcPts val="0"/>
                        </a:spcAft>
                      </a:pPr>
                      <a:r>
                        <a:rPr lang="en-US" sz="1400">
                          <a:effectLst/>
                        </a:rPr>
                        <a:t>Information Literacy</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8"/>
                  </a:ext>
                </a:extLst>
              </a:tr>
              <a:tr h="379332">
                <a:tc>
                  <a:txBody>
                    <a:bodyPr/>
                    <a:lstStyle/>
                    <a:p>
                      <a:pPr marL="0" marR="0">
                        <a:lnSpc>
                          <a:spcPct val="115000"/>
                        </a:lnSpc>
                        <a:spcBef>
                          <a:spcPts val="0"/>
                        </a:spcBef>
                        <a:spcAft>
                          <a:spcPts val="0"/>
                        </a:spcAft>
                      </a:pPr>
                      <a:r>
                        <a:rPr lang="en-US" sz="1400">
                          <a:effectLst/>
                        </a:rPr>
                        <a:t>Quantitative Reasoning</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extLst>
                  <a:ext uri="{0D108BD9-81ED-4DB2-BD59-A6C34878D82A}">
                    <a16:rowId xmlns="" xmlns:a16="http://schemas.microsoft.com/office/drawing/2014/main" val="10009"/>
                  </a:ext>
                </a:extLst>
              </a:tr>
              <a:tr h="363008">
                <a:tc>
                  <a:txBody>
                    <a:bodyPr/>
                    <a:lstStyle/>
                    <a:p>
                      <a:pPr marL="0" marR="0">
                        <a:lnSpc>
                          <a:spcPct val="115000"/>
                        </a:lnSpc>
                        <a:spcBef>
                          <a:spcPts val="0"/>
                        </a:spcBef>
                        <a:spcAft>
                          <a:spcPts val="0"/>
                        </a:spcAft>
                      </a:pPr>
                      <a:r>
                        <a:rPr lang="en-US" sz="1400" dirty="0">
                          <a:effectLst/>
                        </a:rPr>
                        <a:t>Personal Growth</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50408" marR="50408"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50408" marR="50408" marT="0" marB="0"/>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491148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609600" y="4648200"/>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4" name="AutoShape 2"/>
          <p:cNvSpPr>
            <a:spLocks noChangeArrowheads="1"/>
          </p:cNvSpPr>
          <p:nvPr/>
        </p:nvSpPr>
        <p:spPr bwMode="auto">
          <a:xfrm>
            <a:off x="533400" y="5254625"/>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700">
                <a:solidFill>
                  <a:srgbClr val="000000"/>
                </a:solidFill>
              </a:rPr>
              <a:t>Published in: Lynelle Watts; David Hodgson; </a:t>
            </a:r>
            <a:r>
              <a:rPr lang="en-US" sz="700" i="1">
                <a:solidFill>
                  <a:srgbClr val="000000"/>
                </a:solidFill>
              </a:rPr>
              <a:t>Social Work Education</a:t>
            </a:r>
            <a:r>
              <a:rPr lang="en-US" sz="700">
                <a:solidFill>
                  <a:srgbClr val="000000"/>
                </a:solidFill>
              </a:rPr>
              <a:t> </a:t>
            </a:r>
            <a:r>
              <a:rPr lang="en-US" sz="700" b="1">
                <a:solidFill>
                  <a:srgbClr val="000000"/>
                </a:solidFill>
              </a:rPr>
              <a:t> 2015, </a:t>
            </a:r>
            <a:r>
              <a:rPr lang="en-US" sz="700">
                <a:solidFill>
                  <a:srgbClr val="000000"/>
                </a:solidFill>
              </a:rPr>
              <a:t>34, 682-699.</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700">
                <a:solidFill>
                  <a:srgbClr val="000000"/>
                </a:solidFill>
              </a:rPr>
              <a:t>DOI: 10.1080/02615479.2015.1048217</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700">
                <a:solidFill>
                  <a:srgbClr val="000000"/>
                </a:solidFill>
              </a:rPr>
              <a:t>Copyright © 2015 Taylor &amp; Francis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221562"/>
            <a:ext cx="7656151" cy="4341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228600" y="457200"/>
            <a:ext cx="8786454" cy="523220"/>
          </a:xfrm>
          <a:prstGeom prst="rect">
            <a:avLst/>
          </a:prstGeom>
          <a:noFill/>
        </p:spPr>
        <p:txBody>
          <a:bodyPr wrap="none" rtlCol="0">
            <a:spAutoFit/>
          </a:bodyPr>
          <a:lstStyle/>
          <a:p>
            <a:r>
              <a:rPr lang="en-US" sz="2800" dirty="0" smtClean="0"/>
              <a:t>Sample Map: Learning Outcomes For Social Work Education </a:t>
            </a:r>
            <a:endParaRPr lang="en-US" sz="2800" dirty="0"/>
          </a:p>
        </p:txBody>
      </p:sp>
    </p:spTree>
    <p:extLst>
      <p:ext uri="{BB962C8B-B14F-4D97-AF65-F5344CB8AC3E}">
        <p14:creationId xmlns:p14="http://schemas.microsoft.com/office/powerpoint/2010/main" val="59080025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loop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57318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255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the Mapping? </a:t>
            </a:r>
            <a:endParaRPr lang="en-US" dirty="0"/>
          </a:p>
        </p:txBody>
      </p:sp>
      <p:sp>
        <p:nvSpPr>
          <p:cNvPr id="3" name="Content Placeholder 2"/>
          <p:cNvSpPr>
            <a:spLocks noGrp="1"/>
          </p:cNvSpPr>
          <p:nvPr>
            <p:ph idx="1"/>
          </p:nvPr>
        </p:nvSpPr>
        <p:spPr/>
        <p:txBody>
          <a:bodyPr/>
          <a:lstStyle/>
          <a:p>
            <a:r>
              <a:rPr lang="en-US" dirty="0" smtClean="0"/>
              <a:t>Who wants the information? Who is the audience? </a:t>
            </a:r>
          </a:p>
          <a:p>
            <a:pPr lvl="1"/>
            <a:r>
              <a:rPr lang="en-US" dirty="0" smtClean="0"/>
              <a:t>Individual Instructors </a:t>
            </a:r>
          </a:p>
          <a:p>
            <a:pPr lvl="1"/>
            <a:r>
              <a:rPr lang="en-US" dirty="0" smtClean="0"/>
              <a:t>Teams of Instructors 	</a:t>
            </a:r>
          </a:p>
          <a:p>
            <a:pPr lvl="1"/>
            <a:r>
              <a:rPr lang="en-US" dirty="0" smtClean="0"/>
              <a:t>Individual Librarians</a:t>
            </a:r>
          </a:p>
          <a:p>
            <a:pPr lvl="1"/>
            <a:r>
              <a:rPr lang="en-US" dirty="0" smtClean="0"/>
              <a:t>Librarian Teams</a:t>
            </a:r>
          </a:p>
          <a:p>
            <a:pPr lvl="1"/>
            <a:r>
              <a:rPr lang="en-US" dirty="0" smtClean="0"/>
              <a:t>Librarian + Instructor Teams</a:t>
            </a:r>
          </a:p>
          <a:p>
            <a:pPr lvl="1"/>
            <a:r>
              <a:rPr lang="en-US" dirty="0" smtClean="0"/>
              <a:t>Learning Assessment Committee </a:t>
            </a:r>
          </a:p>
          <a:p>
            <a:pPr lvl="1"/>
            <a:endParaRPr lang="en-US" dirty="0"/>
          </a:p>
        </p:txBody>
      </p:sp>
    </p:spTree>
    <p:extLst>
      <p:ext uri="{BB962C8B-B14F-4D97-AF65-F5344CB8AC3E}">
        <p14:creationId xmlns:p14="http://schemas.microsoft.com/office/powerpoint/2010/main" val="555191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 </a:t>
            </a:r>
            <a:endParaRPr lang="en-US" dirty="0"/>
          </a:p>
        </p:txBody>
      </p:sp>
      <p:sp>
        <p:nvSpPr>
          <p:cNvPr id="3" name="Content Placeholder 2"/>
          <p:cNvSpPr>
            <a:spLocks noGrp="1"/>
          </p:cNvSpPr>
          <p:nvPr>
            <p:ph idx="1"/>
          </p:nvPr>
        </p:nvSpPr>
        <p:spPr/>
        <p:txBody>
          <a:bodyPr/>
          <a:lstStyle/>
          <a:p>
            <a:r>
              <a:rPr lang="en-US" dirty="0" smtClean="0"/>
              <a:t>What are you mapping? </a:t>
            </a:r>
          </a:p>
          <a:p>
            <a:r>
              <a:rPr lang="en-US" dirty="0" smtClean="0"/>
              <a:t>Identify a team </a:t>
            </a:r>
          </a:p>
          <a:p>
            <a:r>
              <a:rPr lang="en-US" dirty="0" smtClean="0"/>
              <a:t>Define your learning outcomes </a:t>
            </a:r>
          </a:p>
          <a:p>
            <a:r>
              <a:rPr lang="en-US" dirty="0" smtClean="0"/>
              <a:t>Determine what information you have </a:t>
            </a:r>
          </a:p>
          <a:p>
            <a:r>
              <a:rPr lang="en-US" dirty="0" smtClean="0"/>
              <a:t>Set goals </a:t>
            </a:r>
          </a:p>
          <a:p>
            <a:endParaRPr lang="en-US" dirty="0"/>
          </a:p>
        </p:txBody>
      </p:sp>
    </p:spTree>
    <p:extLst>
      <p:ext uri="{BB962C8B-B14F-4D97-AF65-F5344CB8AC3E}">
        <p14:creationId xmlns:p14="http://schemas.microsoft.com/office/powerpoint/2010/main" val="2034803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 Audience Revisited</a:t>
            </a:r>
            <a:endParaRPr lang="en-US" dirty="0"/>
          </a:p>
        </p:txBody>
      </p:sp>
      <p:pic>
        <p:nvPicPr>
          <p:cNvPr id="4" name="Content Placeholder 3" descr="Survey.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05749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Necessary Vocabulary 	</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Service Learning Definition:</a:t>
            </a:r>
          </a:p>
          <a:p>
            <a:pPr lvl="1"/>
            <a:r>
              <a:rPr lang="en-US" dirty="0"/>
              <a:t>“A teaching and learning strategy that integrates meaningful community service with instruction and reflection to enrich the learning experience, teach civic responsibility, and strengthen communities” </a:t>
            </a:r>
          </a:p>
          <a:p>
            <a:pPr lvl="1">
              <a:buFontTx/>
              <a:buChar char="-"/>
            </a:pPr>
            <a:r>
              <a:rPr lang="en-US" dirty="0"/>
              <a:t>National Service Learning </a:t>
            </a:r>
            <a:r>
              <a:rPr lang="en-US" dirty="0" smtClean="0"/>
              <a:t>Clearinghouse</a:t>
            </a:r>
          </a:p>
          <a:p>
            <a:pPr lvl="1">
              <a:buFontTx/>
              <a:buChar char="-"/>
            </a:pPr>
            <a:endParaRPr lang="en-US" dirty="0"/>
          </a:p>
        </p:txBody>
      </p:sp>
      <p:pic>
        <p:nvPicPr>
          <p:cNvPr id="4" name="Picture 3"/>
          <p:cNvPicPr>
            <a:picLocks noChangeAspect="1"/>
          </p:cNvPicPr>
          <p:nvPr/>
        </p:nvPicPr>
        <p:blipFill>
          <a:blip r:embed="rId2"/>
          <a:stretch>
            <a:fillRect/>
          </a:stretch>
        </p:blipFill>
        <p:spPr>
          <a:xfrm>
            <a:off x="1905000" y="3429000"/>
            <a:ext cx="4800600" cy="3200400"/>
          </a:xfrm>
          <a:prstGeom prst="rect">
            <a:avLst/>
          </a:prstGeom>
        </p:spPr>
      </p:pic>
    </p:spTree>
    <p:extLst>
      <p:ext uri="{BB962C8B-B14F-4D97-AF65-F5344CB8AC3E}">
        <p14:creationId xmlns:p14="http://schemas.microsoft.com/office/powerpoint/2010/main" val="1001789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a:bodyPr>
          <a:lstStyle/>
          <a:p>
            <a:r>
              <a:rPr lang="en-US" dirty="0"/>
              <a:t>American University. (2015a). Faculty Senate Passes Updated Institution Learning Outcomes. Retrieved </a:t>
            </a:r>
            <a:r>
              <a:rPr lang="en-US" dirty="0" smtClean="0"/>
              <a:t>March 10, </a:t>
            </a:r>
            <a:r>
              <a:rPr lang="en-US" dirty="0"/>
              <a:t>2016, from http://www.american.edu/provost/assessment/News.cfm</a:t>
            </a:r>
          </a:p>
          <a:p>
            <a:r>
              <a:rPr lang="en-US" dirty="0"/>
              <a:t>American University, S. of P. A. (2015b). BA in Political Science | American University: Program Goals. Retrieved </a:t>
            </a:r>
            <a:r>
              <a:rPr lang="en-US" dirty="0" smtClean="0"/>
              <a:t>March 10, </a:t>
            </a:r>
            <a:r>
              <a:rPr lang="en-US" dirty="0"/>
              <a:t>2016, from http://www.american.edu/spa/gov/degrees/BA-POLS.cfm</a:t>
            </a:r>
          </a:p>
          <a:p>
            <a:r>
              <a:rPr lang="en-US" dirty="0" err="1"/>
              <a:t>Archambault</a:t>
            </a:r>
            <a:r>
              <a:rPr lang="en-US" dirty="0"/>
              <a:t>, S. G., &amp; </a:t>
            </a:r>
            <a:r>
              <a:rPr lang="en-US" dirty="0" err="1"/>
              <a:t>Masunaga</a:t>
            </a:r>
            <a:r>
              <a:rPr lang="en-US" dirty="0"/>
              <a:t>, J. (2015). Curriculum Mapping as a Strategic Planning Tool. </a:t>
            </a:r>
            <a:r>
              <a:rPr lang="en-US" i="1" dirty="0"/>
              <a:t>Journal of Library Administration</a:t>
            </a:r>
            <a:r>
              <a:rPr lang="en-US" dirty="0"/>
              <a:t>, </a:t>
            </a:r>
            <a:r>
              <a:rPr lang="en-US" i="1" dirty="0"/>
              <a:t>55</a:t>
            </a:r>
            <a:r>
              <a:rPr lang="en-US" dirty="0"/>
              <a:t>(6), 503–519. http://doi.org/10.1080/01930826.2015.1054770</a:t>
            </a:r>
          </a:p>
          <a:p>
            <a:r>
              <a:rPr lang="en-US" dirty="0"/>
              <a:t>Ash, S. L., Clayton, P. H., &amp; Moses, M. G. (2009). </a:t>
            </a:r>
            <a:r>
              <a:rPr lang="en-US" i="1" dirty="0"/>
              <a:t>Learning through critical reflection: a tutorial for service-learning students</a:t>
            </a:r>
            <a:r>
              <a:rPr lang="en-US" dirty="0"/>
              <a:t>. Raleigh, NC: [PHC Ventures].</a:t>
            </a:r>
          </a:p>
          <a:p>
            <a:endParaRPr lang="en-US" dirty="0"/>
          </a:p>
        </p:txBody>
      </p:sp>
    </p:spTree>
    <p:extLst>
      <p:ext uri="{BB962C8B-B14F-4D97-AF65-F5344CB8AC3E}">
        <p14:creationId xmlns:p14="http://schemas.microsoft.com/office/powerpoint/2010/main" val="1819240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Continued </a:t>
            </a:r>
            <a:endParaRPr lang="en-US" dirty="0"/>
          </a:p>
        </p:txBody>
      </p:sp>
      <p:sp>
        <p:nvSpPr>
          <p:cNvPr id="3" name="Content Placeholder 2"/>
          <p:cNvSpPr>
            <a:spLocks noGrp="1"/>
          </p:cNvSpPr>
          <p:nvPr>
            <p:ph idx="1"/>
          </p:nvPr>
        </p:nvSpPr>
        <p:spPr/>
        <p:txBody>
          <a:bodyPr>
            <a:normAutofit fontScale="92500" lnSpcReduction="10000"/>
          </a:bodyPr>
          <a:lstStyle/>
          <a:p>
            <a:r>
              <a:rPr lang="en-US" dirty="0"/>
              <a:t>Association of American Colleges &amp; Universities. (2014, April 18). Essential Learning Outcomes [Text]. Retrieved February 11, 2016, from https://www.aacu.org/leap/essential-learning-outcomes</a:t>
            </a:r>
          </a:p>
          <a:p>
            <a:r>
              <a:rPr lang="en-US" dirty="0"/>
              <a:t>Gardner, J., Campos, M., Doty, M., &amp; Thomas, R. (2016, January). </a:t>
            </a:r>
            <a:r>
              <a:rPr lang="en-US" i="1" dirty="0" err="1"/>
              <a:t>Millenial</a:t>
            </a:r>
            <a:r>
              <a:rPr lang="en-US" i="1" dirty="0"/>
              <a:t> Students and Community-Based Learning (CBL): A Perfect Match</a:t>
            </a:r>
            <a:r>
              <a:rPr lang="en-US" dirty="0"/>
              <a:t>. Presented at the Ann </a:t>
            </a:r>
            <a:r>
              <a:rPr lang="en-US" dirty="0" err="1"/>
              <a:t>Ferren</a:t>
            </a:r>
            <a:r>
              <a:rPr lang="en-US" dirty="0"/>
              <a:t> Conference on Teaching and Learning, American University. Retrieved from https://edspace.american.edu/ctrl/news-events/afc-2016-video/</a:t>
            </a:r>
          </a:p>
          <a:p>
            <a:r>
              <a:rPr lang="en-US" dirty="0" err="1"/>
              <a:t>Gradis</a:t>
            </a:r>
            <a:r>
              <a:rPr lang="en-US" dirty="0"/>
              <a:t>, J., &amp; Travis, T. (2014). Information literacy + Service Learning= Social Change. Presented at the IFLA WLIC 2014, Lyon, France. Retrieved from http://library.ifla.org/1058/</a:t>
            </a:r>
          </a:p>
          <a:p>
            <a:r>
              <a:rPr lang="en-US" dirty="0"/>
              <a:t>Hale, J. A. (2008). </a:t>
            </a:r>
            <a:r>
              <a:rPr lang="en-US" i="1" dirty="0"/>
              <a:t>A guide to curriculum mapping: planning, implementing, and sustaining the process</a:t>
            </a:r>
            <a:r>
              <a:rPr lang="en-US" dirty="0"/>
              <a:t>. Thousand Oaks, CA: Corwin Press.</a:t>
            </a:r>
          </a:p>
          <a:p>
            <a:endParaRPr lang="en-US" dirty="0"/>
          </a:p>
        </p:txBody>
      </p:sp>
    </p:spTree>
    <p:extLst>
      <p:ext uri="{BB962C8B-B14F-4D97-AF65-F5344CB8AC3E}">
        <p14:creationId xmlns:p14="http://schemas.microsoft.com/office/powerpoint/2010/main" val="1323305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Continued </a:t>
            </a:r>
            <a:endParaRPr lang="en-US" dirty="0"/>
          </a:p>
        </p:txBody>
      </p:sp>
      <p:sp>
        <p:nvSpPr>
          <p:cNvPr id="3" name="Content Placeholder 2"/>
          <p:cNvSpPr>
            <a:spLocks noGrp="1"/>
          </p:cNvSpPr>
          <p:nvPr>
            <p:ph idx="1"/>
          </p:nvPr>
        </p:nvSpPr>
        <p:spPr/>
        <p:txBody>
          <a:bodyPr/>
          <a:lstStyle/>
          <a:p>
            <a:r>
              <a:rPr lang="en-US" dirty="0"/>
              <a:t>Morton, K. (1995). The irony of service: charity, project, and social change in service-learning. </a:t>
            </a:r>
            <a:r>
              <a:rPr lang="en-US" i="1" dirty="0"/>
              <a:t>Michigan Journal of Community Service Learning</a:t>
            </a:r>
            <a:r>
              <a:rPr lang="en-US" dirty="0"/>
              <a:t>, </a:t>
            </a:r>
            <a:r>
              <a:rPr lang="en-US" i="1" dirty="0"/>
              <a:t>2</a:t>
            </a:r>
            <a:r>
              <a:rPr lang="en-US" dirty="0"/>
              <a:t>, 19–32.</a:t>
            </a:r>
          </a:p>
          <a:p>
            <a:r>
              <a:rPr lang="en-US" dirty="0"/>
              <a:t>Watts, L., &amp; Hodgson, D. (2015). Whole Curriculum Mapping of Assessment: Cartographies of Assessment and Learning. </a:t>
            </a:r>
            <a:r>
              <a:rPr lang="en-US" i="1" dirty="0"/>
              <a:t>Social Work Education</a:t>
            </a:r>
            <a:r>
              <a:rPr lang="en-US" dirty="0"/>
              <a:t>, </a:t>
            </a:r>
            <a:r>
              <a:rPr lang="en-US" i="1" dirty="0"/>
              <a:t>34</a:t>
            </a:r>
            <a:r>
              <a:rPr lang="en-US" dirty="0"/>
              <a:t>(6), 682–699. http://doi.org/10.1080/02615479.2015.1048217</a:t>
            </a:r>
          </a:p>
          <a:p>
            <a:endParaRPr lang="en-US" dirty="0"/>
          </a:p>
        </p:txBody>
      </p:sp>
    </p:spTree>
    <p:extLst>
      <p:ext uri="{BB962C8B-B14F-4D97-AF65-F5344CB8AC3E}">
        <p14:creationId xmlns:p14="http://schemas.microsoft.com/office/powerpoint/2010/main" val="4233852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 Audience</a:t>
            </a:r>
            <a:endParaRPr lang="en-US" dirty="0"/>
          </a:p>
        </p:txBody>
      </p:sp>
      <p:sp>
        <p:nvSpPr>
          <p:cNvPr id="3" name="Content Placeholder 2"/>
          <p:cNvSpPr>
            <a:spLocks noGrp="1"/>
          </p:cNvSpPr>
          <p:nvPr>
            <p:ph idx="1"/>
          </p:nvPr>
        </p:nvSpPr>
        <p:spPr/>
        <p:txBody>
          <a:bodyPr/>
          <a:lstStyle/>
          <a:p>
            <a:pPr marL="274320" lvl="1" indent="-274320"/>
            <a:r>
              <a:rPr lang="en-US" sz="2800" dirty="0"/>
              <a:t>Q: Is SL formalized at your institution? If </a:t>
            </a:r>
            <a:r>
              <a:rPr lang="en-US" sz="2800" dirty="0" smtClean="0"/>
              <a:t>a course </a:t>
            </a:r>
            <a:r>
              <a:rPr lang="en-US" sz="2800" dirty="0"/>
              <a:t>meets the definition, but isn’t institutionally recognized, what does that mean for library integration? </a:t>
            </a:r>
          </a:p>
          <a:p>
            <a:endParaRPr lang="en-US" dirty="0"/>
          </a:p>
        </p:txBody>
      </p:sp>
    </p:spTree>
    <p:extLst>
      <p:ext uri="{BB962C8B-B14F-4D97-AF65-F5344CB8AC3E}">
        <p14:creationId xmlns:p14="http://schemas.microsoft.com/office/powerpoint/2010/main" val="324622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Service Learning: Morton’s Typologies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32313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81200" y="3429000"/>
            <a:ext cx="1351652" cy="954107"/>
          </a:xfrm>
          <a:prstGeom prst="rect">
            <a:avLst/>
          </a:prstGeom>
          <a:noFill/>
        </p:spPr>
        <p:txBody>
          <a:bodyPr wrap="none" rtlCol="0">
            <a:spAutoFit/>
          </a:bodyPr>
          <a:lstStyle/>
          <a:p>
            <a:r>
              <a:rPr lang="en-US" sz="2800" dirty="0" smtClean="0"/>
              <a:t>Student </a:t>
            </a:r>
          </a:p>
          <a:p>
            <a:r>
              <a:rPr lang="en-US" sz="2800" dirty="0" smtClean="0"/>
              <a:t>Service</a:t>
            </a:r>
            <a:endParaRPr lang="en-US" sz="2800" dirty="0"/>
          </a:p>
        </p:txBody>
      </p:sp>
    </p:spTree>
    <p:extLst>
      <p:ext uri="{BB962C8B-B14F-4D97-AF65-F5344CB8AC3E}">
        <p14:creationId xmlns:p14="http://schemas.microsoft.com/office/powerpoint/2010/main" val="95830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the Audience</a:t>
            </a:r>
            <a:endParaRPr lang="en-US" dirty="0"/>
          </a:p>
        </p:txBody>
      </p:sp>
      <p:sp>
        <p:nvSpPr>
          <p:cNvPr id="3" name="Content Placeholder 2"/>
          <p:cNvSpPr>
            <a:spLocks noGrp="1"/>
          </p:cNvSpPr>
          <p:nvPr>
            <p:ph idx="1"/>
          </p:nvPr>
        </p:nvSpPr>
        <p:spPr/>
        <p:txBody>
          <a:bodyPr>
            <a:normAutofit/>
          </a:bodyPr>
          <a:lstStyle/>
          <a:p>
            <a:r>
              <a:rPr lang="en-US" sz="2800" dirty="0" smtClean="0"/>
              <a:t>If you have worked with service learning courses, what kind of service did the students perform? </a:t>
            </a:r>
          </a:p>
          <a:p>
            <a:pPr lvl="1"/>
            <a:r>
              <a:rPr lang="en-US" dirty="0" smtClean="0"/>
              <a:t>Do all students in a given course do the same kind of service? </a:t>
            </a:r>
          </a:p>
          <a:p>
            <a:pPr lvl="1"/>
            <a:r>
              <a:rPr lang="en-US" dirty="0" smtClean="0"/>
              <a:t>Who decides the nature of the service activities? (student, professor, community partner?) </a:t>
            </a:r>
          </a:p>
          <a:p>
            <a:pPr marL="365760" lvl="1" indent="0">
              <a:buNone/>
            </a:pPr>
            <a:r>
              <a:rPr lang="en-US" dirty="0" smtClean="0"/>
              <a:t> </a:t>
            </a:r>
            <a:endParaRPr lang="en-US" dirty="0"/>
          </a:p>
        </p:txBody>
      </p:sp>
    </p:spTree>
    <p:extLst>
      <p:ext uri="{BB962C8B-B14F-4D97-AF65-F5344CB8AC3E}">
        <p14:creationId xmlns:p14="http://schemas.microsoft.com/office/powerpoint/2010/main" val="1923283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Learning at AU</a:t>
            </a:r>
            <a:endParaRPr lang="en-US" dirty="0"/>
          </a:p>
        </p:txBody>
      </p:sp>
      <p:sp>
        <p:nvSpPr>
          <p:cNvPr id="3" name="Content Placeholder 2"/>
          <p:cNvSpPr>
            <a:spLocks noGrp="1"/>
          </p:cNvSpPr>
          <p:nvPr>
            <p:ph idx="1"/>
          </p:nvPr>
        </p:nvSpPr>
        <p:spPr/>
        <p:txBody>
          <a:bodyPr/>
          <a:lstStyle/>
          <a:p>
            <a:r>
              <a:rPr lang="en-US" dirty="0" smtClean="0"/>
              <a:t>Center for Community Service and Engagement</a:t>
            </a:r>
          </a:p>
          <a:p>
            <a:pPr lvl="1"/>
            <a:r>
              <a:rPr lang="en-US" dirty="0" smtClean="0"/>
              <a:t>Resource </a:t>
            </a:r>
            <a:r>
              <a:rPr lang="en-US" dirty="0"/>
              <a:t>Hub for Faculty, Students, and Community </a:t>
            </a:r>
            <a:r>
              <a:rPr lang="en-US" dirty="0" smtClean="0"/>
              <a:t>Partners</a:t>
            </a:r>
          </a:p>
          <a:p>
            <a:pPr lvl="1"/>
            <a:r>
              <a:rPr lang="en-US" dirty="0" smtClean="0"/>
              <a:t>CB Designation in Course Catalog</a:t>
            </a:r>
          </a:p>
          <a:p>
            <a:pPr lvl="1"/>
            <a:r>
              <a:rPr lang="en-US" dirty="0" smtClean="0"/>
              <a:t>CSLP Add-on Credits</a:t>
            </a:r>
          </a:p>
          <a:p>
            <a:pPr lvl="1"/>
            <a:r>
              <a:rPr lang="en-US" dirty="0" smtClean="0"/>
              <a:t>Community Based Research Scholars: Living-learning community </a:t>
            </a:r>
          </a:p>
          <a:p>
            <a:r>
              <a:rPr lang="en-US" dirty="0" smtClean="0"/>
              <a:t>Independent Service Learning </a:t>
            </a:r>
          </a:p>
          <a:p>
            <a:pPr lvl="1"/>
            <a:r>
              <a:rPr lang="en-US" dirty="0" smtClean="0"/>
              <a:t>Hard to identify </a:t>
            </a:r>
            <a:endParaRPr lang="en-US" dirty="0"/>
          </a:p>
        </p:txBody>
      </p:sp>
    </p:spTree>
    <p:extLst>
      <p:ext uri="{BB962C8B-B14F-4D97-AF65-F5344CB8AC3E}">
        <p14:creationId xmlns:p14="http://schemas.microsoft.com/office/powerpoint/2010/main" val="303513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Perspective On Information Literacy</a:t>
            </a:r>
            <a:endParaRPr lang="en-US" dirty="0"/>
          </a:p>
        </p:txBody>
      </p:sp>
      <p:sp>
        <p:nvSpPr>
          <p:cNvPr id="3" name="Content Placeholder 2"/>
          <p:cNvSpPr>
            <a:spLocks noGrp="1"/>
          </p:cNvSpPr>
          <p:nvPr>
            <p:ph idx="1"/>
          </p:nvPr>
        </p:nvSpPr>
        <p:spPr/>
        <p:txBody>
          <a:bodyPr/>
          <a:lstStyle/>
          <a:p>
            <a:r>
              <a:rPr lang="en-US" dirty="0" smtClean="0"/>
              <a:t>Service site: DC Doors </a:t>
            </a:r>
          </a:p>
          <a:p>
            <a:r>
              <a:rPr lang="en-US" dirty="0" smtClean="0"/>
              <a:t>Student Project: Teach a session on paths to permanent housing </a:t>
            </a:r>
          </a:p>
          <a:p>
            <a:endParaRPr lang="en-US" dirty="0"/>
          </a:p>
          <a:p>
            <a:endParaRPr lang="en-US" dirty="0"/>
          </a:p>
        </p:txBody>
      </p:sp>
      <p:pic>
        <p:nvPicPr>
          <p:cNvPr id="4" name="Picture 3"/>
          <p:cNvPicPr>
            <a:picLocks noChangeAspect="1"/>
          </p:cNvPicPr>
          <p:nvPr/>
        </p:nvPicPr>
        <p:blipFill>
          <a:blip r:embed="rId3"/>
          <a:stretch>
            <a:fillRect/>
          </a:stretch>
        </p:blipFill>
        <p:spPr>
          <a:xfrm>
            <a:off x="1524000" y="2971800"/>
            <a:ext cx="5538368" cy="1778000"/>
          </a:xfrm>
          <a:prstGeom prst="rect">
            <a:avLst/>
          </a:prstGeom>
          <a:solidFill>
            <a:schemeClr val="bg2">
              <a:lumMod val="10000"/>
              <a:lumOff val="90000"/>
            </a:schemeClr>
          </a:solidFill>
        </p:spPr>
      </p:pic>
    </p:spTree>
    <p:extLst>
      <p:ext uri="{BB962C8B-B14F-4D97-AF65-F5344CB8AC3E}">
        <p14:creationId xmlns:p14="http://schemas.microsoft.com/office/powerpoint/2010/main" val="75923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Learning and Information Literacy: A Student Perspective </a:t>
            </a:r>
            <a:endParaRPr lang="en-US" dirty="0"/>
          </a:p>
        </p:txBody>
      </p:sp>
      <p:sp>
        <p:nvSpPr>
          <p:cNvPr id="3" name="Content Placeholder 2"/>
          <p:cNvSpPr>
            <a:spLocks noGrp="1"/>
          </p:cNvSpPr>
          <p:nvPr>
            <p:ph idx="1"/>
          </p:nvPr>
        </p:nvSpPr>
        <p:spPr/>
        <p:txBody>
          <a:bodyPr>
            <a:normAutofit/>
          </a:bodyPr>
          <a:lstStyle/>
          <a:p>
            <a:r>
              <a:rPr lang="en-US" sz="2800" dirty="0" smtClean="0"/>
              <a:t>“I’m not in a place to tell you how to find permanent housing (that was my topic) as a 21 year old college student. So the way to get over that was you had to do your homework. Because it wasn’t just for a class. It wasn’t just for an assignment…it was for actual people who need your advice”</a:t>
            </a:r>
          </a:p>
          <a:p>
            <a:pPr marL="0" indent="0">
              <a:buNone/>
            </a:pPr>
            <a:r>
              <a:rPr lang="en-US" sz="2800" dirty="0" smtClean="0"/>
              <a:t>-McKinley Doty (Class of 2016)</a:t>
            </a:r>
            <a:r>
              <a:rPr lang="en-US" dirty="0" smtClean="0">
                <a:hlinkClick r:id="rId3"/>
              </a:rPr>
              <a:t>Millennials and Community Based Learning: A Perfect Match </a:t>
            </a:r>
          </a:p>
          <a:p>
            <a:pPr marL="0" indent="0">
              <a:buNone/>
            </a:pPr>
            <a:r>
              <a:rPr lang="en-US" dirty="0" smtClean="0">
                <a:hlinkClick r:id="rId3"/>
              </a:rPr>
              <a:t>Ann Ferren Conference, January 2016</a:t>
            </a:r>
            <a:endParaRPr lang="en-US" dirty="0"/>
          </a:p>
        </p:txBody>
      </p:sp>
    </p:spTree>
    <p:extLst>
      <p:ext uri="{BB962C8B-B14F-4D97-AF65-F5344CB8AC3E}">
        <p14:creationId xmlns:p14="http://schemas.microsoft.com/office/powerpoint/2010/main" val="224599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3113</TotalTime>
  <Words>5349</Words>
  <Application>Microsoft Office PowerPoint</Application>
  <PresentationFormat>On-screen Show (4:3)</PresentationFormat>
  <Paragraphs>386</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Tw Cen MT</vt:lpstr>
      <vt:lpstr>Wingdings</vt:lpstr>
      <vt:lpstr>Thatch</vt:lpstr>
      <vt:lpstr>PowerPoint Presentation</vt:lpstr>
      <vt:lpstr>Agenda</vt:lpstr>
      <vt:lpstr>Necessary Vocabulary  </vt:lpstr>
      <vt:lpstr>Questions for the Audience</vt:lpstr>
      <vt:lpstr>Service Learning: Morton’s Typologies</vt:lpstr>
      <vt:lpstr>Question for the Audience</vt:lpstr>
      <vt:lpstr>Service Learning at AU</vt:lpstr>
      <vt:lpstr>Student Perspective On Information Literacy</vt:lpstr>
      <vt:lpstr>Service Learning and Information Literacy: A Student Perspective </vt:lpstr>
      <vt:lpstr>Information Literacy as a Learning Outcome</vt:lpstr>
      <vt:lpstr>PowerPoint Presentation</vt:lpstr>
      <vt:lpstr>Why Learning Outcomes?  </vt:lpstr>
      <vt:lpstr>PowerPoint Presentation</vt:lpstr>
      <vt:lpstr>Why Assess LOs? </vt:lpstr>
      <vt:lpstr>Why Assess LOs… for Service Learning </vt:lpstr>
      <vt:lpstr>Question for the Audience</vt:lpstr>
      <vt:lpstr>Information Literacy at AU</vt:lpstr>
      <vt:lpstr>Why curriculum mapping </vt:lpstr>
      <vt:lpstr>Curriculum Maps – Many shapes and sizes</vt:lpstr>
      <vt:lpstr>Question for the Audience  </vt:lpstr>
      <vt:lpstr>Nested Information Literacy LOs </vt:lpstr>
      <vt:lpstr>Sample Curriculum Map – Course Dissection </vt:lpstr>
      <vt:lpstr>Sample Curriculum Map: Library Instruction for Political Science Students </vt:lpstr>
      <vt:lpstr>Sample Map – Program to institution </vt:lpstr>
      <vt:lpstr>PowerPoint Presentation</vt:lpstr>
      <vt:lpstr>Closing the loop</vt:lpstr>
      <vt:lpstr>Who does the Mapping? </vt:lpstr>
      <vt:lpstr>Get Started </vt:lpstr>
      <vt:lpstr>Questions for the Audience Revisited</vt:lpstr>
      <vt:lpstr>Works Cited</vt:lpstr>
      <vt:lpstr>Works Cited Continued </vt:lpstr>
      <vt:lpstr>Works Cited Continued </vt:lpstr>
    </vt:vector>
  </TitlesOfParts>
  <Company>American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Ivey</dc:creator>
  <cp:lastModifiedBy>Acosta, Elisa Slater</cp:lastModifiedBy>
  <cp:revision>104</cp:revision>
  <dcterms:created xsi:type="dcterms:W3CDTF">2016-03-07T20:47:55Z</dcterms:created>
  <dcterms:modified xsi:type="dcterms:W3CDTF">2016-04-12T22:19:52Z</dcterms:modified>
</cp:coreProperties>
</file>