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422" r:id="rId2"/>
    <p:sldId id="423" r:id="rId3"/>
    <p:sldId id="434" r:id="rId4"/>
    <p:sldId id="437" r:id="rId5"/>
    <p:sldId id="435" r:id="rId6"/>
    <p:sldId id="438" r:id="rId7"/>
    <p:sldId id="43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h Eberts" initials="EE" lastIdx="1" clrIdx="0">
    <p:extLst>
      <p:ext uri="{19B8F6BF-5375-455C-9EA6-DF929625EA0E}">
        <p15:presenceInfo xmlns:p15="http://schemas.microsoft.com/office/powerpoint/2012/main" userId="Erich Eber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381"/>
    <a:srgbClr val="00660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85" autoAdjust="0"/>
    <p:restoredTop sz="94660"/>
  </p:normalViewPr>
  <p:slideViewPr>
    <p:cSldViewPr showGuides="1">
      <p:cViewPr varScale="1">
        <p:scale>
          <a:sx n="81" d="100"/>
          <a:sy n="81" d="100"/>
        </p:scale>
        <p:origin x="1003" y="62"/>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C68BB-8B32-44EB-878D-4252ECD37E0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C68BB-8B32-44EB-878D-4252ECD37E0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C68BB-8B32-44EB-878D-4252ECD37E0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C68BB-8B32-44EB-878D-4252ECD37E0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C68BB-8B32-44EB-878D-4252ECD37E04}"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13EDA-3836-4489-BF62-4FCBE7AAFCD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C68BB-8B32-44EB-878D-4252ECD37E0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C68BB-8B32-44EB-878D-4252ECD37E04}"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13EDA-3836-4489-BF62-4FCBE7AAFCD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AC68BB-8B32-44EB-878D-4252ECD37E04}"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C68BB-8B32-44EB-878D-4252ECD37E04}"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AC68BB-8B32-44EB-878D-4252ECD37E0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AC68BB-8B32-44EB-878D-4252ECD37E04}"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13EDA-3836-4489-BF62-4FCBE7AAFC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AAC68BB-8B32-44EB-878D-4252ECD37E04}" type="datetimeFigureOut">
              <a:rPr lang="en-US" smtClean="0"/>
              <a:t>2/27/2019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A13EDA-3836-4489-BF62-4FCBE7AAFC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agardenweb.ucanr.edu/"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mg.ucan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4CB9EBB-1E4A-442E-B30C-72F264F4D265}"/>
              </a:ext>
            </a:extLst>
          </p:cNvPr>
          <p:cNvSpPr>
            <a:spLocks noGrp="1"/>
          </p:cNvSpPr>
          <p:nvPr>
            <p:ph idx="1"/>
          </p:nvPr>
        </p:nvSpPr>
        <p:spPr>
          <a:xfrm>
            <a:off x="1143000" y="1183639"/>
            <a:ext cx="7772399" cy="5373731"/>
          </a:xfrm>
        </p:spPr>
        <p:txBody>
          <a:bodyPr>
            <a:noAutofit/>
          </a:bodyPr>
          <a:lstStyle/>
          <a:p>
            <a:pPr marL="342900" marR="0" lvl="0" indent="-342900">
              <a:spcBef>
                <a:spcPts val="0"/>
              </a:spcBef>
              <a:spcAft>
                <a:spcPts val="0"/>
              </a:spcAft>
              <a:buFont typeface="Symbol" panose="05050102010706020507" pitchFamily="18" charset="2"/>
              <a:buChar char=""/>
            </a:pPr>
            <a:endParaRPr lang="en-US" i="1">
              <a:latin typeface="Calibri" panose="020F0502020204030204" pitchFamily="34" charset="0"/>
              <a:ea typeface="Calibri" panose="020F0502020204030204" pitchFamily="34" charset="0"/>
              <a:cs typeface="Times New Roman" panose="02020603050405020304" pitchFamily="18" charset="0"/>
            </a:endParaRPr>
          </a:p>
          <a:p>
            <a:endParaRPr lang="en-US" sz="2500" dirty="0"/>
          </a:p>
        </p:txBody>
      </p:sp>
      <p:sp>
        <p:nvSpPr>
          <p:cNvPr id="6" name="Title 1"/>
          <p:cNvSpPr txBox="1">
            <a:spLocks/>
          </p:cNvSpPr>
          <p:nvPr/>
        </p:nvSpPr>
        <p:spPr>
          <a:xfrm>
            <a:off x="1018190" y="26276"/>
            <a:ext cx="7370378" cy="19954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3600" dirty="0">
                <a:effectLst>
                  <a:outerShdw blurRad="38100" dist="38100" dir="2700000" algn="tl">
                    <a:srgbClr val="000000">
                      <a:alpha val="43137"/>
                    </a:srgbClr>
                  </a:outerShdw>
                </a:effectLst>
              </a:rPr>
              <a:t>Maintaining the Garden</a:t>
            </a:r>
          </a:p>
          <a:p>
            <a:pPr algn="ctr"/>
            <a:r>
              <a:rPr lang="en-US" sz="2000" dirty="0">
                <a:effectLst>
                  <a:outerShdw blurRad="38100" dist="38100" dir="2700000" algn="tl">
                    <a:srgbClr val="000000">
                      <a:alpha val="43137"/>
                    </a:srgbClr>
                  </a:outerShdw>
                </a:effectLst>
              </a:rPr>
              <a:t>Module 10 - Garden Ecology</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Lesson 8:  Maintaining the Garden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117" y="1788477"/>
            <a:ext cx="6358524" cy="4768893"/>
          </a:xfrm>
          <a:prstGeom prst="rect">
            <a:avLst/>
          </a:prstGeom>
        </p:spPr>
      </p:pic>
    </p:spTree>
    <p:extLst>
      <p:ext uri="{BB962C8B-B14F-4D97-AF65-F5344CB8AC3E}">
        <p14:creationId xmlns:p14="http://schemas.microsoft.com/office/powerpoint/2010/main" val="221767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5869" y="2667000"/>
            <a:ext cx="5178589" cy="3883942"/>
          </a:xfrm>
          <a:prstGeom prst="rect">
            <a:avLst/>
          </a:prstGeom>
        </p:spPr>
      </p:pic>
      <p:sp>
        <p:nvSpPr>
          <p:cNvPr id="5" name="TextBox 4">
            <a:extLst>
              <a:ext uri="{FF2B5EF4-FFF2-40B4-BE49-F238E27FC236}">
                <a16:creationId xmlns:a16="http://schemas.microsoft.com/office/drawing/2014/main" id="{A8945EBC-49C6-4FC5-8234-93E9E2A99EA9}"/>
              </a:ext>
            </a:extLst>
          </p:cNvPr>
          <p:cNvSpPr txBox="1"/>
          <p:nvPr/>
        </p:nvSpPr>
        <p:spPr>
          <a:xfrm>
            <a:off x="767114" y="685800"/>
            <a:ext cx="7609776" cy="1815882"/>
          </a:xfrm>
          <a:prstGeom prst="rect">
            <a:avLst/>
          </a:prstGeom>
          <a:noFill/>
        </p:spPr>
        <p:txBody>
          <a:bodyPr wrap="none" rtlCol="0">
            <a:spAutoFit/>
          </a:bodyPr>
          <a:lstStyle/>
          <a:p>
            <a:pPr algn="ctr">
              <a:spcBef>
                <a:spcPct val="0"/>
              </a:spcBef>
            </a:pPr>
            <a:r>
              <a:rPr lang="en-US" sz="2800" spc="-100" dirty="0">
                <a:solidFill>
                  <a:schemeClr val="tx2"/>
                </a:solidFill>
                <a:effectLst>
                  <a:outerShdw blurRad="38100" dist="38100" dir="2700000" algn="tl">
                    <a:srgbClr val="000000">
                      <a:alpha val="43137"/>
                    </a:srgbClr>
                  </a:outerShdw>
                </a:effectLst>
                <a:latin typeface="+mj-lt"/>
                <a:ea typeface="+mj-ea"/>
                <a:cs typeface="+mj-cs"/>
              </a:rPr>
              <a:t>Once established, gardens need to be maintained </a:t>
            </a:r>
          </a:p>
          <a:p>
            <a:pPr algn="ctr">
              <a:spcBef>
                <a:spcPct val="0"/>
              </a:spcBef>
            </a:pPr>
            <a:r>
              <a:rPr lang="en-US" sz="2800" spc="-100" dirty="0">
                <a:solidFill>
                  <a:schemeClr val="tx2"/>
                </a:solidFill>
                <a:effectLst>
                  <a:outerShdw blurRad="38100" dist="38100" dir="2700000" algn="tl">
                    <a:srgbClr val="000000">
                      <a:alpha val="43137"/>
                    </a:srgbClr>
                  </a:outerShdw>
                </a:effectLst>
                <a:latin typeface="+mj-lt"/>
                <a:ea typeface="+mj-ea"/>
                <a:cs typeface="+mj-cs"/>
              </a:rPr>
              <a:t>regularly, and processes established</a:t>
            </a:r>
          </a:p>
          <a:p>
            <a:pPr algn="ctr">
              <a:spcBef>
                <a:spcPct val="0"/>
              </a:spcBef>
            </a:pPr>
            <a:r>
              <a:rPr lang="en-US" sz="2800" spc="-100" dirty="0">
                <a:solidFill>
                  <a:schemeClr val="tx2"/>
                </a:solidFill>
                <a:effectLst>
                  <a:outerShdw blurRad="38100" dist="38100" dir="2700000" algn="tl">
                    <a:srgbClr val="000000">
                      <a:alpha val="43137"/>
                    </a:srgbClr>
                  </a:outerShdw>
                </a:effectLst>
                <a:latin typeface="+mj-lt"/>
                <a:ea typeface="+mj-ea"/>
                <a:cs typeface="+mj-cs"/>
              </a:rPr>
              <a:t>to make them successful long-term.</a:t>
            </a:r>
          </a:p>
          <a:p>
            <a:pPr algn="ctr">
              <a:spcBef>
                <a:spcPct val="0"/>
              </a:spcBef>
            </a:pPr>
            <a:r>
              <a:rPr lang="en-US" sz="2800" u="sng" spc="-100" dirty="0">
                <a:solidFill>
                  <a:schemeClr val="tx2"/>
                </a:solidFill>
                <a:effectLst>
                  <a:outerShdw blurRad="38100" dist="38100" dir="2700000" algn="tl">
                    <a:srgbClr val="000000">
                      <a:alpha val="43137"/>
                    </a:srgbClr>
                  </a:outerShdw>
                </a:effectLst>
                <a:latin typeface="+mj-lt"/>
                <a:ea typeface="+mj-ea"/>
                <a:cs typeface="+mj-cs"/>
              </a:rPr>
              <a:t>Year-Round Processes to Consider</a:t>
            </a:r>
          </a:p>
        </p:txBody>
      </p:sp>
      <p:sp>
        <p:nvSpPr>
          <p:cNvPr id="2" name="TextBox 1">
            <a:extLst>
              <a:ext uri="{FF2B5EF4-FFF2-40B4-BE49-F238E27FC236}">
                <a16:creationId xmlns:a16="http://schemas.microsoft.com/office/drawing/2014/main" id="{2FF935C7-2D3D-47DA-A8B8-7B30DDE724C9}"/>
              </a:ext>
            </a:extLst>
          </p:cNvPr>
          <p:cNvSpPr txBox="1"/>
          <p:nvPr/>
        </p:nvSpPr>
        <p:spPr>
          <a:xfrm>
            <a:off x="7620000" y="2895600"/>
            <a:ext cx="1163524" cy="1962332"/>
          </a:xfrm>
          <a:prstGeom prst="rect">
            <a:avLst/>
          </a:prstGeom>
          <a:noFill/>
          <a:ln>
            <a:solidFill>
              <a:srgbClr val="006600"/>
            </a:solidFill>
          </a:ln>
        </p:spPr>
        <p:txBody>
          <a:bodyPr wrap="none" rtlCol="0">
            <a:spAutoFit/>
          </a:bodyPr>
          <a:lstStyle/>
          <a:p>
            <a:pPr algn="ctr">
              <a:lnSpc>
                <a:spcPct val="200000"/>
              </a:lnSpc>
            </a:pPr>
            <a:r>
              <a:rPr lang="en-US" dirty="0"/>
              <a:t>Walking</a:t>
            </a:r>
          </a:p>
          <a:p>
            <a:pPr algn="ctr">
              <a:lnSpc>
                <a:spcPct val="200000"/>
              </a:lnSpc>
            </a:pPr>
            <a:r>
              <a:rPr lang="en-US" dirty="0"/>
              <a:t>Weeding</a:t>
            </a:r>
          </a:p>
          <a:p>
            <a:pPr algn="ctr">
              <a:lnSpc>
                <a:spcPct val="200000"/>
              </a:lnSpc>
            </a:pPr>
            <a:r>
              <a:rPr lang="en-US" dirty="0"/>
              <a:t>Watering </a:t>
            </a:r>
          </a:p>
          <a:p>
            <a:pPr algn="ctr">
              <a:lnSpc>
                <a:spcPct val="200000"/>
              </a:lnSpc>
            </a:pPr>
            <a:endParaRPr lang="en-US" sz="800" dirty="0"/>
          </a:p>
        </p:txBody>
      </p:sp>
      <p:sp>
        <p:nvSpPr>
          <p:cNvPr id="6" name="TextBox 5">
            <a:extLst>
              <a:ext uri="{FF2B5EF4-FFF2-40B4-BE49-F238E27FC236}">
                <a16:creationId xmlns:a16="http://schemas.microsoft.com/office/drawing/2014/main" id="{71461BF4-F609-4A1B-B05E-719EB25DADB4}"/>
              </a:ext>
            </a:extLst>
          </p:cNvPr>
          <p:cNvSpPr txBox="1"/>
          <p:nvPr/>
        </p:nvSpPr>
        <p:spPr>
          <a:xfrm>
            <a:off x="76200" y="2895600"/>
            <a:ext cx="2056973" cy="3070328"/>
          </a:xfrm>
          <a:prstGeom prst="rect">
            <a:avLst/>
          </a:prstGeom>
          <a:noFill/>
          <a:ln>
            <a:solidFill>
              <a:srgbClr val="006600"/>
            </a:solidFill>
          </a:ln>
        </p:spPr>
        <p:txBody>
          <a:bodyPr wrap="none" rtlCol="0">
            <a:spAutoFit/>
          </a:bodyPr>
          <a:lstStyle/>
          <a:p>
            <a:pPr algn="ctr">
              <a:lnSpc>
                <a:spcPct val="200000"/>
              </a:lnSpc>
            </a:pPr>
            <a:r>
              <a:rPr lang="en-US" dirty="0"/>
              <a:t>Composting</a:t>
            </a:r>
          </a:p>
          <a:p>
            <a:pPr algn="ctr">
              <a:lnSpc>
                <a:spcPct val="200000"/>
              </a:lnSpc>
            </a:pPr>
            <a:r>
              <a:rPr lang="en-US" dirty="0"/>
              <a:t>Fertilizing</a:t>
            </a:r>
          </a:p>
          <a:p>
            <a:pPr algn="ctr">
              <a:lnSpc>
                <a:spcPct val="200000"/>
              </a:lnSpc>
            </a:pPr>
            <a:r>
              <a:rPr lang="en-US" dirty="0"/>
              <a:t>Pest Management</a:t>
            </a:r>
          </a:p>
          <a:p>
            <a:pPr algn="ctr">
              <a:lnSpc>
                <a:spcPct val="200000"/>
              </a:lnSpc>
            </a:pPr>
            <a:r>
              <a:rPr lang="en-US" dirty="0"/>
              <a:t>Rotating Crops </a:t>
            </a:r>
          </a:p>
          <a:p>
            <a:pPr algn="ctr">
              <a:lnSpc>
                <a:spcPct val="200000"/>
              </a:lnSpc>
            </a:pPr>
            <a:r>
              <a:rPr lang="en-US" dirty="0"/>
              <a:t>Soil Coverage</a:t>
            </a:r>
          </a:p>
          <a:p>
            <a:pPr algn="ctr">
              <a:lnSpc>
                <a:spcPct val="200000"/>
              </a:lnSpc>
            </a:pPr>
            <a:endParaRPr lang="en-US" sz="800" dirty="0"/>
          </a:p>
        </p:txBody>
      </p:sp>
    </p:spTree>
    <p:extLst>
      <p:ext uri="{BB962C8B-B14F-4D97-AF65-F5344CB8AC3E}">
        <p14:creationId xmlns:p14="http://schemas.microsoft.com/office/powerpoint/2010/main" val="260578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2037091"/>
            <a:ext cx="6044596" cy="4533447"/>
          </a:xfrm>
          <a:prstGeom prst="rect">
            <a:avLst/>
          </a:prstGeom>
        </p:spPr>
      </p:pic>
      <p:sp>
        <p:nvSpPr>
          <p:cNvPr id="5" name="TextBox 4">
            <a:extLst>
              <a:ext uri="{FF2B5EF4-FFF2-40B4-BE49-F238E27FC236}">
                <a16:creationId xmlns:a16="http://schemas.microsoft.com/office/drawing/2014/main" id="{A8945EBC-49C6-4FC5-8234-93E9E2A99EA9}"/>
              </a:ext>
            </a:extLst>
          </p:cNvPr>
          <p:cNvSpPr txBox="1"/>
          <p:nvPr/>
        </p:nvSpPr>
        <p:spPr>
          <a:xfrm>
            <a:off x="810393" y="685800"/>
            <a:ext cx="7523213" cy="523220"/>
          </a:xfrm>
          <a:prstGeom prst="rect">
            <a:avLst/>
          </a:prstGeom>
          <a:noFill/>
        </p:spPr>
        <p:txBody>
          <a:bodyPr wrap="none" rtlCol="0">
            <a:spAutoFit/>
          </a:bodyPr>
          <a:lstStyle/>
          <a:p>
            <a:pPr algn="ctr">
              <a:spcBef>
                <a:spcPct val="0"/>
              </a:spcBef>
            </a:pPr>
            <a:r>
              <a:rPr lang="en-US" sz="2800" spc="-100" dirty="0">
                <a:solidFill>
                  <a:schemeClr val="tx2"/>
                </a:solidFill>
                <a:effectLst>
                  <a:outerShdw blurRad="38100" dist="38100" dir="2700000" algn="tl">
                    <a:srgbClr val="000000">
                      <a:alpha val="43137"/>
                    </a:srgbClr>
                  </a:outerShdw>
                </a:effectLst>
                <a:latin typeface="+mj-lt"/>
                <a:ea typeface="+mj-ea"/>
                <a:cs typeface="+mj-cs"/>
              </a:rPr>
              <a:t>Once established, gardens need to be maintained</a:t>
            </a:r>
          </a:p>
        </p:txBody>
      </p:sp>
      <p:sp>
        <p:nvSpPr>
          <p:cNvPr id="2" name="TextBox 1">
            <a:extLst>
              <a:ext uri="{FF2B5EF4-FFF2-40B4-BE49-F238E27FC236}">
                <a16:creationId xmlns:a16="http://schemas.microsoft.com/office/drawing/2014/main" id="{2FF935C7-2D3D-47DA-A8B8-7B30DDE724C9}"/>
              </a:ext>
            </a:extLst>
          </p:cNvPr>
          <p:cNvSpPr txBox="1"/>
          <p:nvPr/>
        </p:nvSpPr>
        <p:spPr>
          <a:xfrm>
            <a:off x="5257800" y="1438389"/>
            <a:ext cx="1454244" cy="369332"/>
          </a:xfrm>
          <a:prstGeom prst="rect">
            <a:avLst/>
          </a:prstGeom>
          <a:noFill/>
        </p:spPr>
        <p:txBody>
          <a:bodyPr wrap="none" rtlCol="0">
            <a:spAutoFit/>
          </a:bodyPr>
          <a:lstStyle/>
          <a:p>
            <a:r>
              <a:rPr lang="en-US" dirty="0"/>
              <a:t>Pest Control</a:t>
            </a:r>
          </a:p>
        </p:txBody>
      </p:sp>
      <p:pic>
        <p:nvPicPr>
          <p:cNvPr id="6" name="Picture 5">
            <a:extLst>
              <a:ext uri="{FF2B5EF4-FFF2-40B4-BE49-F238E27FC236}">
                <a16:creationId xmlns:a16="http://schemas.microsoft.com/office/drawing/2014/main" id="{91470ED0-DCC3-46A5-9FB3-9CFD01579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690624"/>
            <a:ext cx="2773680" cy="2080260"/>
          </a:xfrm>
          <a:prstGeom prst="rect">
            <a:avLst/>
          </a:prstGeom>
        </p:spPr>
      </p:pic>
      <p:sp>
        <p:nvSpPr>
          <p:cNvPr id="7" name="TextBox 6">
            <a:extLst>
              <a:ext uri="{FF2B5EF4-FFF2-40B4-BE49-F238E27FC236}">
                <a16:creationId xmlns:a16="http://schemas.microsoft.com/office/drawing/2014/main" id="{FD4B0093-C49B-4A42-9624-D26BA17CD632}"/>
              </a:ext>
            </a:extLst>
          </p:cNvPr>
          <p:cNvSpPr txBox="1"/>
          <p:nvPr/>
        </p:nvSpPr>
        <p:spPr>
          <a:xfrm>
            <a:off x="1143000" y="4953000"/>
            <a:ext cx="813043" cy="369332"/>
          </a:xfrm>
          <a:prstGeom prst="rect">
            <a:avLst/>
          </a:prstGeom>
          <a:noFill/>
        </p:spPr>
        <p:txBody>
          <a:bodyPr wrap="none" rtlCol="0">
            <a:spAutoFit/>
          </a:bodyPr>
          <a:lstStyle/>
          <a:p>
            <a:r>
              <a:rPr lang="en-US" dirty="0"/>
              <a:t>Grubs</a:t>
            </a:r>
          </a:p>
        </p:txBody>
      </p:sp>
    </p:spTree>
    <p:extLst>
      <p:ext uri="{BB962C8B-B14F-4D97-AF65-F5344CB8AC3E}">
        <p14:creationId xmlns:p14="http://schemas.microsoft.com/office/powerpoint/2010/main" val="17632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turn to Home Page">
            <a:extLst>
              <a:ext uri="{FF2B5EF4-FFF2-40B4-BE49-F238E27FC236}">
                <a16:creationId xmlns:a16="http://schemas.microsoft.com/office/drawing/2014/main" id="{20EB95F6-9375-43F0-BF33-FEFA33977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39200" cy="10726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A63EE9-8853-4D02-858B-F2341BF8088D}"/>
              </a:ext>
            </a:extLst>
          </p:cNvPr>
          <p:cNvSpPr/>
          <p:nvPr/>
        </p:nvSpPr>
        <p:spPr>
          <a:xfrm>
            <a:off x="2971800" y="5574268"/>
            <a:ext cx="3326616" cy="369332"/>
          </a:xfrm>
          <a:prstGeom prst="rect">
            <a:avLst/>
          </a:prstGeom>
        </p:spPr>
        <p:txBody>
          <a:bodyPr wrap="none">
            <a:spAutoFit/>
          </a:bodyPr>
          <a:lstStyle/>
          <a:p>
            <a:r>
              <a:rPr lang="en-US" dirty="0"/>
              <a:t>http://ipm.ucanr.edu/index.html</a:t>
            </a:r>
          </a:p>
        </p:txBody>
      </p:sp>
      <p:sp>
        <p:nvSpPr>
          <p:cNvPr id="7" name="TextBox 6">
            <a:extLst>
              <a:ext uri="{FF2B5EF4-FFF2-40B4-BE49-F238E27FC236}">
                <a16:creationId xmlns:a16="http://schemas.microsoft.com/office/drawing/2014/main" id="{3631B4B3-AFD3-42E1-BC1E-4771D87EAF76}"/>
              </a:ext>
            </a:extLst>
          </p:cNvPr>
          <p:cNvSpPr txBox="1"/>
          <p:nvPr/>
        </p:nvSpPr>
        <p:spPr>
          <a:xfrm>
            <a:off x="1320408" y="2971800"/>
            <a:ext cx="6934199" cy="2031325"/>
          </a:xfrm>
          <a:prstGeom prst="rect">
            <a:avLst/>
          </a:prstGeom>
          <a:noFill/>
        </p:spPr>
        <p:txBody>
          <a:bodyPr wrap="square" rtlCol="0">
            <a:spAutoFit/>
          </a:bodyPr>
          <a:lstStyle/>
          <a:p>
            <a:r>
              <a:rPr lang="en-US" dirty="0"/>
              <a:t>What is Integrated Pest Management (IPM)?</a:t>
            </a:r>
          </a:p>
          <a:p>
            <a:endParaRPr lang="en-US" dirty="0"/>
          </a:p>
          <a:p>
            <a:r>
              <a:rPr lang="en-US" dirty="0"/>
              <a:t>Integrated pest management, or IPM, is a process you can use to solve pest problems while minimizing risks to people and the environment. IPM can be used to manage all kinds of pests anywhere—in urban, agricultural, and wildland or natural areas.</a:t>
            </a:r>
          </a:p>
          <a:p>
            <a:endParaRPr lang="en-US" dirty="0"/>
          </a:p>
        </p:txBody>
      </p:sp>
    </p:spTree>
    <p:extLst>
      <p:ext uri="{BB962C8B-B14F-4D97-AF65-F5344CB8AC3E}">
        <p14:creationId xmlns:p14="http://schemas.microsoft.com/office/powerpoint/2010/main" val="217007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egrated pest management">
            <a:extLst>
              <a:ext uri="{FF2B5EF4-FFF2-40B4-BE49-F238E27FC236}">
                <a16:creationId xmlns:a16="http://schemas.microsoft.com/office/drawing/2014/main" id="{0C89BA37-3595-464C-9605-F624FB602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684" y="685800"/>
            <a:ext cx="6828631" cy="5276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F5B0FB-F685-46BD-8016-F0CB2639B451}"/>
              </a:ext>
            </a:extLst>
          </p:cNvPr>
          <p:cNvSpPr txBox="1"/>
          <p:nvPr/>
        </p:nvSpPr>
        <p:spPr>
          <a:xfrm>
            <a:off x="2438400" y="6172200"/>
            <a:ext cx="4621906" cy="369332"/>
          </a:xfrm>
          <a:prstGeom prst="rect">
            <a:avLst/>
          </a:prstGeom>
          <a:noFill/>
        </p:spPr>
        <p:txBody>
          <a:bodyPr wrap="none" rtlCol="0">
            <a:spAutoFit/>
          </a:bodyPr>
          <a:lstStyle/>
          <a:p>
            <a:r>
              <a:rPr lang="en-US" dirty="0"/>
              <a:t>http://ipm.ucanr.edu/FAQ/mgadvanced.html</a:t>
            </a:r>
          </a:p>
        </p:txBody>
      </p:sp>
    </p:spTree>
    <p:extLst>
      <p:ext uri="{BB962C8B-B14F-4D97-AF65-F5344CB8AC3E}">
        <p14:creationId xmlns:p14="http://schemas.microsoft.com/office/powerpoint/2010/main" val="379481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D7758-FDE0-4DA1-8C12-1AF97A8468D6}"/>
              </a:ext>
            </a:extLst>
          </p:cNvPr>
          <p:cNvSpPr txBox="1"/>
          <p:nvPr/>
        </p:nvSpPr>
        <p:spPr>
          <a:xfrm>
            <a:off x="338058" y="3916085"/>
            <a:ext cx="8603774" cy="1077218"/>
          </a:xfrm>
          <a:prstGeom prst="rect">
            <a:avLst/>
          </a:prstGeom>
          <a:noFill/>
        </p:spPr>
        <p:txBody>
          <a:bodyPr wrap="square" rtlCol="0">
            <a:spAutoFit/>
          </a:bodyPr>
          <a:lstStyle/>
          <a:p>
            <a:pPr algn="ctr"/>
            <a:r>
              <a:rPr lang="en-US" sz="1600" dirty="0"/>
              <a:t>The UC Master Gardener Program designed the California Garden Web to serve as a portal to organize and extend the University of California's vast collection of research-based information about gardening to the public. The California Garden Web focuses on sustainable gardening practices and uses a question and answer format to present solutions.</a:t>
            </a:r>
          </a:p>
        </p:txBody>
      </p:sp>
      <p:sp>
        <p:nvSpPr>
          <p:cNvPr id="3" name="Rectangle 1">
            <a:extLst>
              <a:ext uri="{FF2B5EF4-FFF2-40B4-BE49-F238E27FC236}">
                <a16:creationId xmlns:a16="http://schemas.microsoft.com/office/drawing/2014/main" id="{EFCA8233-1176-46EF-A233-105EC85C49D8}"/>
              </a:ext>
            </a:extLst>
          </p:cNvPr>
          <p:cNvSpPr>
            <a:spLocks noChangeArrowheads="1"/>
          </p:cNvSpPr>
          <p:nvPr/>
        </p:nvSpPr>
        <p:spPr bwMode="auto">
          <a:xfrm>
            <a:off x="2831410" y="694010"/>
            <a:ext cx="38862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43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Verdana" panose="020B0604030504040204" pitchFamily="34" charset="0"/>
                <a:hlinkClick r:id="rId2" tooltip="Return to Home Page"/>
              </a:rPr>
              <a:t>  </a:t>
            </a:r>
            <a:endParaRPr kumimoji="0" lang="en-US" altLang="en-US" sz="1200" b="0" i="0" u="none" strike="noStrike" cap="none" normalizeH="0" baseline="0" dirty="0">
              <a:ln>
                <a:noFill/>
              </a:ln>
              <a:solidFill>
                <a:srgbClr val="333333"/>
              </a:solidFill>
              <a:effectLst/>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1A3769"/>
                </a:solidFill>
                <a:effectLst/>
                <a:latin typeface="Palatino Linotype" panose="02040502050505030304" pitchFamily="18" charset="0"/>
              </a:rPr>
              <a:t>The California Garden Web</a:t>
            </a:r>
            <a:endParaRPr kumimoji="0" lang="en-US" altLang="en-US" sz="1200" b="1" i="0" u="none" strike="noStrike" cap="none" normalizeH="0" baseline="0" dirty="0">
              <a:ln>
                <a:noFill/>
              </a:ln>
              <a:solidFill>
                <a:srgbClr val="666666"/>
              </a:solidFill>
              <a:effectLst/>
              <a:latin typeface="Verdana" panose="020B0604030504040204" pitchFamily="34" charset="0"/>
            </a:endParaRPr>
          </a:p>
        </p:txBody>
      </p:sp>
      <p:pic>
        <p:nvPicPr>
          <p:cNvPr id="2050" name="Picture 2" descr="logo">
            <a:extLst>
              <a:ext uri="{FF2B5EF4-FFF2-40B4-BE49-F238E27FC236}">
                <a16:creationId xmlns:a16="http://schemas.microsoft.com/office/drawing/2014/main" id="{A4CBE6EF-105A-4F68-A267-F6C74D122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5729"/>
            <a:ext cx="1169988" cy="12029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niversity of California Agriculture and Natural Resources">
            <a:hlinkClick r:id="rId2" tooltip="Return to Home Page"/>
            <a:extLst>
              <a:ext uri="{FF2B5EF4-FFF2-40B4-BE49-F238E27FC236}">
                <a16:creationId xmlns:a16="http://schemas.microsoft.com/office/drawing/2014/main" id="{AB1C49E4-A127-4C51-BDA7-42CBE57E8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853277"/>
            <a:ext cx="1724025" cy="190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E8B41A-7E94-4328-A1E4-615085657A4A}"/>
              </a:ext>
            </a:extLst>
          </p:cNvPr>
          <p:cNvSpPr txBox="1"/>
          <p:nvPr/>
        </p:nvSpPr>
        <p:spPr>
          <a:xfrm>
            <a:off x="2995873" y="5498776"/>
            <a:ext cx="3288144" cy="369332"/>
          </a:xfrm>
          <a:prstGeom prst="rect">
            <a:avLst/>
          </a:prstGeom>
          <a:noFill/>
        </p:spPr>
        <p:txBody>
          <a:bodyPr wrap="none" rtlCol="0">
            <a:spAutoFit/>
          </a:bodyPr>
          <a:lstStyle/>
          <a:p>
            <a:r>
              <a:rPr lang="en-US" dirty="0"/>
              <a:t>http://cagardenweb.ucanr.edu/</a:t>
            </a:r>
          </a:p>
        </p:txBody>
      </p:sp>
      <p:pic>
        <p:nvPicPr>
          <p:cNvPr id="2053" name="Picture 5" descr="The California Garden Web">
            <a:extLst>
              <a:ext uri="{FF2B5EF4-FFF2-40B4-BE49-F238E27FC236}">
                <a16:creationId xmlns:a16="http://schemas.microsoft.com/office/drawing/2014/main" id="{925C2391-E760-4002-A839-EE5CDFEA2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26" y="1938525"/>
            <a:ext cx="8673147" cy="128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6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o">
            <a:extLst>
              <a:ext uri="{FF2B5EF4-FFF2-40B4-BE49-F238E27FC236}">
                <a16:creationId xmlns:a16="http://schemas.microsoft.com/office/drawing/2014/main" id="{A4CBE6EF-105A-4F68-A267-F6C74D122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15729"/>
            <a:ext cx="1169988" cy="120294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UC Master Gardener Program">
            <a:extLst>
              <a:ext uri="{FF2B5EF4-FFF2-40B4-BE49-F238E27FC236}">
                <a16:creationId xmlns:a16="http://schemas.microsoft.com/office/drawing/2014/main" id="{8ACDC9DC-B9A7-4910-A2D1-5FA5D9493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10" y="1914549"/>
            <a:ext cx="8662579" cy="12858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81F2F0-B143-4CC7-BB8E-8562CBB5112A}"/>
              </a:ext>
            </a:extLst>
          </p:cNvPr>
          <p:cNvSpPr txBox="1"/>
          <p:nvPr/>
        </p:nvSpPr>
        <p:spPr>
          <a:xfrm>
            <a:off x="3460125" y="6052068"/>
            <a:ext cx="2223750" cy="369332"/>
          </a:xfrm>
          <a:prstGeom prst="rect">
            <a:avLst/>
          </a:prstGeom>
          <a:noFill/>
        </p:spPr>
        <p:txBody>
          <a:bodyPr wrap="none" rtlCol="0">
            <a:spAutoFit/>
          </a:bodyPr>
          <a:lstStyle/>
          <a:p>
            <a:r>
              <a:rPr lang="en-US" dirty="0"/>
              <a:t>http://mg.ucanr.edu/</a:t>
            </a:r>
          </a:p>
        </p:txBody>
      </p:sp>
      <p:sp>
        <p:nvSpPr>
          <p:cNvPr id="6" name="Rectangle 5">
            <a:extLst>
              <a:ext uri="{FF2B5EF4-FFF2-40B4-BE49-F238E27FC236}">
                <a16:creationId xmlns:a16="http://schemas.microsoft.com/office/drawing/2014/main" id="{25FE751B-E3EB-44DE-90E4-BC4391A33D10}"/>
              </a:ext>
            </a:extLst>
          </p:cNvPr>
          <p:cNvSpPr/>
          <p:nvPr/>
        </p:nvSpPr>
        <p:spPr>
          <a:xfrm>
            <a:off x="2881216" y="1086723"/>
            <a:ext cx="4451411" cy="461665"/>
          </a:xfrm>
          <a:prstGeom prst="rect">
            <a:avLst/>
          </a:prstGeom>
        </p:spPr>
        <p:txBody>
          <a:bodyPr wrap="none">
            <a:spAutoFit/>
          </a:bodyPr>
          <a:lstStyle/>
          <a:p>
            <a:r>
              <a:rPr lang="en-US" sz="2400" b="1" dirty="0">
                <a:solidFill>
                  <a:srgbClr val="090381"/>
                </a:solidFill>
                <a:latin typeface="Open Sans"/>
              </a:rPr>
              <a:t>UC Master Gardener Program</a:t>
            </a:r>
            <a:endParaRPr lang="en-US" sz="2400" b="1" dirty="0">
              <a:solidFill>
                <a:srgbClr val="090381"/>
              </a:solidFill>
              <a:latin typeface="Open Sans"/>
              <a:hlinkClick r:id="rId4" tooltip="Return to Home Page"/>
            </a:endParaRPr>
          </a:p>
        </p:txBody>
      </p:sp>
      <p:sp>
        <p:nvSpPr>
          <p:cNvPr id="7" name="Rectangle 6">
            <a:extLst>
              <a:ext uri="{FF2B5EF4-FFF2-40B4-BE49-F238E27FC236}">
                <a16:creationId xmlns:a16="http://schemas.microsoft.com/office/drawing/2014/main" id="{B81C966B-8AAB-420C-9FF3-DF1FEA8CBC19}"/>
              </a:ext>
            </a:extLst>
          </p:cNvPr>
          <p:cNvSpPr/>
          <p:nvPr/>
        </p:nvSpPr>
        <p:spPr>
          <a:xfrm>
            <a:off x="2881216" y="805932"/>
            <a:ext cx="5084828" cy="246221"/>
          </a:xfrm>
          <a:prstGeom prst="rect">
            <a:avLst/>
          </a:prstGeom>
        </p:spPr>
        <p:txBody>
          <a:bodyPr wrap="square">
            <a:spAutoFit/>
          </a:bodyPr>
          <a:lstStyle/>
          <a:p>
            <a:r>
              <a:rPr lang="en-US" sz="1000" dirty="0">
                <a:solidFill>
                  <a:srgbClr val="555555"/>
                </a:solidFill>
                <a:latin typeface="Helvetica Neue"/>
              </a:rPr>
              <a:t>University </a:t>
            </a:r>
            <a:r>
              <a:rPr lang="en-US" sz="1000" i="1" dirty="0">
                <a:solidFill>
                  <a:srgbClr val="555555"/>
                </a:solidFill>
                <a:latin typeface="Georgia" panose="02040502050405020303" pitchFamily="18" charset="0"/>
              </a:rPr>
              <a:t>of</a:t>
            </a:r>
            <a:r>
              <a:rPr lang="en-US" sz="1000" dirty="0">
                <a:solidFill>
                  <a:srgbClr val="555555"/>
                </a:solidFill>
                <a:latin typeface="Helvetica Neue"/>
              </a:rPr>
              <a:t> California, Agriculture and Natural Resources</a:t>
            </a:r>
            <a:endParaRPr lang="en-US" sz="1000" dirty="0"/>
          </a:p>
        </p:txBody>
      </p:sp>
      <p:sp>
        <p:nvSpPr>
          <p:cNvPr id="11" name="Rectangle 10">
            <a:extLst>
              <a:ext uri="{FF2B5EF4-FFF2-40B4-BE49-F238E27FC236}">
                <a16:creationId xmlns:a16="http://schemas.microsoft.com/office/drawing/2014/main" id="{AD8BCA41-607D-4BE6-8643-965581300B63}"/>
              </a:ext>
            </a:extLst>
          </p:cNvPr>
          <p:cNvSpPr/>
          <p:nvPr/>
        </p:nvSpPr>
        <p:spPr>
          <a:xfrm>
            <a:off x="2814820" y="3546008"/>
            <a:ext cx="3514360" cy="400110"/>
          </a:xfrm>
          <a:prstGeom prst="rect">
            <a:avLst/>
          </a:prstGeom>
        </p:spPr>
        <p:txBody>
          <a:bodyPr wrap="none">
            <a:spAutoFit/>
          </a:bodyPr>
          <a:lstStyle/>
          <a:p>
            <a:r>
              <a:rPr lang="en-US" sz="2000" dirty="0"/>
              <a:t>Advice to Grow By ... Ask Us!</a:t>
            </a:r>
          </a:p>
        </p:txBody>
      </p:sp>
      <p:sp>
        <p:nvSpPr>
          <p:cNvPr id="12" name="Rectangle 11">
            <a:extLst>
              <a:ext uri="{FF2B5EF4-FFF2-40B4-BE49-F238E27FC236}">
                <a16:creationId xmlns:a16="http://schemas.microsoft.com/office/drawing/2014/main" id="{A942ADDC-AF5E-47A0-8442-15F342EAA5B2}"/>
              </a:ext>
            </a:extLst>
          </p:cNvPr>
          <p:cNvSpPr/>
          <p:nvPr/>
        </p:nvSpPr>
        <p:spPr>
          <a:xfrm>
            <a:off x="3231308" y="4291725"/>
            <a:ext cx="2681384" cy="1323439"/>
          </a:xfrm>
          <a:prstGeom prst="rect">
            <a:avLst/>
          </a:prstGeom>
        </p:spPr>
        <p:txBody>
          <a:bodyPr wrap="square">
            <a:spAutoFit/>
          </a:bodyPr>
          <a:lstStyle/>
          <a:p>
            <a:pPr algn="ctr"/>
            <a:r>
              <a:rPr lang="en-US" sz="1600" dirty="0"/>
              <a:t>Los Angeles:</a:t>
            </a:r>
          </a:p>
          <a:p>
            <a:pPr algn="ctr"/>
            <a:r>
              <a:rPr lang="en-US" sz="1600" dirty="0"/>
              <a:t>Valerie </a:t>
            </a:r>
            <a:r>
              <a:rPr lang="en-US" sz="1600" dirty="0" err="1"/>
              <a:t>Borel</a:t>
            </a:r>
            <a:endParaRPr lang="en-US" sz="1600" dirty="0"/>
          </a:p>
          <a:p>
            <a:pPr algn="ctr"/>
            <a:r>
              <a:rPr lang="en-US" sz="1600" dirty="0"/>
              <a:t>Title: Program Coordinator </a:t>
            </a:r>
          </a:p>
          <a:p>
            <a:pPr algn="ctr"/>
            <a:r>
              <a:rPr lang="en-US" sz="1600" dirty="0"/>
              <a:t>Phone: (626)586-1986</a:t>
            </a:r>
          </a:p>
          <a:p>
            <a:pPr algn="ctr"/>
            <a:r>
              <a:rPr lang="en-US" sz="1600" dirty="0"/>
              <a:t>Email: vtborel@ucanr.edu</a:t>
            </a:r>
          </a:p>
        </p:txBody>
      </p:sp>
    </p:spTree>
    <p:extLst>
      <p:ext uri="{BB962C8B-B14F-4D97-AF65-F5344CB8AC3E}">
        <p14:creationId xmlns:p14="http://schemas.microsoft.com/office/powerpoint/2010/main" val="1941384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0">
      <a:dk1>
        <a:srgbClr val="4A5A7A"/>
      </a:dk1>
      <a:lt1>
        <a:srgbClr val="E3E6EB"/>
      </a:lt1>
      <a:dk2>
        <a:srgbClr val="656162"/>
      </a:dk2>
      <a:lt2>
        <a:srgbClr val="E0DACC"/>
      </a:lt2>
      <a:accent1>
        <a:srgbClr val="0070C0"/>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11038</TotalTime>
  <Words>243</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Georgia</vt:lpstr>
      <vt:lpstr>Helvetica Neue</vt:lpstr>
      <vt:lpstr>Open Sans</vt:lpstr>
      <vt:lpstr>Palatino Linotype</vt:lpstr>
      <vt:lpstr>Symbol</vt:lpstr>
      <vt:lpstr>Verdana</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Humming Birds in Costa Rica</dc:title>
  <dc:creator>Erich</dc:creator>
  <cp:lastModifiedBy>Maria Curley</cp:lastModifiedBy>
  <cp:revision>249</cp:revision>
  <dcterms:created xsi:type="dcterms:W3CDTF">2014-08-08T13:58:24Z</dcterms:created>
  <dcterms:modified xsi:type="dcterms:W3CDTF">2019-02-27T16:56:16Z</dcterms:modified>
</cp:coreProperties>
</file>