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342" r:id="rId2"/>
    <p:sldId id="699" r:id="rId3"/>
    <p:sldId id="266" r:id="rId4"/>
    <p:sldId id="295" r:id="rId5"/>
    <p:sldId id="700" r:id="rId6"/>
    <p:sldId id="701" r:id="rId7"/>
    <p:sldId id="702" r:id="rId8"/>
    <p:sldId id="703" r:id="rId9"/>
    <p:sldId id="704" r:id="rId10"/>
    <p:sldId id="705" r:id="rId11"/>
    <p:sldId id="706" r:id="rId12"/>
    <p:sldId id="694" r:id="rId13"/>
    <p:sldId id="695" r:id="rId14"/>
    <p:sldId id="69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950" autoAdjust="0"/>
  </p:normalViewPr>
  <p:slideViewPr>
    <p:cSldViewPr snapToGrid="0">
      <p:cViewPr varScale="1">
        <p:scale>
          <a:sx n="64" d="100"/>
          <a:sy n="64" d="100"/>
        </p:scale>
        <p:origin x="15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12030-D0D7-4F68-8340-869EF5021FB4}" type="datetimeFigureOut">
              <a:rPr lang="en-US" smtClean="0"/>
              <a:t>5/23/2020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70212-0581-4FA1-9E5C-DA59057D00B9}" type="slidenum">
              <a:rPr lang="en-US" smtClean="0"/>
              <a:t>‹#›</a:t>
            </a:fld>
            <a:endParaRPr lang="en-US"/>
          </a:p>
        </p:txBody>
      </p:sp>
    </p:spTree>
    <p:extLst>
      <p:ext uri="{BB962C8B-B14F-4D97-AF65-F5344CB8AC3E}">
        <p14:creationId xmlns:p14="http://schemas.microsoft.com/office/powerpoint/2010/main" val="355837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charset="0"/>
                <a:ea typeface="ＭＳ Ｐゴシック" charset="0"/>
                <a:cs typeface="ＭＳ Ｐゴシック" charset="0"/>
              </a:defRPr>
            </a:lvl1pPr>
            <a:lvl2pPr marL="729057" indent="-280406" defTabSz="914437" eaLnBrk="0" hangingPunct="0">
              <a:defRPr sz="2400">
                <a:solidFill>
                  <a:schemeClr val="tx1"/>
                </a:solidFill>
                <a:latin typeface="Times New Roman" charset="0"/>
                <a:ea typeface="ＭＳ Ｐゴシック" charset="0"/>
              </a:defRPr>
            </a:lvl2pPr>
            <a:lvl3pPr marL="1121626" indent="-224325" defTabSz="914437" eaLnBrk="0" hangingPunct="0">
              <a:defRPr sz="2400">
                <a:solidFill>
                  <a:schemeClr val="tx1"/>
                </a:solidFill>
                <a:latin typeface="Times New Roman" charset="0"/>
                <a:ea typeface="ＭＳ Ｐゴシック" charset="0"/>
              </a:defRPr>
            </a:lvl3pPr>
            <a:lvl4pPr marL="1570276" indent="-224325" defTabSz="914437" eaLnBrk="0" hangingPunct="0">
              <a:defRPr sz="2400">
                <a:solidFill>
                  <a:schemeClr val="tx1"/>
                </a:solidFill>
                <a:latin typeface="Times New Roman" charset="0"/>
                <a:ea typeface="ＭＳ Ｐゴシック" charset="0"/>
              </a:defRPr>
            </a:lvl4pPr>
            <a:lvl5pPr marL="2018927" indent="-224325" defTabSz="914437" eaLnBrk="0" hangingPunct="0">
              <a:defRPr sz="2400">
                <a:solidFill>
                  <a:schemeClr val="tx1"/>
                </a:solidFill>
                <a:latin typeface="Times New Roman" charset="0"/>
                <a:ea typeface="ＭＳ Ｐゴシック" charset="0"/>
              </a:defRPr>
            </a:lvl5pPr>
            <a:lvl6pPr marL="2467577" indent="-224325" defTabSz="914437" eaLnBrk="0" fontAlgn="base" hangingPunct="0">
              <a:spcBef>
                <a:spcPct val="0"/>
              </a:spcBef>
              <a:spcAft>
                <a:spcPct val="0"/>
              </a:spcAft>
              <a:defRPr sz="2400">
                <a:solidFill>
                  <a:schemeClr val="tx1"/>
                </a:solidFill>
                <a:latin typeface="Times New Roman" charset="0"/>
                <a:ea typeface="ＭＳ Ｐゴシック" charset="0"/>
              </a:defRPr>
            </a:lvl6pPr>
            <a:lvl7pPr marL="2916227" indent="-224325" defTabSz="914437" eaLnBrk="0" fontAlgn="base" hangingPunct="0">
              <a:spcBef>
                <a:spcPct val="0"/>
              </a:spcBef>
              <a:spcAft>
                <a:spcPct val="0"/>
              </a:spcAft>
              <a:defRPr sz="2400">
                <a:solidFill>
                  <a:schemeClr val="tx1"/>
                </a:solidFill>
                <a:latin typeface="Times New Roman" charset="0"/>
                <a:ea typeface="ＭＳ Ｐゴシック" charset="0"/>
              </a:defRPr>
            </a:lvl7pPr>
            <a:lvl8pPr marL="3364878" indent="-224325" defTabSz="914437" eaLnBrk="0" fontAlgn="base" hangingPunct="0">
              <a:spcBef>
                <a:spcPct val="0"/>
              </a:spcBef>
              <a:spcAft>
                <a:spcPct val="0"/>
              </a:spcAft>
              <a:defRPr sz="2400">
                <a:solidFill>
                  <a:schemeClr val="tx1"/>
                </a:solidFill>
                <a:latin typeface="Times New Roman" charset="0"/>
                <a:ea typeface="ＭＳ Ｐゴシック" charset="0"/>
              </a:defRPr>
            </a:lvl8pPr>
            <a:lvl9pPr marL="3813528" indent="-224325" defTabSz="91443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F7E6EAB-7102-0F48-89EB-CCF56220EA3F}" type="slidenum">
              <a:rPr lang="en-US" sz="1200"/>
              <a:pPr eaLnBrk="1" hangingPunct="1"/>
              <a:t>1</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183" name="Google Shape;18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4" name="Google Shape;1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definition ignores organisms that reproduce asexually. Now we can use molecular data to define species. But the BSC works pretty well, except with Canids, as we’ll see.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Gamete isolation = different proteins. Salamanders have offspring that don’t survive long. Mules are sterile. Same with plants. Different number of chromosomes is cause of this.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27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Relationships of common species of current Canids. Ask students if BSC works here You can see gene flow between several of these species. Have they heard of others (many will have heard that dogs and wolves can still breed also)?</a:t>
            </a:r>
          </a:p>
        </p:txBody>
      </p:sp>
      <p:sp>
        <p:nvSpPr>
          <p:cNvPr id="4" name="Slide Number Placeholder 3"/>
          <p:cNvSpPr>
            <a:spLocks noGrp="1"/>
          </p:cNvSpPr>
          <p:nvPr>
            <p:ph type="sldNum" sz="quarter" idx="5"/>
          </p:nvPr>
        </p:nvSpPr>
        <p:spPr/>
        <p:txBody>
          <a:bodyPr/>
          <a:lstStyle/>
          <a:p>
            <a:fld id="{8F870212-0581-4FA1-9E5C-DA59057D00B9}" type="slidenum">
              <a:rPr lang="en-US" smtClean="0"/>
              <a:t>5</a:t>
            </a:fld>
            <a:endParaRPr lang="en-US"/>
          </a:p>
        </p:txBody>
      </p:sp>
    </p:spTree>
    <p:extLst>
      <p:ext uri="{BB962C8B-B14F-4D97-AF65-F5344CB8AC3E}">
        <p14:creationId xmlns:p14="http://schemas.microsoft.com/office/powerpoint/2010/main" val="387303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as we mentioned before, eastern coyotes are a mix of wolf, coyote and dog. Wolves were almost driven to extinction in northern America, particularly in the east, so may have bred with coyotes to pass along their genes.</a:t>
            </a:r>
          </a:p>
        </p:txBody>
      </p:sp>
      <p:sp>
        <p:nvSpPr>
          <p:cNvPr id="4" name="Slide Number Placeholder 3"/>
          <p:cNvSpPr>
            <a:spLocks noGrp="1"/>
          </p:cNvSpPr>
          <p:nvPr>
            <p:ph type="sldNum" sz="quarter" idx="5"/>
          </p:nvPr>
        </p:nvSpPr>
        <p:spPr/>
        <p:txBody>
          <a:bodyPr/>
          <a:lstStyle/>
          <a:p>
            <a:fld id="{8F870212-0581-4FA1-9E5C-DA59057D00B9}" type="slidenum">
              <a:rPr lang="en-US" smtClean="0"/>
              <a:t>6</a:t>
            </a:fld>
            <a:endParaRPr lang="en-US"/>
          </a:p>
        </p:txBody>
      </p:sp>
    </p:spTree>
    <p:extLst>
      <p:ext uri="{BB962C8B-B14F-4D97-AF65-F5344CB8AC3E}">
        <p14:creationId xmlns:p14="http://schemas.microsoft.com/office/powerpoint/2010/main" val="65257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about dog distribution. More homes have one than don’t! </a:t>
            </a:r>
            <a:r>
              <a:rPr lang="en-US" dirty="0">
                <a:sym typeface="Wingdings" panose="05000000000000000000" pitchFamily="2" charset="2"/>
              </a:rPr>
              <a:t> </a:t>
            </a:r>
            <a:r>
              <a:rPr lang="en-US" dirty="0"/>
              <a:t>Explain IUCN status. Coyotes and gray wolves both of least concern. Coyotes increasing and gray wolves stable.</a:t>
            </a:r>
          </a:p>
        </p:txBody>
      </p:sp>
      <p:sp>
        <p:nvSpPr>
          <p:cNvPr id="4" name="Slide Number Placeholder 3"/>
          <p:cNvSpPr>
            <a:spLocks noGrp="1"/>
          </p:cNvSpPr>
          <p:nvPr>
            <p:ph type="sldNum" sz="quarter" idx="5"/>
          </p:nvPr>
        </p:nvSpPr>
        <p:spPr/>
        <p:txBody>
          <a:bodyPr/>
          <a:lstStyle/>
          <a:p>
            <a:fld id="{8F870212-0581-4FA1-9E5C-DA59057D00B9}" type="slidenum">
              <a:rPr lang="en-US" smtClean="0"/>
              <a:t>10</a:t>
            </a:fld>
            <a:endParaRPr lang="en-US"/>
          </a:p>
        </p:txBody>
      </p:sp>
    </p:spTree>
    <p:extLst>
      <p:ext uri="{BB962C8B-B14F-4D97-AF65-F5344CB8AC3E}">
        <p14:creationId xmlns:p14="http://schemas.microsoft.com/office/powerpoint/2010/main" val="3740586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Began roughly 11,500 years and is often referred to as a co-evolution between animals and humans because it changed human behaviors as well. By selecting only for animals that allowed a hand in their cage, </a:t>
            </a:r>
            <a:r>
              <a:rPr lang="en-US" dirty="0" err="1"/>
              <a:t>Belayev</a:t>
            </a:r>
            <a:r>
              <a:rPr lang="en-US" dirty="0"/>
              <a:t> and colleagues found a lot of unintended changes in fox, such as piebald coat, drooping ears, upturned tail, shortened snouts and changes in reproductive timing. </a:t>
            </a:r>
          </a:p>
        </p:txBody>
      </p:sp>
      <p:sp>
        <p:nvSpPr>
          <p:cNvPr id="4" name="Slide Number Placeholder 3"/>
          <p:cNvSpPr>
            <a:spLocks noGrp="1"/>
          </p:cNvSpPr>
          <p:nvPr>
            <p:ph type="sldNum" sz="quarter" idx="5"/>
          </p:nvPr>
        </p:nvSpPr>
        <p:spPr/>
        <p:txBody>
          <a:bodyPr/>
          <a:lstStyle/>
          <a:p>
            <a:fld id="{50D908FE-0A3E-4F57-8C5F-0D046E362BA9}" type="slidenum">
              <a:rPr lang="en-US" smtClean="0"/>
              <a:t>12</a:t>
            </a:fld>
            <a:endParaRPr lang="en-US"/>
          </a:p>
        </p:txBody>
      </p:sp>
    </p:spTree>
    <p:extLst>
      <p:ext uri="{BB962C8B-B14F-4D97-AF65-F5344CB8AC3E}">
        <p14:creationId xmlns:p14="http://schemas.microsoft.com/office/powerpoint/2010/main" val="4011489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Selection pressures for docility would have been strong as humans moved from hunting to herd management. Evidence that prey populations were very heavily overhunted when this began to occur. Humans would allow breeding females to live. Third involves animals like camels and horses that can be used for transportation and small pets. All of the hamsters that we have today come from one sibling pair brought from the Syrian desert in 1930.</a:t>
            </a:r>
          </a:p>
        </p:txBody>
      </p:sp>
      <p:sp>
        <p:nvSpPr>
          <p:cNvPr id="4" name="Slide Number Placeholder 3"/>
          <p:cNvSpPr>
            <a:spLocks noGrp="1"/>
          </p:cNvSpPr>
          <p:nvPr>
            <p:ph type="sldNum" sz="quarter" idx="5"/>
          </p:nvPr>
        </p:nvSpPr>
        <p:spPr/>
        <p:txBody>
          <a:bodyPr/>
          <a:lstStyle/>
          <a:p>
            <a:fld id="{50D908FE-0A3E-4F57-8C5F-0D046E362BA9}" type="slidenum">
              <a:rPr lang="en-US" smtClean="0"/>
              <a:t>13</a:t>
            </a:fld>
            <a:endParaRPr lang="en-US"/>
          </a:p>
        </p:txBody>
      </p:sp>
    </p:spTree>
    <p:extLst>
      <p:ext uri="{BB962C8B-B14F-4D97-AF65-F5344CB8AC3E}">
        <p14:creationId xmlns:p14="http://schemas.microsoft.com/office/powerpoint/2010/main" val="176899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Familiar animal helps more than non-familiar, and it reduces the dog’s heart rate as well. Presence of an animal also helps. Reduction in heart rate for people watching fish in an aquarium vs an aquarium with no fish. Greater reduction when trying to solve math problems with animal than with friend or family member. </a:t>
            </a:r>
          </a:p>
        </p:txBody>
      </p:sp>
      <p:sp>
        <p:nvSpPr>
          <p:cNvPr id="4" name="Slide Number Placeholder 3"/>
          <p:cNvSpPr>
            <a:spLocks noGrp="1"/>
          </p:cNvSpPr>
          <p:nvPr>
            <p:ph type="sldNum" sz="quarter" idx="5"/>
          </p:nvPr>
        </p:nvSpPr>
        <p:spPr/>
        <p:txBody>
          <a:bodyPr/>
          <a:lstStyle/>
          <a:p>
            <a:fld id="{50D908FE-0A3E-4F57-8C5F-0D046E362BA9}" type="slidenum">
              <a:rPr lang="en-US" smtClean="0"/>
              <a:t>14</a:t>
            </a:fld>
            <a:endParaRPr lang="en-US"/>
          </a:p>
        </p:txBody>
      </p:sp>
    </p:spTree>
    <p:extLst>
      <p:ext uri="{BB962C8B-B14F-4D97-AF65-F5344CB8AC3E}">
        <p14:creationId xmlns:p14="http://schemas.microsoft.com/office/powerpoint/2010/main" val="3890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27656B-C0CE-7A4C-ABFF-F2CFF447EA1A}"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3C7B-E275-EB46-B45D-C2AEA4242F75}" type="slidenum">
              <a:rPr lang="en-US" smtClean="0"/>
              <a:t>‹#›</a:t>
            </a:fld>
            <a:endParaRPr lang="en-US"/>
          </a:p>
        </p:txBody>
      </p:sp>
    </p:spTree>
    <p:extLst>
      <p:ext uri="{BB962C8B-B14F-4D97-AF65-F5344CB8AC3E}">
        <p14:creationId xmlns:p14="http://schemas.microsoft.com/office/powerpoint/2010/main" val="193324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7656B-C0CE-7A4C-ABFF-F2CFF447EA1A}"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3C7B-E275-EB46-B45D-C2AEA4242F75}" type="slidenum">
              <a:rPr lang="en-US" smtClean="0"/>
              <a:t>‹#›</a:t>
            </a:fld>
            <a:endParaRPr lang="en-US"/>
          </a:p>
        </p:txBody>
      </p:sp>
    </p:spTree>
    <p:extLst>
      <p:ext uri="{BB962C8B-B14F-4D97-AF65-F5344CB8AC3E}">
        <p14:creationId xmlns:p14="http://schemas.microsoft.com/office/powerpoint/2010/main" val="9797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7656B-C0CE-7A4C-ABFF-F2CFF447EA1A}"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3C7B-E275-EB46-B45D-C2AEA4242F75}" type="slidenum">
              <a:rPr lang="en-US" smtClean="0"/>
              <a:t>‹#›</a:t>
            </a:fld>
            <a:endParaRPr lang="en-US"/>
          </a:p>
        </p:txBody>
      </p:sp>
    </p:spTree>
    <p:extLst>
      <p:ext uri="{BB962C8B-B14F-4D97-AF65-F5344CB8AC3E}">
        <p14:creationId xmlns:p14="http://schemas.microsoft.com/office/powerpoint/2010/main" val="391020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7656B-C0CE-7A4C-ABFF-F2CFF447EA1A}"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3C7B-E275-EB46-B45D-C2AEA4242F75}" type="slidenum">
              <a:rPr lang="en-US" smtClean="0"/>
              <a:t>‹#›</a:t>
            </a:fld>
            <a:endParaRPr lang="en-US"/>
          </a:p>
        </p:txBody>
      </p:sp>
    </p:spTree>
    <p:extLst>
      <p:ext uri="{BB962C8B-B14F-4D97-AF65-F5344CB8AC3E}">
        <p14:creationId xmlns:p14="http://schemas.microsoft.com/office/powerpoint/2010/main" val="9979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7656B-C0CE-7A4C-ABFF-F2CFF447EA1A}"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3C7B-E275-EB46-B45D-C2AEA4242F75}" type="slidenum">
              <a:rPr lang="en-US" smtClean="0"/>
              <a:t>‹#›</a:t>
            </a:fld>
            <a:endParaRPr lang="en-US"/>
          </a:p>
        </p:txBody>
      </p:sp>
    </p:spTree>
    <p:extLst>
      <p:ext uri="{BB962C8B-B14F-4D97-AF65-F5344CB8AC3E}">
        <p14:creationId xmlns:p14="http://schemas.microsoft.com/office/powerpoint/2010/main" val="135259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7656B-C0CE-7A4C-ABFF-F2CFF447EA1A}"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A3C7B-E275-EB46-B45D-C2AEA4242F75}" type="slidenum">
              <a:rPr lang="en-US" smtClean="0"/>
              <a:t>‹#›</a:t>
            </a:fld>
            <a:endParaRPr lang="en-US"/>
          </a:p>
        </p:txBody>
      </p:sp>
    </p:spTree>
    <p:extLst>
      <p:ext uri="{BB962C8B-B14F-4D97-AF65-F5344CB8AC3E}">
        <p14:creationId xmlns:p14="http://schemas.microsoft.com/office/powerpoint/2010/main" val="268722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7656B-C0CE-7A4C-ABFF-F2CFF447EA1A}"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A3C7B-E275-EB46-B45D-C2AEA4242F75}" type="slidenum">
              <a:rPr lang="en-US" smtClean="0"/>
              <a:t>‹#›</a:t>
            </a:fld>
            <a:endParaRPr lang="en-US"/>
          </a:p>
        </p:txBody>
      </p:sp>
    </p:spTree>
    <p:extLst>
      <p:ext uri="{BB962C8B-B14F-4D97-AF65-F5344CB8AC3E}">
        <p14:creationId xmlns:p14="http://schemas.microsoft.com/office/powerpoint/2010/main" val="136562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7656B-C0CE-7A4C-ABFF-F2CFF447EA1A}"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A3C7B-E275-EB46-B45D-C2AEA4242F75}" type="slidenum">
              <a:rPr lang="en-US" smtClean="0"/>
              <a:t>‹#›</a:t>
            </a:fld>
            <a:endParaRPr lang="en-US"/>
          </a:p>
        </p:txBody>
      </p:sp>
    </p:spTree>
    <p:extLst>
      <p:ext uri="{BB962C8B-B14F-4D97-AF65-F5344CB8AC3E}">
        <p14:creationId xmlns:p14="http://schemas.microsoft.com/office/powerpoint/2010/main" val="5498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656B-C0CE-7A4C-ABFF-F2CFF447EA1A}" type="datetimeFigureOut">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A3C7B-E275-EB46-B45D-C2AEA4242F75}" type="slidenum">
              <a:rPr lang="en-US" smtClean="0"/>
              <a:t>‹#›</a:t>
            </a:fld>
            <a:endParaRPr lang="en-US"/>
          </a:p>
        </p:txBody>
      </p:sp>
    </p:spTree>
    <p:extLst>
      <p:ext uri="{BB962C8B-B14F-4D97-AF65-F5344CB8AC3E}">
        <p14:creationId xmlns:p14="http://schemas.microsoft.com/office/powerpoint/2010/main" val="153134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27656B-C0CE-7A4C-ABFF-F2CFF447EA1A}"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A3C7B-E275-EB46-B45D-C2AEA4242F75}" type="slidenum">
              <a:rPr lang="en-US" smtClean="0"/>
              <a:t>‹#›</a:t>
            </a:fld>
            <a:endParaRPr lang="en-US"/>
          </a:p>
        </p:txBody>
      </p:sp>
    </p:spTree>
    <p:extLst>
      <p:ext uri="{BB962C8B-B14F-4D97-AF65-F5344CB8AC3E}">
        <p14:creationId xmlns:p14="http://schemas.microsoft.com/office/powerpoint/2010/main" val="244406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27656B-C0CE-7A4C-ABFF-F2CFF447EA1A}"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A3C7B-E275-EB46-B45D-C2AEA4242F75}" type="slidenum">
              <a:rPr lang="en-US" smtClean="0"/>
              <a:t>‹#›</a:t>
            </a:fld>
            <a:endParaRPr lang="en-US"/>
          </a:p>
        </p:txBody>
      </p:sp>
    </p:spTree>
    <p:extLst>
      <p:ext uri="{BB962C8B-B14F-4D97-AF65-F5344CB8AC3E}">
        <p14:creationId xmlns:p14="http://schemas.microsoft.com/office/powerpoint/2010/main" val="160976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21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7656B-C0CE-7A4C-ABFF-F2CFF447EA1A}" type="datetimeFigureOut">
              <a:rPr lang="en-US" smtClean="0"/>
              <a:t>5/14/2020</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A3C7B-E275-EB46-B45D-C2AEA4242F75}" type="slidenum">
              <a:rPr lang="en-US" smtClean="0"/>
              <a:t>‹#›</a:t>
            </a:fld>
            <a:endParaRPr lang="en-US"/>
          </a:p>
        </p:txBody>
      </p:sp>
    </p:spTree>
    <p:extLst>
      <p:ext uri="{BB962C8B-B14F-4D97-AF65-F5344CB8AC3E}">
        <p14:creationId xmlns:p14="http://schemas.microsoft.com/office/powerpoint/2010/main" val="3028147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4dwjS_eI-l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sZhxCUay5k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bJCfcAO25tY" TargetMode="External"/><Relationship Id="rId13" Type="http://schemas.openxmlformats.org/officeDocument/2006/relationships/hyperlink" Target="https://www.youtube.com/watch?v=_hAv5cd9a28" TargetMode="External"/><Relationship Id="rId3" Type="http://schemas.openxmlformats.org/officeDocument/2006/relationships/hyperlink" Target="https://www.youtube.com/watch?v=1oHZyOutfUE" TargetMode="External"/><Relationship Id="rId7" Type="http://schemas.openxmlformats.org/officeDocument/2006/relationships/hyperlink" Target="https://www.youtube.com/watch?v=RA-aUWoD-sA" TargetMode="External"/><Relationship Id="rId12" Type="http://schemas.openxmlformats.org/officeDocument/2006/relationships/hyperlink" Target="https://www.youtube.com/watch?v=4csuR0HuwKM" TargetMode="External"/><Relationship Id="rId2" Type="http://schemas.openxmlformats.org/officeDocument/2006/relationships/hyperlink" Target="https://www.youtube.com/watch?v=AYCSM_Gdu4c" TargetMode="External"/><Relationship Id="rId1" Type="http://schemas.openxmlformats.org/officeDocument/2006/relationships/slideLayout" Target="../slideLayouts/slideLayout2.xml"/><Relationship Id="rId6" Type="http://schemas.openxmlformats.org/officeDocument/2006/relationships/hyperlink" Target="https://coyoteyipps.com/category/coyote-behavior/dominant-vs-submissive/" TargetMode="External"/><Relationship Id="rId11" Type="http://schemas.openxmlformats.org/officeDocument/2006/relationships/hyperlink" Target="https://www.patriciamcconnell.com/appropriate-play-between-dogs" TargetMode="External"/><Relationship Id="rId5" Type="http://schemas.openxmlformats.org/officeDocument/2006/relationships/hyperlink" Target="https://www.youtube.com/watch?v=XrEIj0geRfc" TargetMode="External"/><Relationship Id="rId10" Type="http://schemas.openxmlformats.org/officeDocument/2006/relationships/hyperlink" Target="https://www.youtube.com/watch?v=EQ-JTduVYb8" TargetMode="External"/><Relationship Id="rId4" Type="http://schemas.openxmlformats.org/officeDocument/2006/relationships/hyperlink" Target="https://www.youtube.com/watch?v=bfGP4Xbme3o" TargetMode="External"/><Relationship Id="rId9" Type="http://schemas.openxmlformats.org/officeDocument/2006/relationships/hyperlink" Target="https://www.youtube.com/watch?v=a7NPu8vlTuc" TargetMode="External"/><Relationship Id="rId14" Type="http://schemas.openxmlformats.org/officeDocument/2006/relationships/hyperlink" Target="https://www.youtube.com/watch?v=sx3It3Jr5r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BA61036C-8023-47E1-95B2-36D573DDB0D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552" b="19448"/>
          <a:stretch/>
        </p:blipFill>
        <p:spPr>
          <a:xfrm>
            <a:off x="20" y="9"/>
            <a:ext cx="9143980" cy="6857991"/>
          </a:xfrm>
          <a:prstGeom prst="rect">
            <a:avLst/>
          </a:prstGeom>
        </p:spPr>
      </p:pic>
      <p:sp>
        <p:nvSpPr>
          <p:cNvPr id="11" name="Rectangle 2">
            <a:extLst>
              <a:ext uri="{FF2B5EF4-FFF2-40B4-BE49-F238E27FC236}">
                <a16:creationId xmlns:a16="http://schemas.microsoft.com/office/drawing/2014/main" id="{6C0EF57B-77C6-4E79-AE6E-941853559DEA}"/>
              </a:ext>
            </a:extLst>
          </p:cNvPr>
          <p:cNvSpPr>
            <a:spLocks noGrp="1" noChangeArrowheads="1"/>
          </p:cNvSpPr>
          <p:nvPr>
            <p:ph type="title"/>
          </p:nvPr>
        </p:nvSpPr>
        <p:spPr>
          <a:xfrm>
            <a:off x="1" y="710119"/>
            <a:ext cx="9143980" cy="990600"/>
          </a:xfrm>
          <a:solidFill>
            <a:srgbClr val="FFCC99"/>
          </a:solidFill>
        </p:spPr>
        <p:txBody>
          <a:bodyPr/>
          <a:lstStyle/>
          <a:p>
            <a:pPr eaLnBrk="1" hangingPunct="1"/>
            <a:r>
              <a:rPr lang="en-US" sz="2800" dirty="0">
                <a:solidFill>
                  <a:schemeClr val="tx1"/>
                </a:solidFill>
                <a:latin typeface="Times New Roman" charset="0"/>
                <a:ea typeface="ＭＳ Ｐゴシック" charset="0"/>
                <a:cs typeface="ＭＳ Ｐゴシック" charset="0"/>
              </a:rPr>
              <a:t>Module 12_Lesson 3_Coyote Traits, Adaptations &amp; Behavior</a:t>
            </a:r>
          </a:p>
        </p:txBody>
      </p:sp>
    </p:spTree>
    <p:extLst>
      <p:ext uri="{BB962C8B-B14F-4D97-AF65-F5344CB8AC3E}">
        <p14:creationId xmlns:p14="http://schemas.microsoft.com/office/powerpoint/2010/main" val="4048179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8712-AF64-481E-B364-A8D77F9AC57F}"/>
              </a:ext>
            </a:extLst>
          </p:cNvPr>
          <p:cNvSpPr>
            <a:spLocks noGrp="1"/>
          </p:cNvSpPr>
          <p:nvPr>
            <p:ph type="title"/>
          </p:nvPr>
        </p:nvSpPr>
        <p:spPr/>
        <p:txBody>
          <a:bodyPr/>
          <a:lstStyle/>
          <a:p>
            <a:r>
              <a:rPr lang="en-US" dirty="0"/>
              <a:t>North American Canid Distribution</a:t>
            </a:r>
          </a:p>
        </p:txBody>
      </p:sp>
      <p:pic>
        <p:nvPicPr>
          <p:cNvPr id="5" name="Content Placeholder 4">
            <a:extLst>
              <a:ext uri="{FF2B5EF4-FFF2-40B4-BE49-F238E27FC236}">
                <a16:creationId xmlns:a16="http://schemas.microsoft.com/office/drawing/2014/main" id="{30C1CEAE-9206-4E6F-ABBD-CE949FCBD4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67736"/>
            <a:ext cx="4121685" cy="5165724"/>
          </a:xfrm>
        </p:spPr>
      </p:pic>
      <p:pic>
        <p:nvPicPr>
          <p:cNvPr id="7" name="Picture 6">
            <a:extLst>
              <a:ext uri="{FF2B5EF4-FFF2-40B4-BE49-F238E27FC236}">
                <a16:creationId xmlns:a16="http://schemas.microsoft.com/office/drawing/2014/main" id="{8CCB8669-759B-497B-9EE6-54F01E782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685" y="1932664"/>
            <a:ext cx="4998720" cy="3657600"/>
          </a:xfrm>
          <a:prstGeom prst="rect">
            <a:avLst/>
          </a:prstGeom>
        </p:spPr>
      </p:pic>
    </p:spTree>
    <p:extLst>
      <p:ext uri="{BB962C8B-B14F-4D97-AF65-F5344CB8AC3E}">
        <p14:creationId xmlns:p14="http://schemas.microsoft.com/office/powerpoint/2010/main" val="384909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2BC1-501F-4300-9DA6-7EE895D99EE6}"/>
              </a:ext>
            </a:extLst>
          </p:cNvPr>
          <p:cNvSpPr>
            <a:spLocks noGrp="1"/>
          </p:cNvSpPr>
          <p:nvPr>
            <p:ph type="title"/>
          </p:nvPr>
        </p:nvSpPr>
        <p:spPr/>
        <p:txBody>
          <a:bodyPr/>
          <a:lstStyle/>
          <a:p>
            <a:r>
              <a:rPr lang="en-US" dirty="0"/>
              <a:t>Domestication of Animals</a:t>
            </a:r>
          </a:p>
        </p:txBody>
      </p:sp>
      <p:sp>
        <p:nvSpPr>
          <p:cNvPr id="3" name="Content Placeholder 2">
            <a:extLst>
              <a:ext uri="{FF2B5EF4-FFF2-40B4-BE49-F238E27FC236}">
                <a16:creationId xmlns:a16="http://schemas.microsoft.com/office/drawing/2014/main" id="{FD0907F2-DAAC-43C4-849B-16D02B01C819}"/>
              </a:ext>
            </a:extLst>
          </p:cNvPr>
          <p:cNvSpPr>
            <a:spLocks noGrp="1"/>
          </p:cNvSpPr>
          <p:nvPr>
            <p:ph idx="1"/>
          </p:nvPr>
        </p:nvSpPr>
        <p:spPr/>
        <p:txBody>
          <a:bodyPr/>
          <a:lstStyle/>
          <a:p>
            <a:r>
              <a:rPr lang="en-US" u="sng" dirty="0">
                <a:hlinkClick r:id="rId2"/>
              </a:rPr>
              <a:t>https://www.youtube.com/watch?v=4dwjS_eI-lQ</a:t>
            </a:r>
            <a:endParaRPr lang="en-US" dirty="0"/>
          </a:p>
        </p:txBody>
      </p:sp>
    </p:spTree>
    <p:extLst>
      <p:ext uri="{BB962C8B-B14F-4D97-AF65-F5344CB8AC3E}">
        <p14:creationId xmlns:p14="http://schemas.microsoft.com/office/powerpoint/2010/main" val="330714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002D-1EF5-4F58-A031-50E897766615}"/>
              </a:ext>
            </a:extLst>
          </p:cNvPr>
          <p:cNvSpPr>
            <a:spLocks noGrp="1"/>
          </p:cNvSpPr>
          <p:nvPr>
            <p:ph type="title"/>
          </p:nvPr>
        </p:nvSpPr>
        <p:spPr>
          <a:xfrm>
            <a:off x="1405586" y="132736"/>
            <a:ext cx="7089058" cy="1280890"/>
          </a:xfrm>
        </p:spPr>
        <p:txBody>
          <a:bodyPr/>
          <a:lstStyle/>
          <a:p>
            <a:r>
              <a:rPr lang="en-US" dirty="0"/>
              <a:t>Domestication of Animals</a:t>
            </a:r>
          </a:p>
        </p:txBody>
      </p:sp>
      <p:sp>
        <p:nvSpPr>
          <p:cNvPr id="3" name="Content Placeholder 2">
            <a:extLst>
              <a:ext uri="{FF2B5EF4-FFF2-40B4-BE49-F238E27FC236}">
                <a16:creationId xmlns:a16="http://schemas.microsoft.com/office/drawing/2014/main" id="{F59415F6-B16A-4EB5-9AD3-C62A442EA047}"/>
              </a:ext>
            </a:extLst>
          </p:cNvPr>
          <p:cNvSpPr>
            <a:spLocks noGrp="1"/>
          </p:cNvSpPr>
          <p:nvPr>
            <p:ph idx="1"/>
          </p:nvPr>
        </p:nvSpPr>
        <p:spPr>
          <a:xfrm>
            <a:off x="609600" y="1540352"/>
            <a:ext cx="7089057" cy="4006222"/>
          </a:xfrm>
        </p:spPr>
        <p:txBody>
          <a:bodyPr>
            <a:normAutofit fontScale="70000" lnSpcReduction="20000"/>
          </a:bodyPr>
          <a:lstStyle/>
          <a:p>
            <a:r>
              <a:rPr lang="en-US" dirty="0"/>
              <a:t>Dogs first (Eurasia at end of Pleistocene?)</a:t>
            </a:r>
          </a:p>
          <a:p>
            <a:r>
              <a:rPr lang="en-US" dirty="0"/>
              <a:t>Cats likely from being attracted to rodents around human settlements</a:t>
            </a:r>
          </a:p>
          <a:p>
            <a:r>
              <a:rPr lang="en-US" dirty="0"/>
              <a:t>Results in phenotypic convergence of variations in coat color, docility, shifts in reproduction, alterations in skull shape, size varieties and floppy ears</a:t>
            </a:r>
          </a:p>
          <a:p>
            <a:r>
              <a:rPr lang="en-US" dirty="0"/>
              <a:t>At first, unintended</a:t>
            </a:r>
          </a:p>
          <a:p>
            <a:r>
              <a:rPr lang="en-US" dirty="0"/>
              <a:t>Once populations established, relaxed natural selection pressures allowed for appearance of mutations that cause novel traits, making them even more different from their undomesticated ancestors</a:t>
            </a:r>
          </a:p>
          <a:p>
            <a:endParaRPr lang="en-US" dirty="0"/>
          </a:p>
        </p:txBody>
      </p:sp>
      <p:pic>
        <p:nvPicPr>
          <p:cNvPr id="5" name="Picture 4">
            <a:extLst>
              <a:ext uri="{FF2B5EF4-FFF2-40B4-BE49-F238E27FC236}">
                <a16:creationId xmlns:a16="http://schemas.microsoft.com/office/drawing/2014/main" id="{C75D1214-0499-4B0C-A0EE-122464024D3B}"/>
              </a:ext>
            </a:extLst>
          </p:cNvPr>
          <p:cNvPicPr>
            <a:picLocks noChangeAspect="1"/>
          </p:cNvPicPr>
          <p:nvPr/>
        </p:nvPicPr>
        <p:blipFill>
          <a:blip r:embed="rId3"/>
          <a:stretch>
            <a:fillRect/>
          </a:stretch>
        </p:blipFill>
        <p:spPr>
          <a:xfrm>
            <a:off x="6776883" y="4586748"/>
            <a:ext cx="2138516" cy="2138516"/>
          </a:xfrm>
          <a:prstGeom prst="rect">
            <a:avLst/>
          </a:prstGeom>
        </p:spPr>
      </p:pic>
    </p:spTree>
    <p:extLst>
      <p:ext uri="{BB962C8B-B14F-4D97-AF65-F5344CB8AC3E}">
        <p14:creationId xmlns:p14="http://schemas.microsoft.com/office/powerpoint/2010/main" val="103131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2566-6B62-4A90-9AC5-7655C2A14091}"/>
              </a:ext>
            </a:extLst>
          </p:cNvPr>
          <p:cNvSpPr>
            <a:spLocks noGrp="1"/>
          </p:cNvSpPr>
          <p:nvPr>
            <p:ph type="title"/>
          </p:nvPr>
        </p:nvSpPr>
        <p:spPr>
          <a:xfrm>
            <a:off x="1125794" y="94023"/>
            <a:ext cx="7713406" cy="1280890"/>
          </a:xfrm>
        </p:spPr>
        <p:txBody>
          <a:bodyPr>
            <a:normAutofit fontScale="90000"/>
          </a:bodyPr>
          <a:lstStyle/>
          <a:p>
            <a:r>
              <a:rPr lang="en-US" dirty="0"/>
              <a:t>Three Pathways to Domestication</a:t>
            </a:r>
          </a:p>
        </p:txBody>
      </p:sp>
      <p:sp>
        <p:nvSpPr>
          <p:cNvPr id="3" name="Content Placeholder 2">
            <a:extLst>
              <a:ext uri="{FF2B5EF4-FFF2-40B4-BE49-F238E27FC236}">
                <a16:creationId xmlns:a16="http://schemas.microsoft.com/office/drawing/2014/main" id="{1C67DBD5-7245-48BF-A9F1-FB819B3E5A82}"/>
              </a:ext>
            </a:extLst>
          </p:cNvPr>
          <p:cNvSpPr>
            <a:spLocks noGrp="1"/>
          </p:cNvSpPr>
          <p:nvPr>
            <p:ph idx="1"/>
          </p:nvPr>
        </p:nvSpPr>
        <p:spPr>
          <a:xfrm>
            <a:off x="1430594" y="1540189"/>
            <a:ext cx="7103805" cy="3777622"/>
          </a:xfrm>
        </p:spPr>
        <p:txBody>
          <a:bodyPr>
            <a:normAutofit/>
          </a:bodyPr>
          <a:lstStyle/>
          <a:p>
            <a:r>
              <a:rPr lang="en-US" sz="2200" dirty="0"/>
              <a:t>Commensal Pathway: tamer animals who can exploit human resources began living near human civilizations</a:t>
            </a:r>
          </a:p>
          <a:p>
            <a:r>
              <a:rPr lang="en-US" sz="2200" dirty="0"/>
              <a:t>Prey pathway: targeting hunting strategies for prey</a:t>
            </a:r>
          </a:p>
          <a:p>
            <a:r>
              <a:rPr lang="en-US" sz="2200" dirty="0"/>
              <a:t>Directed pathway: deliberate objective to domesticate</a:t>
            </a:r>
          </a:p>
        </p:txBody>
      </p:sp>
      <p:pic>
        <p:nvPicPr>
          <p:cNvPr id="5" name="Picture 4">
            <a:extLst>
              <a:ext uri="{FF2B5EF4-FFF2-40B4-BE49-F238E27FC236}">
                <a16:creationId xmlns:a16="http://schemas.microsoft.com/office/drawing/2014/main" id="{A5C23FBA-4B06-4E28-A25B-485293F4E4EC}"/>
              </a:ext>
            </a:extLst>
          </p:cNvPr>
          <p:cNvPicPr>
            <a:picLocks noChangeAspect="1"/>
          </p:cNvPicPr>
          <p:nvPr/>
        </p:nvPicPr>
        <p:blipFill>
          <a:blip r:embed="rId3"/>
          <a:stretch>
            <a:fillRect/>
          </a:stretch>
        </p:blipFill>
        <p:spPr>
          <a:xfrm>
            <a:off x="349486" y="4426397"/>
            <a:ext cx="1367468" cy="2429724"/>
          </a:xfrm>
          <a:prstGeom prst="rect">
            <a:avLst/>
          </a:prstGeom>
        </p:spPr>
      </p:pic>
      <p:pic>
        <p:nvPicPr>
          <p:cNvPr id="7" name="Picture 6">
            <a:extLst>
              <a:ext uri="{FF2B5EF4-FFF2-40B4-BE49-F238E27FC236}">
                <a16:creationId xmlns:a16="http://schemas.microsoft.com/office/drawing/2014/main" id="{DA2A18CD-F542-40EE-90CD-E162AFEAA914}"/>
              </a:ext>
            </a:extLst>
          </p:cNvPr>
          <p:cNvPicPr>
            <a:picLocks noChangeAspect="1"/>
          </p:cNvPicPr>
          <p:nvPr/>
        </p:nvPicPr>
        <p:blipFill>
          <a:blip r:embed="rId4"/>
          <a:stretch>
            <a:fillRect/>
          </a:stretch>
        </p:blipFill>
        <p:spPr>
          <a:xfrm>
            <a:off x="1716954" y="4426396"/>
            <a:ext cx="4320109" cy="2431604"/>
          </a:xfrm>
          <a:prstGeom prst="rect">
            <a:avLst/>
          </a:prstGeom>
        </p:spPr>
      </p:pic>
      <p:pic>
        <p:nvPicPr>
          <p:cNvPr id="9" name="Picture 8">
            <a:extLst>
              <a:ext uri="{FF2B5EF4-FFF2-40B4-BE49-F238E27FC236}">
                <a16:creationId xmlns:a16="http://schemas.microsoft.com/office/drawing/2014/main" id="{548411FD-DDF0-4E77-A92E-57C15A409687}"/>
              </a:ext>
            </a:extLst>
          </p:cNvPr>
          <p:cNvPicPr>
            <a:picLocks noChangeAspect="1"/>
          </p:cNvPicPr>
          <p:nvPr/>
        </p:nvPicPr>
        <p:blipFill>
          <a:blip r:embed="rId5"/>
          <a:stretch>
            <a:fillRect/>
          </a:stretch>
        </p:blipFill>
        <p:spPr>
          <a:xfrm>
            <a:off x="4819560" y="4424516"/>
            <a:ext cx="4324440" cy="2431604"/>
          </a:xfrm>
          <a:prstGeom prst="rect">
            <a:avLst/>
          </a:prstGeom>
        </p:spPr>
      </p:pic>
    </p:spTree>
    <p:extLst>
      <p:ext uri="{BB962C8B-B14F-4D97-AF65-F5344CB8AC3E}">
        <p14:creationId xmlns:p14="http://schemas.microsoft.com/office/powerpoint/2010/main" val="249466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8DD-D45A-4654-99A7-B23A34342751}"/>
              </a:ext>
            </a:extLst>
          </p:cNvPr>
          <p:cNvSpPr>
            <a:spLocks noGrp="1"/>
          </p:cNvSpPr>
          <p:nvPr>
            <p:ph type="title"/>
          </p:nvPr>
        </p:nvSpPr>
        <p:spPr>
          <a:xfrm>
            <a:off x="1563329" y="624110"/>
            <a:ext cx="6971071" cy="1280890"/>
          </a:xfrm>
        </p:spPr>
        <p:txBody>
          <a:bodyPr/>
          <a:lstStyle/>
          <a:p>
            <a:r>
              <a:rPr lang="en-US" dirty="0"/>
              <a:t>Bright Side of Domestication</a:t>
            </a:r>
          </a:p>
        </p:txBody>
      </p:sp>
      <p:sp>
        <p:nvSpPr>
          <p:cNvPr id="3" name="Content Placeholder 2">
            <a:extLst>
              <a:ext uri="{FF2B5EF4-FFF2-40B4-BE49-F238E27FC236}">
                <a16:creationId xmlns:a16="http://schemas.microsoft.com/office/drawing/2014/main" id="{7C9362D5-690A-48AD-AEE3-39006C6B7A2B}"/>
              </a:ext>
            </a:extLst>
          </p:cNvPr>
          <p:cNvSpPr>
            <a:spLocks noGrp="1"/>
          </p:cNvSpPr>
          <p:nvPr>
            <p:ph idx="1"/>
          </p:nvPr>
        </p:nvSpPr>
        <p:spPr>
          <a:xfrm>
            <a:off x="1563329" y="2133600"/>
            <a:ext cx="6971071" cy="3777622"/>
          </a:xfrm>
        </p:spPr>
        <p:txBody>
          <a:bodyPr>
            <a:normAutofit fontScale="70000" lnSpcReduction="20000"/>
          </a:bodyPr>
          <a:lstStyle/>
          <a:p>
            <a:r>
              <a:rPr lang="en-US" dirty="0"/>
              <a:t>Petting an animal reduces blood pressure and heart rate</a:t>
            </a:r>
          </a:p>
          <a:p>
            <a:r>
              <a:rPr lang="en-US" dirty="0"/>
              <a:t>Reductions in frequency of minor ailments (dogs, not cats)</a:t>
            </a:r>
          </a:p>
          <a:p>
            <a:r>
              <a:rPr lang="en-US" dirty="0"/>
              <a:t>Lower risk of coronary disease</a:t>
            </a:r>
          </a:p>
          <a:p>
            <a:r>
              <a:rPr lang="en-US" dirty="0"/>
              <a:t>Reduce effects of stressful events</a:t>
            </a:r>
          </a:p>
          <a:p>
            <a:r>
              <a:rPr lang="en-US" dirty="0"/>
              <a:t>Reduce levels of anxiety, loneliness and depression</a:t>
            </a:r>
          </a:p>
          <a:p>
            <a:r>
              <a:rPr lang="en-US" dirty="0"/>
              <a:t>Enhance feelings of self-esteem, autonomy and competence </a:t>
            </a:r>
          </a:p>
          <a:p>
            <a:r>
              <a:rPr lang="en-US" dirty="0"/>
              <a:t>Can sniff out cancer and hypoglycemia</a:t>
            </a:r>
          </a:p>
          <a:p>
            <a:r>
              <a:rPr lang="en-US" dirty="0"/>
              <a:t>Can detect seizures up to 45 minutes in advance</a:t>
            </a:r>
          </a:p>
          <a:p>
            <a:endParaRPr lang="en-US" dirty="0"/>
          </a:p>
        </p:txBody>
      </p:sp>
    </p:spTree>
    <p:extLst>
      <p:ext uri="{BB962C8B-B14F-4D97-AF65-F5344CB8AC3E}">
        <p14:creationId xmlns:p14="http://schemas.microsoft.com/office/powerpoint/2010/main" val="133694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4709-D164-4856-AAC8-CC74095069E3}"/>
              </a:ext>
            </a:extLst>
          </p:cNvPr>
          <p:cNvSpPr>
            <a:spLocks noGrp="1"/>
          </p:cNvSpPr>
          <p:nvPr>
            <p:ph type="title"/>
          </p:nvPr>
        </p:nvSpPr>
        <p:spPr/>
        <p:txBody>
          <a:bodyPr/>
          <a:lstStyle/>
          <a:p>
            <a:r>
              <a:rPr lang="en-US" dirty="0"/>
              <a:t>Evolution of </a:t>
            </a:r>
            <a:r>
              <a:rPr lang="en-US" i="1" dirty="0"/>
              <a:t>Canids</a:t>
            </a:r>
          </a:p>
        </p:txBody>
      </p:sp>
      <p:sp>
        <p:nvSpPr>
          <p:cNvPr id="3" name="Content Placeholder 2">
            <a:extLst>
              <a:ext uri="{FF2B5EF4-FFF2-40B4-BE49-F238E27FC236}">
                <a16:creationId xmlns:a16="http://schemas.microsoft.com/office/drawing/2014/main" id="{036AFE2E-4F03-44CA-AF3B-7B2AD0F0E3DE}"/>
              </a:ext>
            </a:extLst>
          </p:cNvPr>
          <p:cNvSpPr>
            <a:spLocks noGrp="1"/>
          </p:cNvSpPr>
          <p:nvPr>
            <p:ph idx="1"/>
          </p:nvPr>
        </p:nvSpPr>
        <p:spPr/>
        <p:txBody>
          <a:bodyPr/>
          <a:lstStyle/>
          <a:p>
            <a:r>
              <a:rPr lang="en-US" u="sng" dirty="0">
                <a:hlinkClick r:id="rId2"/>
              </a:rPr>
              <a:t>https://www.youtube.com/watch?v=sZhxCUay5ks</a:t>
            </a:r>
            <a:endParaRPr lang="en-US" dirty="0"/>
          </a:p>
          <a:p>
            <a:endParaRPr lang="en-US" dirty="0"/>
          </a:p>
        </p:txBody>
      </p:sp>
    </p:spTree>
    <p:extLst>
      <p:ext uri="{BB962C8B-B14F-4D97-AF65-F5344CB8AC3E}">
        <p14:creationId xmlns:p14="http://schemas.microsoft.com/office/powerpoint/2010/main" val="143220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3" name="Google Shape;193;p23"/>
          <p:cNvSpPr txBox="1">
            <a:spLocks noGrp="1"/>
          </p:cNvSpPr>
          <p:nvPr>
            <p:ph type="title"/>
          </p:nvPr>
        </p:nvSpPr>
        <p:spPr>
          <a:xfrm>
            <a:off x="1346444" y="238125"/>
            <a:ext cx="7454656" cy="503238"/>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C5031A"/>
              </a:buClr>
              <a:buSzPts val="3959"/>
              <a:buFont typeface="Calibri"/>
              <a:buNone/>
            </a:pPr>
            <a:r>
              <a:rPr lang="en-US" dirty="0">
                <a:solidFill>
                  <a:schemeClr val="tx1"/>
                </a:solidFill>
              </a:rPr>
              <a:t>What IS a Species?</a:t>
            </a:r>
            <a:endParaRPr dirty="0">
              <a:solidFill>
                <a:schemeClr val="tx1"/>
              </a:solidFill>
            </a:endParaRPr>
          </a:p>
        </p:txBody>
      </p:sp>
      <p:sp>
        <p:nvSpPr>
          <p:cNvPr id="186" name="Google Shape;186;p23"/>
          <p:cNvSpPr txBox="1">
            <a:spLocks noGrp="1"/>
          </p:cNvSpPr>
          <p:nvPr>
            <p:ph idx="1"/>
          </p:nvPr>
        </p:nvSpPr>
        <p:spPr>
          <a:xfrm>
            <a:off x="307975" y="1084959"/>
            <a:ext cx="8572500" cy="9590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sz="2200" dirty="0"/>
              <a:t>The biological species concept (BSC) defines species as “groups of interbreeding natural populations that are reproductively isolated from other such groups”</a:t>
            </a:r>
            <a:endParaRPr sz="2200" dirty="0"/>
          </a:p>
        </p:txBody>
      </p:sp>
      <p:grpSp>
        <p:nvGrpSpPr>
          <p:cNvPr id="187" name="Google Shape;187;p23"/>
          <p:cNvGrpSpPr/>
          <p:nvPr/>
        </p:nvGrpSpPr>
        <p:grpSpPr>
          <a:xfrm>
            <a:off x="257175" y="2471738"/>
            <a:ext cx="8658225" cy="4057650"/>
            <a:chOff x="162" y="1557"/>
            <a:chExt cx="5454" cy="2556"/>
          </a:xfrm>
        </p:grpSpPr>
        <p:sp>
          <p:nvSpPr>
            <p:cNvPr id="188" name="Google Shape;188;p23"/>
            <p:cNvSpPr txBox="1"/>
            <p:nvPr/>
          </p:nvSpPr>
          <p:spPr>
            <a:xfrm>
              <a:off x="4848" y="3940"/>
              <a:ext cx="768" cy="17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Figure 14.4</a:t>
              </a:r>
              <a:endParaRPr/>
            </a:p>
          </p:txBody>
        </p:sp>
        <p:pic>
          <p:nvPicPr>
            <p:cNvPr id="189" name="Google Shape;189;p23"/>
            <p:cNvPicPr preferRelativeResize="0"/>
            <p:nvPr/>
          </p:nvPicPr>
          <p:blipFill rotWithShape="1">
            <a:blip r:embed="rId3">
              <a:alphaModFix/>
            </a:blip>
            <a:srcRect t="4533" b="4700"/>
            <a:stretch/>
          </p:blipFill>
          <p:spPr>
            <a:xfrm>
              <a:off x="162" y="1610"/>
              <a:ext cx="2437" cy="2462"/>
            </a:xfrm>
            <a:prstGeom prst="rect">
              <a:avLst/>
            </a:prstGeom>
            <a:noFill/>
            <a:ln>
              <a:noFill/>
            </a:ln>
          </p:spPr>
        </p:pic>
        <p:pic>
          <p:nvPicPr>
            <p:cNvPr id="190" name="Google Shape;190;p23"/>
            <p:cNvPicPr preferRelativeResize="0"/>
            <p:nvPr/>
          </p:nvPicPr>
          <p:blipFill rotWithShape="1">
            <a:blip r:embed="rId4">
              <a:alphaModFix/>
            </a:blip>
            <a:srcRect b="5173"/>
            <a:stretch/>
          </p:blipFill>
          <p:spPr>
            <a:xfrm>
              <a:off x="2872" y="1557"/>
              <a:ext cx="2738" cy="2238"/>
            </a:xfrm>
            <a:prstGeom prst="rect">
              <a:avLst/>
            </a:prstGeom>
            <a:noFill/>
            <a:ln>
              <a:noFill/>
            </a:ln>
          </p:spPr>
        </p:pic>
        <p:sp>
          <p:nvSpPr>
            <p:cNvPr id="191" name="Google Shape;191;p23"/>
            <p:cNvSpPr/>
            <p:nvPr/>
          </p:nvSpPr>
          <p:spPr>
            <a:xfrm>
              <a:off x="2846" y="3794"/>
              <a:ext cx="1551" cy="1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(b) Diversity within one species</a:t>
              </a:r>
              <a:endParaRPr/>
            </a:p>
          </p:txBody>
        </p:sp>
        <p:sp>
          <p:nvSpPr>
            <p:cNvPr id="192" name="Google Shape;192;p23"/>
            <p:cNvSpPr/>
            <p:nvPr/>
          </p:nvSpPr>
          <p:spPr>
            <a:xfrm>
              <a:off x="194" y="3040"/>
              <a:ext cx="1044" cy="230"/>
            </a:xfrm>
            <a:prstGeom prst="rect">
              <a:avLst/>
            </a:prstGeom>
            <a:solidFill>
              <a:schemeClr val="lt1"/>
            </a:solidFill>
            <a:ln>
              <a:noFill/>
            </a:ln>
          </p:spPr>
          <p:txBody>
            <a:bodyPr spcFirstLastPara="1" wrap="square" lIns="0" tIns="0" rIns="0" bIns="0" anchor="t" anchorCtr="0">
              <a:noAutofit/>
            </a:bodyPr>
            <a:lstStyle/>
            <a:p>
              <a:pPr marL="228600" marR="0" lvl="0" indent="-228600" algn="l" rtl="0">
                <a:spcBef>
                  <a:spcPts val="0"/>
                </a:spcBef>
                <a:spcAft>
                  <a:spcPts val="0"/>
                </a:spcAft>
                <a:buNone/>
              </a:pPr>
              <a:r>
                <a:rPr lang="en-US" sz="1200" b="1">
                  <a:solidFill>
                    <a:schemeClr val="dk1"/>
                  </a:solidFill>
                  <a:latin typeface="Arial"/>
                  <a:ea typeface="Arial"/>
                  <a:cs typeface="Arial"/>
                  <a:sym typeface="Arial"/>
                </a:rPr>
                <a:t>(a) Similarity between different species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8CD1ED-378A-4C2B-976A-4C98DEFA0C16}"/>
              </a:ext>
            </a:extLst>
          </p:cNvPr>
          <p:cNvPicPr>
            <a:picLocks noChangeAspect="1"/>
          </p:cNvPicPr>
          <p:nvPr/>
        </p:nvPicPr>
        <p:blipFill>
          <a:blip r:embed="rId3"/>
          <a:stretch>
            <a:fillRect/>
          </a:stretch>
        </p:blipFill>
        <p:spPr>
          <a:xfrm>
            <a:off x="479685" y="359765"/>
            <a:ext cx="8114675" cy="6086006"/>
          </a:xfrm>
          <a:prstGeom prst="rect">
            <a:avLst/>
          </a:prstGeom>
        </p:spPr>
      </p:pic>
    </p:spTree>
    <p:extLst>
      <p:ext uri="{BB962C8B-B14F-4D97-AF65-F5344CB8AC3E}">
        <p14:creationId xmlns:p14="http://schemas.microsoft.com/office/powerpoint/2010/main" val="140877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FEB096-2156-47C4-BD45-F791186DFA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1149" y="192331"/>
            <a:ext cx="6506816" cy="6506816"/>
          </a:xfrm>
        </p:spPr>
      </p:pic>
    </p:spTree>
    <p:extLst>
      <p:ext uri="{BB962C8B-B14F-4D97-AF65-F5344CB8AC3E}">
        <p14:creationId xmlns:p14="http://schemas.microsoft.com/office/powerpoint/2010/main" val="119263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89E4D7-E8C7-4D4B-8D3C-A630066670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941" y="404734"/>
            <a:ext cx="7820117" cy="5584053"/>
          </a:xfrm>
        </p:spPr>
      </p:pic>
      <p:sp>
        <p:nvSpPr>
          <p:cNvPr id="6" name="TextBox 5">
            <a:extLst>
              <a:ext uri="{FF2B5EF4-FFF2-40B4-BE49-F238E27FC236}">
                <a16:creationId xmlns:a16="http://schemas.microsoft.com/office/drawing/2014/main" id="{04E463BF-AC68-4808-9985-B06013FA2ED8}"/>
              </a:ext>
            </a:extLst>
          </p:cNvPr>
          <p:cNvSpPr txBox="1"/>
          <p:nvPr/>
        </p:nvSpPr>
        <p:spPr>
          <a:xfrm>
            <a:off x="7390151" y="6018767"/>
            <a:ext cx="1916366" cy="276999"/>
          </a:xfrm>
          <a:prstGeom prst="rect">
            <a:avLst/>
          </a:prstGeom>
          <a:noFill/>
        </p:spPr>
        <p:txBody>
          <a:bodyPr wrap="square" rtlCol="0">
            <a:spAutoFit/>
          </a:bodyPr>
          <a:lstStyle/>
          <a:p>
            <a:r>
              <a:rPr lang="en-US" sz="1200" dirty="0" err="1"/>
              <a:t>Monzon</a:t>
            </a:r>
            <a:r>
              <a:rPr lang="en-US" sz="1200" dirty="0"/>
              <a:t> 2020</a:t>
            </a:r>
          </a:p>
        </p:txBody>
      </p:sp>
    </p:spTree>
    <p:extLst>
      <p:ext uri="{BB962C8B-B14F-4D97-AF65-F5344CB8AC3E}">
        <p14:creationId xmlns:p14="http://schemas.microsoft.com/office/powerpoint/2010/main" val="163586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50166A-A67D-49AD-BC57-909398BA7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104" y="390518"/>
            <a:ext cx="8153792" cy="5646769"/>
          </a:xfrm>
        </p:spPr>
      </p:pic>
      <p:sp>
        <p:nvSpPr>
          <p:cNvPr id="6" name="TextBox 5">
            <a:extLst>
              <a:ext uri="{FF2B5EF4-FFF2-40B4-BE49-F238E27FC236}">
                <a16:creationId xmlns:a16="http://schemas.microsoft.com/office/drawing/2014/main" id="{9E425746-87FA-4B92-9B2A-3BD976BB7814}"/>
              </a:ext>
            </a:extLst>
          </p:cNvPr>
          <p:cNvSpPr txBox="1"/>
          <p:nvPr/>
        </p:nvSpPr>
        <p:spPr>
          <a:xfrm>
            <a:off x="7270230" y="6048528"/>
            <a:ext cx="1873770" cy="276999"/>
          </a:xfrm>
          <a:prstGeom prst="rect">
            <a:avLst/>
          </a:prstGeom>
          <a:noFill/>
        </p:spPr>
        <p:txBody>
          <a:bodyPr wrap="square" rtlCol="0">
            <a:spAutoFit/>
          </a:bodyPr>
          <a:lstStyle/>
          <a:p>
            <a:r>
              <a:rPr lang="en-US" sz="1200" dirty="0"/>
              <a:t>Nat Geo Kids</a:t>
            </a:r>
          </a:p>
        </p:txBody>
      </p:sp>
    </p:spTree>
    <p:extLst>
      <p:ext uri="{BB962C8B-B14F-4D97-AF65-F5344CB8AC3E}">
        <p14:creationId xmlns:p14="http://schemas.microsoft.com/office/powerpoint/2010/main" val="118182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A94073-7771-4139-9B53-475483E77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51" y="631461"/>
            <a:ext cx="3801413" cy="3041130"/>
          </a:xfrm>
          <a:prstGeom prst="rect">
            <a:avLst/>
          </a:prstGeom>
        </p:spPr>
      </p:pic>
      <p:pic>
        <p:nvPicPr>
          <p:cNvPr id="9" name="Picture 8">
            <a:extLst>
              <a:ext uri="{FF2B5EF4-FFF2-40B4-BE49-F238E27FC236}">
                <a16:creationId xmlns:a16="http://schemas.microsoft.com/office/drawing/2014/main" id="{4BD0CD77-2EA7-45CB-B373-20B5316A7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483" y="631461"/>
            <a:ext cx="3750582" cy="3041130"/>
          </a:xfrm>
          <a:prstGeom prst="rect">
            <a:avLst/>
          </a:prstGeom>
        </p:spPr>
      </p:pic>
      <p:pic>
        <p:nvPicPr>
          <p:cNvPr id="7" name="Picture 6">
            <a:extLst>
              <a:ext uri="{FF2B5EF4-FFF2-40B4-BE49-F238E27FC236}">
                <a16:creationId xmlns:a16="http://schemas.microsoft.com/office/drawing/2014/main" id="{C7E267C9-A4C4-4BA0-B042-B8B4D87A0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752" y="3588556"/>
            <a:ext cx="4282971" cy="3269444"/>
          </a:xfrm>
          <a:prstGeom prst="rect">
            <a:avLst/>
          </a:prstGeom>
        </p:spPr>
      </p:pic>
    </p:spTree>
    <p:extLst>
      <p:ext uri="{BB962C8B-B14F-4D97-AF65-F5344CB8AC3E}">
        <p14:creationId xmlns:p14="http://schemas.microsoft.com/office/powerpoint/2010/main" val="3808314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B0236-CC18-4093-83DC-A440388A3133}"/>
              </a:ext>
            </a:extLst>
          </p:cNvPr>
          <p:cNvSpPr>
            <a:spLocks noGrp="1"/>
          </p:cNvSpPr>
          <p:nvPr>
            <p:ph idx="1"/>
          </p:nvPr>
        </p:nvSpPr>
        <p:spPr>
          <a:xfrm>
            <a:off x="299803" y="854439"/>
            <a:ext cx="8649325" cy="5411450"/>
          </a:xfrm>
        </p:spPr>
        <p:txBody>
          <a:bodyPr>
            <a:normAutofit fontScale="70000" lnSpcReduction="20000"/>
          </a:bodyPr>
          <a:lstStyle/>
          <a:p>
            <a:r>
              <a:rPr lang="en-US" dirty="0"/>
              <a:t>Coyote hunting: </a:t>
            </a:r>
            <a:r>
              <a:rPr lang="en-US" dirty="0">
                <a:hlinkClick r:id="rId2"/>
              </a:rPr>
              <a:t>https://www.youtube.com/watch?v=AYCSM_Gdu4c</a:t>
            </a:r>
            <a:endParaRPr lang="en-US" dirty="0"/>
          </a:p>
          <a:p>
            <a:r>
              <a:rPr lang="en-US" dirty="0"/>
              <a:t>Coyote hunting: </a:t>
            </a:r>
            <a:r>
              <a:rPr lang="en-US" dirty="0">
                <a:hlinkClick r:id="rId3"/>
              </a:rPr>
              <a:t>https://www.youtube.com/watch?v=1oHZyOutfUE</a:t>
            </a:r>
            <a:endParaRPr lang="en-US" dirty="0"/>
          </a:p>
          <a:p>
            <a:r>
              <a:rPr lang="en-US" dirty="0"/>
              <a:t>Wolf hunting: </a:t>
            </a:r>
            <a:r>
              <a:rPr lang="en-US" dirty="0">
                <a:hlinkClick r:id="rId4"/>
              </a:rPr>
              <a:t>https://www.youtube.com/watch?v=bfGP4Xbme3o</a:t>
            </a:r>
            <a:endParaRPr lang="en-US" dirty="0"/>
          </a:p>
          <a:p>
            <a:r>
              <a:rPr lang="en-US" dirty="0"/>
              <a:t>Dog hunting: </a:t>
            </a:r>
            <a:r>
              <a:rPr lang="en-US" dirty="0">
                <a:hlinkClick r:id="rId5"/>
              </a:rPr>
              <a:t>https://www.youtube.com/watch?v=XrEIj0geRfc</a:t>
            </a:r>
            <a:endParaRPr lang="en-US" dirty="0"/>
          </a:p>
          <a:p>
            <a:r>
              <a:rPr lang="en-US" dirty="0"/>
              <a:t>Coyote interactions: </a:t>
            </a:r>
            <a:r>
              <a:rPr lang="en-US" dirty="0">
                <a:hlinkClick r:id="rId6"/>
              </a:rPr>
              <a:t>https://coyoteyipps.com/category/coyote-behavior/dominant-vs-submissive/</a:t>
            </a:r>
            <a:endParaRPr lang="en-US" dirty="0"/>
          </a:p>
          <a:p>
            <a:r>
              <a:rPr lang="en-US" dirty="0"/>
              <a:t>Wolf interactions: </a:t>
            </a:r>
            <a:r>
              <a:rPr lang="en-US" dirty="0">
                <a:hlinkClick r:id="rId7"/>
              </a:rPr>
              <a:t>https://www.youtube.com/watch?v=RA-aUWoD-sA</a:t>
            </a:r>
            <a:endParaRPr lang="en-US" dirty="0"/>
          </a:p>
          <a:p>
            <a:r>
              <a:rPr lang="en-US" dirty="0"/>
              <a:t>Dog interactions: </a:t>
            </a:r>
            <a:r>
              <a:rPr lang="en-US" dirty="0">
                <a:hlinkClick r:id="rId8"/>
              </a:rPr>
              <a:t>https://www.youtube.com/watch?v=bJCfcAO25tY</a:t>
            </a:r>
            <a:endParaRPr lang="en-US" dirty="0"/>
          </a:p>
          <a:p>
            <a:r>
              <a:rPr lang="en-US" dirty="0"/>
              <a:t>Coyote play: </a:t>
            </a:r>
            <a:r>
              <a:rPr lang="en-US" dirty="0">
                <a:hlinkClick r:id="rId9"/>
              </a:rPr>
              <a:t>https://www.youtube.com/watch?v=a7NPu8vlTuc</a:t>
            </a:r>
            <a:endParaRPr lang="en-US" dirty="0"/>
          </a:p>
          <a:p>
            <a:r>
              <a:rPr lang="en-US" dirty="0"/>
              <a:t>Wolf play: </a:t>
            </a:r>
            <a:r>
              <a:rPr lang="en-US" dirty="0">
                <a:hlinkClick r:id="rId10"/>
              </a:rPr>
              <a:t>https://www.youtube.com/watch?v=EQ-JTduVYb8</a:t>
            </a:r>
            <a:endParaRPr lang="en-US" dirty="0"/>
          </a:p>
          <a:p>
            <a:r>
              <a:rPr lang="en-US" dirty="0"/>
              <a:t>Dog play: </a:t>
            </a:r>
            <a:r>
              <a:rPr lang="en-US" dirty="0">
                <a:hlinkClick r:id="rId11"/>
              </a:rPr>
              <a:t>https://www.patriciamcconnell.com/appropriate-play-between-dogs</a:t>
            </a:r>
            <a:endParaRPr lang="en-US" dirty="0"/>
          </a:p>
          <a:p>
            <a:r>
              <a:rPr lang="en-US" dirty="0"/>
              <a:t>Coyote puppies: </a:t>
            </a:r>
            <a:r>
              <a:rPr lang="en-US" dirty="0">
                <a:hlinkClick r:id="rId12"/>
              </a:rPr>
              <a:t>https://www.youtube.com/watch?v=4csuR0HuwKM</a:t>
            </a:r>
            <a:endParaRPr lang="en-US" dirty="0"/>
          </a:p>
          <a:p>
            <a:r>
              <a:rPr lang="en-US" dirty="0"/>
              <a:t>Wolf puppies: </a:t>
            </a:r>
            <a:r>
              <a:rPr lang="en-US" dirty="0">
                <a:hlinkClick r:id="rId13"/>
              </a:rPr>
              <a:t>https://www.youtube.com/watch?v=_hAv5cd9a28</a:t>
            </a:r>
            <a:endParaRPr lang="en-US" dirty="0"/>
          </a:p>
          <a:p>
            <a:r>
              <a:rPr lang="en-US" dirty="0"/>
              <a:t>Puppies: </a:t>
            </a:r>
            <a:r>
              <a:rPr lang="en-US" dirty="0">
                <a:hlinkClick r:id="rId14"/>
              </a:rPr>
              <a:t>https://www.youtube.com/watch?v=sx3It3Jr5rA</a:t>
            </a:r>
            <a:endParaRPr lang="en-US" dirty="0"/>
          </a:p>
        </p:txBody>
      </p:sp>
    </p:spTree>
    <p:extLst>
      <p:ext uri="{BB962C8B-B14F-4D97-AF65-F5344CB8AC3E}">
        <p14:creationId xmlns:p14="http://schemas.microsoft.com/office/powerpoint/2010/main" val="19887919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1589</TotalTime>
  <Words>885</Words>
  <Application>Microsoft Office PowerPoint</Application>
  <PresentationFormat>On-screen Show (4:3)</PresentationFormat>
  <Paragraphs>62</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1_Office Theme</vt:lpstr>
      <vt:lpstr>Module 12_Lesson 3_Coyote Traits, Adaptations &amp; Behavior</vt:lpstr>
      <vt:lpstr>Evolution of Canids</vt:lpstr>
      <vt:lpstr>What IS a Species?</vt:lpstr>
      <vt:lpstr>PowerPoint Presentation</vt:lpstr>
      <vt:lpstr>PowerPoint Presentation</vt:lpstr>
      <vt:lpstr>PowerPoint Presentation</vt:lpstr>
      <vt:lpstr>PowerPoint Presentation</vt:lpstr>
      <vt:lpstr>PowerPoint Presentation</vt:lpstr>
      <vt:lpstr>PowerPoint Presentation</vt:lpstr>
      <vt:lpstr>North American Canid Distribution</vt:lpstr>
      <vt:lpstr>Domestication of Animals</vt:lpstr>
      <vt:lpstr>Domestication of Animals</vt:lpstr>
      <vt:lpstr>Three Pathways to Domestication</vt:lpstr>
      <vt:lpstr>Bright Side of Domestication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dc:creator>
  <cp:lastModifiedBy>Melinda</cp:lastModifiedBy>
  <cp:revision>19</cp:revision>
  <dcterms:created xsi:type="dcterms:W3CDTF">2020-05-24T00:04:33Z</dcterms:created>
  <dcterms:modified xsi:type="dcterms:W3CDTF">2020-05-25T02:34:00Z</dcterms:modified>
</cp:coreProperties>
</file>